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84" r:id="rId3"/>
    <p:sldMasterId id="2147483697" r:id="rId4"/>
  </p:sldMasterIdLst>
  <p:notesMasterIdLst>
    <p:notesMasterId r:id="rId86"/>
  </p:notesMasterIdLst>
  <p:handoutMasterIdLst>
    <p:handoutMasterId r:id="rId87"/>
  </p:handoutMasterIdLst>
  <p:sldIdLst>
    <p:sldId id="343" r:id="rId5"/>
    <p:sldId id="344" r:id="rId6"/>
    <p:sldId id="345" r:id="rId7"/>
    <p:sldId id="339" r:id="rId8"/>
    <p:sldId id="346" r:id="rId9"/>
    <p:sldId id="340" r:id="rId10"/>
    <p:sldId id="341" r:id="rId11"/>
    <p:sldId id="258" r:id="rId12"/>
    <p:sldId id="342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1" autoAdjust="0"/>
    <p:restoredTop sz="94660"/>
  </p:normalViewPr>
  <p:slideViewPr>
    <p:cSldViewPr>
      <p:cViewPr varScale="1">
        <p:scale>
          <a:sx n="80" d="100"/>
          <a:sy n="80" d="100"/>
        </p:scale>
        <p:origin x="119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92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viewProps" Target="viewProp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theme" Target="theme/theme1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handoutMaster" Target="handoutMasters/handoutMaster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52ED1-9E0B-4D12-AE37-5B9262A089F8}" type="datetime1">
              <a:rPr lang="en-US" altLang="zh-CN" smtClean="0"/>
              <a:t>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58B8F-A675-4CAA-BF37-FF981EDFDE03}" type="datetime1">
              <a:rPr lang="en-US" altLang="zh-CN" smtClean="0"/>
              <a:t>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54BA-15AD-431C-AD96-ED360E1D783A}" type="datetime1">
              <a:rPr lang="en-US" altLang="zh-CN" smtClean="0"/>
              <a:t>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0980B-8D58-42F8-87B6-2DEAD9E10DB6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966F5-A8EC-458D-9AFC-FCF8DF008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7355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0980B-8D58-42F8-87B6-2DEAD9E10DB6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966F5-A8EC-458D-9AFC-FCF8DF008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6104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0980B-8D58-42F8-87B6-2DEAD9E10DB6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966F5-A8EC-458D-9AFC-FCF8DF008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4342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0980B-8D58-42F8-87B6-2DEAD9E10DB6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966F5-A8EC-458D-9AFC-FCF8DF008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6951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0980B-8D58-42F8-87B6-2DEAD9E10DB6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966F5-A8EC-458D-9AFC-FCF8DF008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1387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0980B-8D58-42F8-87B6-2DEAD9E10DB6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966F5-A8EC-458D-9AFC-FCF8DF008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0603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0980B-8D58-42F8-87B6-2DEAD9E10DB6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966F5-A8EC-458D-9AFC-FCF8DF008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5571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0980B-8D58-42F8-87B6-2DEAD9E10DB6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966F5-A8EC-458D-9AFC-FCF8DF008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03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BAC7-91C5-4EEA-90B8-D5B1CC89D49A}" type="datetime1">
              <a:rPr lang="en-US" altLang="zh-CN" smtClean="0"/>
              <a:t>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0980B-8D58-42F8-87B6-2DEAD9E10DB6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966F5-A8EC-458D-9AFC-FCF8DF008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7361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0980B-8D58-42F8-87B6-2DEAD9E10DB6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966F5-A8EC-458D-9AFC-FCF8DF008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5304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0980B-8D58-42F8-87B6-2DEAD9E10DB6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966F5-A8EC-458D-9AFC-FCF8DF008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3792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zh-CN"/>
              <a:t>单击此处编辑母版标题样式</a:t>
            </a:r>
          </a:p>
        </p:txBody>
      </p:sp>
      <p:sp>
        <p:nvSpPr>
          <p:cNvPr id="3369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en-US" altLang="zh-CN"/>
              <a:t>单击此处编辑母版副标题样式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98E54-E0B5-4D70-B931-525267F0768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969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6C35E-9F52-4DE6-A052-F21BF9C0CA3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77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71E15D-7434-4964-8B17-CC3884DB358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9171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CF40E-4813-4ECE-9DF2-61DD7D875AD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0975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CF36D-115A-4794-B423-7543CE3908C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935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52C602-6CD8-4686-BF05-7A4DFB25E0E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6210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65D21-31E5-4D07-AFE3-D217CD21715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761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4BAB8-CADD-45B7-B56C-5DC45EDBFB9D}" type="datetime1">
              <a:rPr lang="en-US" altLang="zh-CN" smtClean="0"/>
              <a:t>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71BFAE-5648-4289-98FF-33036A42F3E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895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F86A0-BE17-4E6E-8606-7DD41EE0F0E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8725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251AB-E85D-4EFE-9701-327E27F9A57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5933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3E533-F972-45C0-8DDA-B08AF0BC136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1420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36" b="1" i="0">
                <a:solidFill>
                  <a:schemeClr val="tx1"/>
                </a:solidFill>
                <a:latin typeface="SimSun"/>
                <a:cs typeface="SimSu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73841" y="1882742"/>
            <a:ext cx="2453241" cy="3684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94" b="0" i="0">
                <a:solidFill>
                  <a:schemeClr val="tx1"/>
                </a:solidFill>
                <a:latin typeface="SimSun"/>
                <a:cs typeface="SimSun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26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86878">
              <a:lnSpc>
                <a:spcPts val="1219"/>
              </a:lnSpc>
            </a:pPr>
            <a:fld id="{81D60167-4931-47E6-BA6A-407CBD079E47}" type="slidenum">
              <a:rPr lang="en-US" altLang="zh-CN" smtClean="0"/>
              <a:pPr marL="86878">
                <a:lnSpc>
                  <a:spcPts val="1219"/>
                </a:lnSpc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39775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AA11AE4-50C9-4783-8B59-909FB7CAE42D}" type="datetime1">
              <a:rPr lang="en-US" altLang="zh-CN" smtClean="0"/>
              <a:t>2/18/2020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31C4DA1-6F28-433E-8B70-5D3C2B486D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9540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B8BB413-1B6A-4C33-9C5C-78DC3608C767}" type="datetime1">
              <a:rPr lang="en-US" altLang="zh-CN" smtClean="0"/>
              <a:t>2/18/2020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3A6C2976-E8D1-4310-AEC2-07FC86FEAA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749646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EE101BF-9394-4975-930D-F3AD79A6CA52}" type="datetime1">
              <a:rPr lang="en-US" altLang="zh-CN" smtClean="0"/>
              <a:t>2/18/2020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2B0BB22F-84B6-4EBE-9019-8B3E5F3A20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06265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4ACA4F1-898D-4984-AC1D-F4014C10878D}" type="datetime1">
              <a:rPr lang="en-US" altLang="zh-CN" smtClean="0"/>
              <a:t>2/18/2020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DB7FA23-D817-4EFA-8DFB-7A76205800E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144347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594F5ABF-2062-44C3-9ED0-AE17D4A65167}" type="datetime1">
              <a:rPr lang="en-US" altLang="zh-CN" smtClean="0"/>
              <a:t>2/18/2020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10CB9B9B-95CF-41E9-8F8F-7D08221C88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0947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77FD1-1E03-4D80-8F58-1D4CA85ABBD9}" type="datetime1">
              <a:rPr lang="en-US" altLang="zh-CN" smtClean="0"/>
              <a:t>2/18/2020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338FDAD-7BED-43E9-AE6F-11BF285DEA46}" type="datetime1">
              <a:rPr lang="en-US" altLang="zh-CN" smtClean="0"/>
              <a:t>2/18/2020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42915C2-BAD9-4CC5-9677-FC21480E487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65939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052FD916-49E3-4BC7-885E-38AACF4B4966}" type="datetime1">
              <a:rPr lang="en-US" altLang="zh-CN" smtClean="0"/>
              <a:t>2/18/2020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8EF4BE9-1AB4-4C32-B145-C072843BEE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13992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DEACB6F9-9C62-431D-863B-A6951294C838}" type="datetime1">
              <a:rPr lang="en-US" altLang="zh-CN" smtClean="0"/>
              <a:t>2/18/2020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D286DFE-A6D2-42F2-B563-1A73AEF028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35363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C09B5144-0A4B-4A2A-BC1A-219B62CBB8B8}" type="datetime1">
              <a:rPr lang="en-US" altLang="zh-CN" smtClean="0"/>
              <a:t>2/18/2020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C80F9E4F-FAFD-4D2A-932D-FF65FEFAED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00341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3FC81A6-C77E-47B3-B86B-EED2E3B045F4}" type="datetime1">
              <a:rPr lang="en-US" altLang="zh-CN" smtClean="0"/>
              <a:t>2/18/2020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9AC6636-0A5B-4F2B-BFAB-9E95D7DD5F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879247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1D27D086-5C62-497A-83BC-F38FF4095906}" type="datetime1">
              <a:rPr lang="en-US" altLang="zh-CN" smtClean="0"/>
              <a:t>2/18/2020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70C31D3-E153-4D8B-9A0E-70B8DED300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6155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419C1-0B83-478F-AC81-F48032CCBABF}" type="datetime1">
              <a:rPr lang="en-US" altLang="zh-CN" smtClean="0"/>
              <a:t>2/18/2020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E0D71-B303-496A-8290-2F6C654D4739}" type="datetime1">
              <a:rPr lang="en-US" altLang="zh-CN" smtClean="0"/>
              <a:t>2/18/2020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830D-C862-4E02-85E4-D473C17191EE}" type="datetime1">
              <a:rPr lang="en-US" altLang="zh-CN" smtClean="0"/>
              <a:t>2/18/2020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72E8-50AE-4F79-9674-81B17BC85386}" type="datetime1">
              <a:rPr lang="en-US" altLang="zh-CN" smtClean="0"/>
              <a:t>2/18/2020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6336A-38A8-41B2-A2F6-70EB6D456BC6}" type="datetime1">
              <a:rPr lang="en-US" altLang="zh-CN" smtClean="0"/>
              <a:t>2/18/2020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28089-7FD7-4A7C-8BA4-87FF6198EBDD}" type="datetime1">
              <a:rPr lang="en-US" altLang="zh-CN" smtClean="0"/>
              <a:t>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0980B-8D58-42F8-87B6-2DEAD9E10DB6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0966F5-A8EC-458D-9AFC-FCF8DF008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098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单击此处编辑母版标题样式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单击此处编辑母版文本样式</a:t>
            </a:r>
          </a:p>
          <a:p>
            <a:pPr lvl="1"/>
            <a:r>
              <a:rPr lang="en-US" altLang="zh-CN" smtClean="0"/>
              <a:t>第二级</a:t>
            </a:r>
          </a:p>
          <a:p>
            <a:pPr lvl="2"/>
            <a:r>
              <a:rPr lang="en-US" altLang="zh-CN" smtClean="0"/>
              <a:t>第三级</a:t>
            </a:r>
          </a:p>
          <a:p>
            <a:pPr lvl="3"/>
            <a:r>
              <a:rPr lang="en-US" altLang="zh-CN" smtClean="0"/>
              <a:t>第四级</a:t>
            </a:r>
          </a:p>
          <a:p>
            <a:pPr lvl="4"/>
            <a:r>
              <a:rPr lang="en-US" altLang="zh-CN" smtClean="0"/>
              <a:t>第五级</a:t>
            </a:r>
          </a:p>
        </p:txBody>
      </p:sp>
      <p:sp>
        <p:nvSpPr>
          <p:cNvPr id="3358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358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358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a typeface="宋体" pitchFamily="2" charset="-122"/>
              </a:defRPr>
            </a:lvl1pPr>
          </a:lstStyle>
          <a:p>
            <a:pPr>
              <a:defRPr/>
            </a:pPr>
            <a:fld id="{58A97859-4231-45CC-B19A-AC90871AF56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335881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882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883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884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885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886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6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887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3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888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889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890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6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891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3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892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893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894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895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896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897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898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899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900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901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902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903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904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905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906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907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908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6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909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3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910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5911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5799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  <a:ea typeface="+mn-ea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66CCFF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3D07613E-5481-440B-8CBB-BA03254F0CE7}" type="datetime1">
              <a:rPr lang="en-US" altLang="zh-CN" smtClean="0">
                <a:solidFill>
                  <a:srgbClr val="000000"/>
                </a:solidFill>
              </a:rPr>
              <a:t>2/18/2020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3C4C4B8B-1470-47EA-A1B6-669C5930C19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488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ningty@163.com" TargetMode="External"/><Relationship Id="rId2" Type="http://schemas.openxmlformats.org/officeDocument/2006/relationships/hyperlink" Target="mailto:yanliliu2013@163.com" TargetMode="Externa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tupian.hudong.com/a3_04_00_01300000247486122513004135105_gif.html" TargetMode="Externa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4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32039" y="1066800"/>
            <a:ext cx="5830761" cy="879537"/>
          </a:xfrm>
          <a:prstGeom prst="rect">
            <a:avLst/>
          </a:prstGeom>
        </p:spPr>
        <p:txBody>
          <a:bodyPr vert="horz" wrap="square" lIns="0" tIns="10860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10860" algn="ctr">
              <a:spcBef>
                <a:spcPts val="86"/>
              </a:spcBef>
            </a:pPr>
            <a:r>
              <a:rPr lang="zh-CN" altLang="en-US" sz="5644" spc="-4" dirty="0" smtClean="0">
                <a:solidFill>
                  <a:srgbClr val="FF0065"/>
                </a:solidFill>
                <a:latin typeface="Stencil"/>
                <a:cs typeface="Stencil"/>
              </a:rPr>
              <a:t>环 境 学</a:t>
            </a:r>
            <a:endParaRPr sz="5644" dirty="0">
              <a:latin typeface="Stencil"/>
              <a:cs typeface="Stenci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28800" y="3356175"/>
            <a:ext cx="4777138" cy="2486772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387336" marR="4344" indent="-1303172" algn="ctr">
              <a:lnSpc>
                <a:spcPct val="120000"/>
              </a:lnSpc>
              <a:spcBef>
                <a:spcPts val="86"/>
              </a:spcBef>
            </a:pPr>
            <a:r>
              <a:rPr lang="zh-CN" altLang="en-US" sz="3420" b="1" spc="-4" dirty="0">
                <a:solidFill>
                  <a:srgbClr val="FF0065"/>
                </a:solidFill>
                <a:latin typeface="STXingkai"/>
                <a:cs typeface="STXingkai"/>
              </a:rPr>
              <a:t>刘艳丽</a:t>
            </a:r>
            <a:endParaRPr lang="zh-CN" altLang="en-US" sz="3420" dirty="0">
              <a:latin typeface="STXingkai"/>
              <a:cs typeface="STXingkai"/>
            </a:endParaRPr>
          </a:p>
          <a:p>
            <a:pPr marL="1387336" marR="4344" indent="-1303172" algn="ctr">
              <a:lnSpc>
                <a:spcPct val="120000"/>
              </a:lnSpc>
              <a:spcBef>
                <a:spcPts val="86"/>
              </a:spcBef>
            </a:pPr>
            <a:r>
              <a:rPr lang="zh-CN" altLang="en-US" sz="3420" b="1" spc="-4" dirty="0" smtClean="0">
                <a:solidFill>
                  <a:srgbClr val="FF0065"/>
                </a:solidFill>
                <a:latin typeface="STXingkai"/>
                <a:cs typeface="STXingkai"/>
              </a:rPr>
              <a:t>环境</a:t>
            </a:r>
            <a:r>
              <a:rPr lang="zh-CN" altLang="en-US" sz="3420" b="1" spc="-4" dirty="0">
                <a:solidFill>
                  <a:srgbClr val="FF0065"/>
                </a:solidFill>
                <a:latin typeface="STXingkai"/>
                <a:cs typeface="STXingkai"/>
              </a:rPr>
              <a:t>科学与工程学科</a:t>
            </a:r>
            <a:endParaRPr lang="en-US" altLang="zh-CN" sz="3420" b="1" spc="-4" dirty="0">
              <a:solidFill>
                <a:srgbClr val="FF0065"/>
              </a:solidFill>
              <a:latin typeface="STXingkai"/>
              <a:cs typeface="STXingkai"/>
            </a:endParaRPr>
          </a:p>
          <a:p>
            <a:pPr marL="10860" marR="289956" algn="ctr">
              <a:spcBef>
                <a:spcPts val="1561"/>
              </a:spcBef>
            </a:pPr>
            <a:r>
              <a:rPr lang="en-US" sz="2394" b="1" spc="-4" dirty="0" smtClean="0">
                <a:solidFill>
                  <a:srgbClr val="FF0066"/>
                </a:solidFill>
                <a:latin typeface="Times New Roman"/>
                <a:cs typeface="Times New Roman"/>
                <a:hlinkClick r:id="rId2"/>
              </a:rPr>
              <a:t>y</a:t>
            </a:r>
            <a:r>
              <a:rPr lang="en-US" sz="2394" b="1" spc="-9" dirty="0" smtClean="0">
                <a:solidFill>
                  <a:srgbClr val="FF0066"/>
                </a:solidFill>
                <a:latin typeface="Times New Roman"/>
                <a:cs typeface="Times New Roman"/>
                <a:hlinkClick r:id="rId2"/>
              </a:rPr>
              <a:t>anliliu2013</a:t>
            </a:r>
            <a:r>
              <a:rPr sz="2394" b="1" spc="-9" dirty="0">
                <a:solidFill>
                  <a:srgbClr val="FF0066"/>
                </a:solidFill>
                <a:latin typeface="Times New Roman"/>
                <a:cs typeface="Times New Roman"/>
                <a:hlinkClick r:id="rId2"/>
              </a:rPr>
              <a:t>@163.com</a:t>
            </a:r>
            <a:endParaRPr lang="en-US" sz="2394" b="1" spc="-9" dirty="0">
              <a:solidFill>
                <a:srgbClr val="FF0066"/>
              </a:solidFill>
              <a:latin typeface="Times New Roman"/>
              <a:cs typeface="Times New Roman"/>
              <a:hlinkClick r:id="rId3"/>
            </a:endParaRPr>
          </a:p>
          <a:p>
            <a:pPr marL="10860" marR="289956" algn="ctr">
              <a:spcBef>
                <a:spcPts val="1561"/>
              </a:spcBef>
            </a:pPr>
            <a:r>
              <a:rPr lang="en-US" sz="2394" b="1" spc="-9" dirty="0">
                <a:solidFill>
                  <a:srgbClr val="FF0066"/>
                </a:solidFill>
                <a:latin typeface="Times New Roman"/>
                <a:cs typeface="Times New Roman"/>
                <a:hlinkClick r:id="rId3"/>
              </a:rPr>
              <a:t>18263892045</a:t>
            </a:r>
            <a:r>
              <a:rPr sz="2736" b="1" spc="-9" dirty="0">
                <a:solidFill>
                  <a:srgbClr val="FF0066"/>
                </a:solidFill>
                <a:latin typeface="Times New Roman"/>
                <a:cs typeface="Times New Roman"/>
                <a:hlinkClick r:id="rId3"/>
              </a:rPr>
              <a:t> </a:t>
            </a:r>
            <a:r>
              <a:rPr sz="2736" b="1" spc="-9" dirty="0">
                <a:solidFill>
                  <a:srgbClr val="FF0066"/>
                </a:solidFill>
                <a:latin typeface="Times New Roman"/>
                <a:cs typeface="Times New Roman"/>
              </a:rPr>
              <a:t> </a:t>
            </a:r>
            <a:endParaRPr lang="en-US" sz="2736" b="1" spc="-9" dirty="0">
              <a:solidFill>
                <a:srgbClr val="FF0066"/>
              </a:solidFill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786849" y="5871021"/>
            <a:ext cx="116200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1720">
              <a:lnSpc>
                <a:spcPts val="1223"/>
              </a:lnSpc>
            </a:pPr>
            <a:fld id="{81D60167-4931-47E6-BA6A-407CBD079E47}" type="slidenum">
              <a:rPr sz="1026" b="1" dirty="0">
                <a:latin typeface="Arial"/>
                <a:cs typeface="Arial"/>
              </a:rPr>
              <a:pPr marL="21720">
                <a:lnSpc>
                  <a:spcPts val="1223"/>
                </a:lnSpc>
              </a:pPr>
              <a:t>1</a:t>
            </a:fld>
            <a:endParaRPr sz="1026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253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532015" y="4865242"/>
            <a:ext cx="2816351" cy="185166"/>
          </a:xfrm>
          <a:custGeom>
            <a:avLst/>
            <a:gdLst>
              <a:gd name="connsiteX0" fmla="*/ 0 w 2816351"/>
              <a:gd name="connsiteY0" fmla="*/ 92964 h 185166"/>
              <a:gd name="connsiteX1" fmla="*/ 1408176 w 2816351"/>
              <a:gd name="connsiteY1" fmla="*/ 185166 h 185166"/>
              <a:gd name="connsiteX2" fmla="*/ 2816351 w 2816351"/>
              <a:gd name="connsiteY2" fmla="*/ 92964 h 185166"/>
              <a:gd name="connsiteX3" fmla="*/ 1408176 w 2816351"/>
              <a:gd name="connsiteY3" fmla="*/ 0 h 185166"/>
              <a:gd name="connsiteX4" fmla="*/ 0 w 2816351"/>
              <a:gd name="connsiteY4" fmla="*/ 92964 h 18516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16351" h="185166">
                <a:moveTo>
                  <a:pt x="0" y="92964"/>
                </a:moveTo>
                <a:cubicBezTo>
                  <a:pt x="0" y="144017"/>
                  <a:pt x="630174" y="185166"/>
                  <a:pt x="1408176" y="185166"/>
                </a:cubicBezTo>
                <a:cubicBezTo>
                  <a:pt x="2185416" y="185166"/>
                  <a:pt x="2816351" y="144017"/>
                  <a:pt x="2816351" y="92964"/>
                </a:cubicBezTo>
                <a:cubicBezTo>
                  <a:pt x="2816351" y="41910"/>
                  <a:pt x="2185416" y="0"/>
                  <a:pt x="1408176" y="0"/>
                </a:cubicBezTo>
                <a:cubicBezTo>
                  <a:pt x="630174" y="0"/>
                  <a:pt x="0" y="41910"/>
                  <a:pt x="0" y="92964"/>
                </a:cubicBezTo>
              </a:path>
            </a:pathLst>
          </a:custGeom>
          <a:solidFill>
            <a:srgbClr val="D6D6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3131959" y="4867528"/>
            <a:ext cx="2816352" cy="184404"/>
          </a:xfrm>
          <a:custGeom>
            <a:avLst/>
            <a:gdLst>
              <a:gd name="connsiteX0" fmla="*/ 0 w 2816352"/>
              <a:gd name="connsiteY0" fmla="*/ 92202 h 184404"/>
              <a:gd name="connsiteX1" fmla="*/ 1408176 w 2816352"/>
              <a:gd name="connsiteY1" fmla="*/ 184404 h 184404"/>
              <a:gd name="connsiteX2" fmla="*/ 2816352 w 2816352"/>
              <a:gd name="connsiteY2" fmla="*/ 92202 h 184404"/>
              <a:gd name="connsiteX3" fmla="*/ 1408176 w 2816352"/>
              <a:gd name="connsiteY3" fmla="*/ 0 h 184404"/>
              <a:gd name="connsiteX4" fmla="*/ 0 w 2816352"/>
              <a:gd name="connsiteY4" fmla="*/ 92202 h 1844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16352" h="184404">
                <a:moveTo>
                  <a:pt x="0" y="92202"/>
                </a:moveTo>
                <a:cubicBezTo>
                  <a:pt x="0" y="143255"/>
                  <a:pt x="630935" y="184404"/>
                  <a:pt x="1408176" y="184404"/>
                </a:cubicBezTo>
                <a:cubicBezTo>
                  <a:pt x="2186178" y="184404"/>
                  <a:pt x="2816352" y="143255"/>
                  <a:pt x="2816352" y="92202"/>
                </a:cubicBezTo>
                <a:cubicBezTo>
                  <a:pt x="2816352" y="41148"/>
                  <a:pt x="2186178" y="0"/>
                  <a:pt x="1408176" y="0"/>
                </a:cubicBezTo>
                <a:cubicBezTo>
                  <a:pt x="630935" y="0"/>
                  <a:pt x="0" y="41148"/>
                  <a:pt x="0" y="92202"/>
                </a:cubicBezTo>
              </a:path>
            </a:pathLst>
          </a:custGeom>
          <a:solidFill>
            <a:srgbClr val="D6D6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867526" y="4867528"/>
            <a:ext cx="2816352" cy="184404"/>
          </a:xfrm>
          <a:custGeom>
            <a:avLst/>
            <a:gdLst>
              <a:gd name="connsiteX0" fmla="*/ 0 w 2816352"/>
              <a:gd name="connsiteY0" fmla="*/ 92202 h 184404"/>
              <a:gd name="connsiteX1" fmla="*/ 1408176 w 2816352"/>
              <a:gd name="connsiteY1" fmla="*/ 184404 h 184404"/>
              <a:gd name="connsiteX2" fmla="*/ 2816352 w 2816352"/>
              <a:gd name="connsiteY2" fmla="*/ 92202 h 184404"/>
              <a:gd name="connsiteX3" fmla="*/ 1408176 w 2816352"/>
              <a:gd name="connsiteY3" fmla="*/ 0 h 184404"/>
              <a:gd name="connsiteX4" fmla="*/ 0 w 2816352"/>
              <a:gd name="connsiteY4" fmla="*/ 92202 h 1844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16352" h="184404">
                <a:moveTo>
                  <a:pt x="0" y="92202"/>
                </a:moveTo>
                <a:cubicBezTo>
                  <a:pt x="0" y="143255"/>
                  <a:pt x="630174" y="184404"/>
                  <a:pt x="1408176" y="184404"/>
                </a:cubicBezTo>
                <a:cubicBezTo>
                  <a:pt x="2186178" y="184404"/>
                  <a:pt x="2816352" y="143255"/>
                  <a:pt x="2816352" y="92202"/>
                </a:cubicBezTo>
                <a:cubicBezTo>
                  <a:pt x="2816352" y="41148"/>
                  <a:pt x="2186178" y="0"/>
                  <a:pt x="1408176" y="0"/>
                </a:cubicBezTo>
                <a:cubicBezTo>
                  <a:pt x="630174" y="0"/>
                  <a:pt x="0" y="41148"/>
                  <a:pt x="0" y="92202"/>
                </a:cubicBezTo>
              </a:path>
            </a:pathLst>
          </a:custGeom>
          <a:solidFill>
            <a:srgbClr val="D6D6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0700" y="4864100"/>
            <a:ext cx="8178800" cy="5842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774700" y="1041400"/>
            <a:ext cx="7505700" cy="321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>
                <a:tab pos="342900" algn="l"/>
                <a:tab pos="723900" algn="l"/>
              </a:tabLst>
            </a:pPr>
            <a:r>
              <a:rPr lang="en-US" altLang="zh-CN" dirty="0" smtClean="0"/>
              <a:t>		</a:t>
            </a:r>
            <a:r>
              <a:rPr lang="zh-CN" altLang="en-US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一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、人类环境及功能特性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342900" algn="l"/>
                <a:tab pos="723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《中华人民共和国环境保护法》中指出：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本法所称环</a:t>
            </a:r>
          </a:p>
          <a:p>
            <a:pPr>
              <a:lnSpc>
                <a:spcPts val="3100"/>
              </a:lnSpc>
              <a:tabLst>
                <a:tab pos="342900" algn="l"/>
                <a:tab pos="723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境，是指影响人类生存和发展的各类天然的或经过改</a:t>
            </a:r>
          </a:p>
          <a:p>
            <a:pPr>
              <a:lnSpc>
                <a:spcPts val="3100"/>
              </a:lnSpc>
              <a:tabLst>
                <a:tab pos="342900" algn="l"/>
                <a:tab pos="723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造的自然因素的总体，包括大气、水、海洋、土地、</a:t>
            </a:r>
          </a:p>
          <a:p>
            <a:pPr>
              <a:lnSpc>
                <a:spcPts val="3100"/>
              </a:lnSpc>
              <a:tabLst>
                <a:tab pos="342900" algn="l"/>
                <a:tab pos="723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矿藏、森林、草原、野生生物、自然遗迹、人文遗</a:t>
            </a:r>
          </a:p>
          <a:p>
            <a:pPr>
              <a:lnSpc>
                <a:spcPts val="3100"/>
              </a:lnSpc>
              <a:tabLst>
                <a:tab pos="342900" algn="l"/>
                <a:tab pos="723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迹、自然保护区、风景名胜区、城市和乡村等。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409700" y="5168900"/>
            <a:ext cx="11430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从哲学角度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3873500" y="5168900"/>
            <a:ext cx="13716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从生态学角度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489700" y="5168900"/>
            <a:ext cx="16002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8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从环境科学角度</a:t>
            </a:r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10</a:t>
            </a:fld>
            <a:endParaRPr lang="en-US"/>
          </a:p>
        </p:txBody>
      </p:sp>
      <p:sp>
        <p:nvSpPr>
          <p:cNvPr id="15" name="文本框 14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901329" y="3965321"/>
            <a:ext cx="1219200" cy="13715"/>
          </a:xfrm>
          <a:custGeom>
            <a:avLst/>
            <a:gdLst>
              <a:gd name="connsiteX0" fmla="*/ 0 w 1219200"/>
              <a:gd name="connsiteY0" fmla="*/ 6858 h 13715"/>
              <a:gd name="connsiteX1" fmla="*/ 1219200 w 1219200"/>
              <a:gd name="connsiteY1" fmla="*/ 6858 h 137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19200" h="13715">
                <a:moveTo>
                  <a:pt x="0" y="6858"/>
                </a:moveTo>
                <a:lnTo>
                  <a:pt x="1219200" y="6858"/>
                </a:lnTo>
              </a:path>
            </a:pathLst>
          </a:custGeom>
          <a:ln w="12700">
            <a:solidFill>
              <a:srgbClr val="C1C1C1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889137" y="3953128"/>
            <a:ext cx="1219200" cy="13716"/>
          </a:xfrm>
          <a:custGeom>
            <a:avLst/>
            <a:gdLst>
              <a:gd name="connsiteX0" fmla="*/ 0 w 1219200"/>
              <a:gd name="connsiteY0" fmla="*/ 6858 h 13716"/>
              <a:gd name="connsiteX1" fmla="*/ 1219200 w 1219200"/>
              <a:gd name="connsiteY1" fmla="*/ 6858 h 137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19200" h="13716">
                <a:moveTo>
                  <a:pt x="0" y="6858"/>
                </a:moveTo>
                <a:lnTo>
                  <a:pt x="1219200" y="6858"/>
                </a:lnTo>
              </a:path>
            </a:pathLst>
          </a:custGeom>
          <a:ln w="12700">
            <a:solidFill>
              <a:srgbClr val="CC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425329" y="3965321"/>
            <a:ext cx="1219200" cy="13715"/>
          </a:xfrm>
          <a:custGeom>
            <a:avLst/>
            <a:gdLst>
              <a:gd name="connsiteX0" fmla="*/ 0 w 1219200"/>
              <a:gd name="connsiteY0" fmla="*/ 6858 h 13715"/>
              <a:gd name="connsiteX1" fmla="*/ 1219200 w 1219200"/>
              <a:gd name="connsiteY1" fmla="*/ 6858 h 137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19200" h="13715">
                <a:moveTo>
                  <a:pt x="0" y="6858"/>
                </a:moveTo>
                <a:lnTo>
                  <a:pt x="1219200" y="6858"/>
                </a:lnTo>
              </a:path>
            </a:pathLst>
          </a:custGeom>
          <a:ln w="12700">
            <a:solidFill>
              <a:srgbClr val="C1C1C1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413137" y="3953128"/>
            <a:ext cx="1219200" cy="13716"/>
          </a:xfrm>
          <a:custGeom>
            <a:avLst/>
            <a:gdLst>
              <a:gd name="connsiteX0" fmla="*/ 0 w 1219200"/>
              <a:gd name="connsiteY0" fmla="*/ 6858 h 13716"/>
              <a:gd name="connsiteX1" fmla="*/ 1219200 w 1219200"/>
              <a:gd name="connsiteY1" fmla="*/ 6858 h 137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19200" h="13716">
                <a:moveTo>
                  <a:pt x="0" y="6858"/>
                </a:moveTo>
                <a:lnTo>
                  <a:pt x="1219200" y="6858"/>
                </a:lnTo>
              </a:path>
            </a:pathLst>
          </a:custGeom>
          <a:ln w="12700">
            <a:solidFill>
              <a:srgbClr val="CC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669629" y="974303"/>
            <a:ext cx="3949799" cy="5975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zh-CN" altLang="en-US" sz="43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一、</a:t>
            </a:r>
            <a:r>
              <a:rPr lang="en-US" altLang="zh-CN" sz="4395" dirty="0" err="1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环境的定义</a:t>
            </a:r>
            <a:endParaRPr lang="en-US" altLang="zh-CN" sz="4395" dirty="0" smtClean="0">
              <a:solidFill>
                <a:srgbClr val="CC0000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622300" y="1955800"/>
            <a:ext cx="7658100" cy="208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342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从环境科学的角度看，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环境（Environment）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同样是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一个决定学科性质、研究对象和研究内容的基本概念。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它研究的环境，是以人类为主体的外部世界的总体，即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人类生存与繁衍所必需的环境或物质条件的综合体，可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以分为</a:t>
            </a:r>
            <a:r>
              <a:rPr lang="en-US" altLang="zh-CN" sz="24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自然环境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和</a:t>
            </a:r>
            <a:r>
              <a:rPr lang="en-US" altLang="zh-CN" sz="24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人工环境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两种。</a:t>
            </a: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11</a:t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14" name="Picture 4" descr="11489211741600FG100_00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667" y="4176712"/>
            <a:ext cx="2906183" cy="217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0" y="4176713"/>
            <a:ext cx="3073400" cy="21904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1562100"/>
            <a:ext cx="4813300" cy="4826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68900" y="1485900"/>
            <a:ext cx="3695700" cy="431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3454400" y="825500"/>
            <a:ext cx="22225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自然环境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308600" y="1625600"/>
            <a:ext cx="20447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u="sng" dirty="0" smtClean="0">
                <a:solidFill>
                  <a:srgbClr val="CC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www.15766.com/gnly/gd/a/jd/200707/7847.html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680200" y="3784600"/>
            <a:ext cx="16510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u="sng" dirty="0" smtClean="0">
                <a:solidFill>
                  <a:srgbClr val="CC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www.hnvst.gov.cn/list_dili.asp?id=816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12</a:t>
            </a:fld>
            <a:endParaRPr lang="en-US"/>
          </a:p>
        </p:txBody>
      </p:sp>
      <p:sp>
        <p:nvSpPr>
          <p:cNvPr id="11" name="文本框 10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2400" y="1828800"/>
            <a:ext cx="431800" cy="37465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03700" y="2120900"/>
            <a:ext cx="4622800" cy="30734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6604000" y="4800600"/>
            <a:ext cx="17018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http://www.suixie.com/tag/Dubai-palm</a:t>
            </a:r>
            <a:r>
              <a:rPr lang="en-US" altLang="zh-CN" sz="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57200" y="1054100"/>
            <a:ext cx="5219700" cy="3619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>
                <a:tab pos="1473200" algn="l"/>
                <a:tab pos="2997200" algn="l"/>
              </a:tabLst>
            </a:pPr>
            <a:r>
              <a:rPr lang="en-US" altLang="zh-CN" dirty="0" smtClean="0"/>
              <a:t>		</a:t>
            </a:r>
            <a:r>
              <a:rPr lang="en-US" altLang="zh-CN" sz="43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人工环境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1473200" algn="l"/>
                <a:tab pos="2997200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综合生产力（包括人</a:t>
            </a:r>
            <a:endParaRPr lang="en-US" altLang="zh-CN" sz="16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900"/>
              </a:lnSpc>
              <a:tabLst>
                <a:tab pos="1473200" algn="l"/>
                <a:tab pos="2997200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等）</a:t>
            </a:r>
          </a:p>
          <a:p>
            <a:pPr>
              <a:lnSpc>
                <a:spcPts val="2100"/>
              </a:lnSpc>
              <a:tabLst>
                <a:tab pos="1473200" algn="l"/>
                <a:tab pos="2997200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技术进步</a:t>
            </a:r>
            <a:endParaRPr lang="en-US" altLang="zh-CN" sz="16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1473200" algn="l"/>
                <a:tab pos="2997200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人工构筑物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1473200" algn="l"/>
                <a:tab pos="2997200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人工产品和能量</a:t>
            </a:r>
          </a:p>
          <a:p>
            <a:pPr>
              <a:lnSpc>
                <a:spcPts val="2000"/>
              </a:lnSpc>
              <a:tabLst>
                <a:tab pos="1473200" algn="l"/>
                <a:tab pos="2997200" algn="l"/>
              </a:tabLst>
            </a:pPr>
            <a:r>
              <a:rPr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人工环境</a:t>
            </a:r>
          </a:p>
          <a:p>
            <a:pPr>
              <a:lnSpc>
                <a:spcPts val="2000"/>
              </a:lnSpc>
              <a:tabLst>
                <a:tab pos="1473200" algn="l"/>
                <a:tab pos="2997200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政治体制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1473200" algn="l"/>
                <a:tab pos="2997200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社会行为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930400" y="4889500"/>
            <a:ext cx="8128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宗教信仰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803400" y="5422900"/>
            <a:ext cx="1549400" cy="77660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>
                <a:tab pos="127000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文化与地方因素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127000" algn="l"/>
              </a:tabLst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13</a:t>
            </a:fld>
            <a:endParaRPr lang="en-US"/>
          </a:p>
        </p:txBody>
      </p:sp>
      <p:sp>
        <p:nvSpPr>
          <p:cNvPr id="12" name="文本框 11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5500" y="1473200"/>
            <a:ext cx="3733800" cy="44831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616200" y="952500"/>
            <a:ext cx="3949799" cy="5975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zh-CN" altLang="en-US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二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、环境要素-1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61950" y="1578173"/>
            <a:ext cx="3263900" cy="132856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4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err="1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环境要素</a:t>
            </a:r>
            <a:endParaRPr lang="en-US" altLang="zh-CN" sz="2400" dirty="0" smtClean="0">
              <a:solidFill>
                <a:srgbClr val="CC0000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  <a:p>
            <a:pPr>
              <a:lnSpc>
                <a:spcPts val="2500"/>
              </a:lnSpc>
            </a:pPr>
            <a:endParaRPr lang="en-US" altLang="zh-CN" sz="2400" dirty="0" smtClean="0">
              <a:solidFill>
                <a:srgbClr val="CC0000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  <a:p>
            <a:pPr>
              <a:lnSpc>
                <a:spcPts val="2500"/>
              </a:lnSpc>
            </a:pPr>
            <a:r>
              <a:rPr lang="en-US" altLang="zh-CN" sz="24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（</a:t>
            </a:r>
            <a:r>
              <a:rPr lang="en-US" altLang="zh-CN" sz="2400" dirty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Environmental </a:t>
            </a:r>
            <a:r>
              <a:rPr lang="en-US" altLang="zh-CN" sz="24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 element</a:t>
            </a:r>
            <a:r>
              <a:rPr lang="en-US" altLang="zh-CN" sz="2400" dirty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）</a:t>
            </a:r>
            <a:endParaRPr lang="en-US" altLang="zh-CN" sz="2400" dirty="0" smtClean="0">
              <a:solidFill>
                <a:srgbClr val="CC0000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493253" y="2973276"/>
            <a:ext cx="8013700" cy="337015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err="1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又称环境基</a:t>
            </a:r>
            <a:endParaRPr lang="en-US" altLang="zh-CN" sz="2000" dirty="0" smtClean="0">
              <a:solidFill>
                <a:srgbClr val="3333CC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质，是指构成人类环境整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体的各种性质不同而又服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从整体演化规律的基本物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质组分，分为自然环境要</a:t>
            </a: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素和人工环境要素</a:t>
            </a:r>
            <a:r>
              <a:rPr lang="en-US" altLang="zh-CN" sz="20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环境要素组成环境结构单元，结构单元又组成环境或环境系统</a:t>
            </a:r>
            <a:r>
              <a:rPr lang="en-US" altLang="zh-CN" sz="20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。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032500" y="5664200"/>
            <a:ext cx="26924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http://www.kepu.net.cn/gb/earth/geography/dlx/index_t2.html</a:t>
            </a: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14</a:t>
            </a:fld>
            <a:endParaRPr lang="en-US"/>
          </a:p>
        </p:txBody>
      </p:sp>
      <p:sp>
        <p:nvSpPr>
          <p:cNvPr id="12" name="文本框 11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774700" y="3327400"/>
            <a:ext cx="114300" cy="1854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8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</a:pPr>
            <a:r>
              <a:rPr lang="en-US" altLang="zh-CN" sz="28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</a:pPr>
            <a:r>
              <a:rPr lang="en-US" altLang="zh-CN" sz="28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</a:pPr>
            <a:r>
              <a:rPr lang="en-US" altLang="zh-CN" sz="28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117600" y="3302000"/>
            <a:ext cx="6045200" cy="29692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685800" algn="l"/>
              </a:tabLst>
            </a:pPr>
            <a:r>
              <a:rPr lang="en-US" altLang="zh-CN" sz="28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最差（小）限制定律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685800" algn="l"/>
              </a:tabLst>
            </a:pPr>
            <a:r>
              <a:rPr lang="en-US" altLang="zh-CN" sz="28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各环境要素的等值性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685800" algn="l"/>
              </a:tabLst>
            </a:pPr>
            <a:r>
              <a:rPr lang="en-US" altLang="zh-CN" sz="28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各环境要素整体效应大于个体效应之和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685800" algn="l"/>
              </a:tabLst>
            </a:pPr>
            <a:r>
              <a:rPr lang="en-US" altLang="zh-CN" sz="28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各环境要素互相联系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685800" algn="l"/>
              </a:tabLst>
            </a:pPr>
            <a:r>
              <a:rPr lang="en-US" altLang="zh-CN" dirty="0" smtClean="0"/>
              <a:t>	</a:t>
            </a: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901700" y="990600"/>
            <a:ext cx="5681042" cy="154657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>
                <a:tab pos="1714500" algn="l"/>
              </a:tabLst>
            </a:pPr>
            <a:r>
              <a:rPr lang="en-US" altLang="zh-CN" dirty="0" smtClean="0"/>
              <a:t>	</a:t>
            </a:r>
            <a:r>
              <a:rPr lang="zh-CN" altLang="en-US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二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、环境要素-2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400"/>
              </a:lnSpc>
              <a:tabLst>
                <a:tab pos="1714500" algn="l"/>
              </a:tabLst>
            </a:pPr>
            <a:r>
              <a:rPr lang="en-US" altLang="zh-CN" sz="31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各环境要素间存在如下规律：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15</a:t>
            </a:fld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2616200" y="952500"/>
            <a:ext cx="3949799" cy="5975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zh-CN" altLang="en-US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三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、环境的分类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38200" y="2425700"/>
            <a:ext cx="139700" cy="152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3195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600"/>
              </a:lnSpc>
            </a:pPr>
            <a:r>
              <a:rPr lang="en-US" altLang="zh-CN" sz="3195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600"/>
              </a:lnSpc>
            </a:pPr>
            <a:r>
              <a:rPr lang="en-US" altLang="zh-CN" sz="3195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181100" y="2438400"/>
            <a:ext cx="4470400" cy="387985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>
                <a:tab pos="622300" algn="l"/>
              </a:tabLst>
            </a:pPr>
            <a:r>
              <a:rPr lang="en-US" altLang="zh-CN" sz="3195" dirty="0" err="1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按环境的主体分类</a:t>
            </a:r>
            <a:endParaRPr lang="en-US" altLang="zh-CN" sz="3195" dirty="0" smtClean="0">
              <a:solidFill>
                <a:srgbClr val="3333CC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600"/>
              </a:lnSpc>
              <a:tabLst>
                <a:tab pos="622300" algn="l"/>
              </a:tabLst>
            </a:pPr>
            <a:r>
              <a:rPr lang="en-US" altLang="zh-CN" sz="3195" dirty="0" err="1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按环境的属性分类</a:t>
            </a:r>
            <a:endParaRPr lang="en-US" altLang="zh-CN" sz="3195" dirty="0" smtClean="0">
              <a:solidFill>
                <a:srgbClr val="3333CC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600"/>
              </a:lnSpc>
              <a:tabLst>
                <a:tab pos="622300" algn="l"/>
              </a:tabLst>
            </a:pPr>
            <a:r>
              <a:rPr lang="en-US" altLang="zh-CN" sz="31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按照环境的范围大小分类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>
                <a:tab pos="622300" algn="l"/>
              </a:tabLst>
            </a:pPr>
            <a:r>
              <a:rPr lang="en-US" altLang="zh-CN" dirty="0" smtClean="0"/>
              <a:t>	</a:t>
            </a: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16</a:t>
            </a:fld>
            <a:endParaRPr lang="en-US"/>
          </a:p>
        </p:txBody>
      </p:sp>
      <p:sp>
        <p:nvSpPr>
          <p:cNvPr id="8" name="文本框 7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2400300"/>
            <a:ext cx="8775700" cy="39878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336800" y="952500"/>
            <a:ext cx="4514056" cy="5975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zh-CN" altLang="en-US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四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、环境的功能-1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98500" y="1866900"/>
            <a:ext cx="56642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8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为人类生存和繁衍提供必需的资源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927600" y="2565400"/>
            <a:ext cx="33528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http://www.sd-taishan.gov.cn/sites/liaocheng/articles/E00000/1/14553113.aspx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17</a:t>
            </a:fld>
            <a:endParaRPr lang="en-US"/>
          </a:p>
        </p:txBody>
      </p:sp>
      <p:sp>
        <p:nvSpPr>
          <p:cNvPr id="10" name="文本框 9"/>
          <p:cNvSpPr txBox="1"/>
          <p:nvPr/>
        </p:nvSpPr>
        <p:spPr>
          <a:xfrm>
            <a:off x="34089" y="5668962"/>
            <a:ext cx="1032711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8700" y="2400300"/>
            <a:ext cx="7162800" cy="34925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774700" y="1917700"/>
            <a:ext cx="38862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8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其次是环境的调节功能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336800" y="952500"/>
            <a:ext cx="4514056" cy="5975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zh-CN" altLang="en-US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四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、环境的功能-2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4800600" y="2565400"/>
            <a:ext cx="29972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http://www.hudong.com/wiki/%E7%94%9F%E6%80%81%E5%B9</a:t>
            </a:r>
          </a:p>
          <a:p>
            <a:pPr>
              <a:lnSpc>
                <a:spcPts val="900"/>
              </a:lnSpc>
            </a:pPr>
            <a:r>
              <a:rPr lang="en-US" altLang="zh-CN" sz="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%B3%E8%A1%A1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18</a:t>
            </a:fld>
            <a:endParaRPr lang="en-US"/>
          </a:p>
        </p:txBody>
      </p:sp>
      <p:sp>
        <p:nvSpPr>
          <p:cNvPr id="11" name="文本框 10"/>
          <p:cNvSpPr txBox="1"/>
          <p:nvPr/>
        </p:nvSpPr>
        <p:spPr>
          <a:xfrm>
            <a:off x="76200" y="5530850"/>
            <a:ext cx="9525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100" y="2552700"/>
            <a:ext cx="8229600" cy="28448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774700" y="977900"/>
            <a:ext cx="6091411" cy="139268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>
                <a:tab pos="1562100" algn="l"/>
              </a:tabLst>
            </a:pPr>
            <a:r>
              <a:rPr lang="en-US" altLang="zh-CN" dirty="0" smtClean="0"/>
              <a:t>	</a:t>
            </a:r>
            <a:r>
              <a:rPr lang="zh-CN" altLang="en-US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四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、环境的功能-3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562100" algn="l"/>
              </a:tabLst>
            </a:pPr>
            <a:r>
              <a:rPr lang="en-US" altLang="zh-CN" sz="28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第三是环境的服务功能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90600" y="2781300"/>
            <a:ext cx="28829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http://news.xinhuanet.com/travel/2008-03/25/content_7834226.htm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016500" y="2781300"/>
            <a:ext cx="30861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http://www.hudong.com/versionview/rAglxZQhjencDeQAJDXRnDw**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19</a:t>
            </a:fld>
            <a:endParaRPr lang="en-US"/>
          </a:p>
        </p:txBody>
      </p:sp>
      <p:sp>
        <p:nvSpPr>
          <p:cNvPr id="11" name="文本框 10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85798" y="655501"/>
            <a:ext cx="5664284" cy="5486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52473" y="683463"/>
            <a:ext cx="2766549" cy="484622"/>
          </a:xfrm>
          <a:prstGeom prst="rect">
            <a:avLst/>
          </a:prstGeom>
        </p:spPr>
        <p:txBody>
          <a:bodyPr vert="horz" wrap="square" lIns="0" tIns="10860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10860">
              <a:spcBef>
                <a:spcPts val="86"/>
              </a:spcBef>
            </a:pPr>
            <a:r>
              <a:rPr sz="3078" spc="-4" dirty="0">
                <a:solidFill>
                  <a:srgbClr val="FFFF9A"/>
                </a:solidFill>
              </a:rPr>
              <a:t>基本要求和考核</a:t>
            </a:r>
            <a:endParaRPr sz="3078"/>
          </a:p>
        </p:txBody>
      </p:sp>
      <p:sp>
        <p:nvSpPr>
          <p:cNvPr id="5" name="object 5"/>
          <p:cNvSpPr txBox="1"/>
          <p:nvPr/>
        </p:nvSpPr>
        <p:spPr>
          <a:xfrm>
            <a:off x="7786849" y="5871021"/>
            <a:ext cx="116200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1720">
              <a:lnSpc>
                <a:spcPts val="1223"/>
              </a:lnSpc>
            </a:pPr>
            <a:fld id="{81D60167-4931-47E6-BA6A-407CBD079E47}" type="slidenum">
              <a:rPr sz="1026" b="1" dirty="0">
                <a:latin typeface="Arial"/>
                <a:cs typeface="Arial"/>
              </a:rPr>
              <a:pPr marL="21720">
                <a:lnSpc>
                  <a:spcPts val="1223"/>
                </a:lnSpc>
              </a:pPr>
              <a:t>2</a:t>
            </a:fld>
            <a:endParaRPr sz="1026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91224" y="1904818"/>
            <a:ext cx="7160007" cy="2907593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0860">
              <a:spcBef>
                <a:spcPts val="86"/>
              </a:spcBef>
            </a:pPr>
            <a:r>
              <a:rPr sz="2052" b="1" dirty="0">
                <a:solidFill>
                  <a:srgbClr val="FF0000"/>
                </a:solidFill>
                <a:latin typeface="Times New Roman"/>
                <a:cs typeface="Times New Roman"/>
              </a:rPr>
              <a:t>1.</a:t>
            </a:r>
            <a:r>
              <a:rPr sz="2052" b="1" dirty="0">
                <a:solidFill>
                  <a:srgbClr val="FF0000"/>
                </a:solidFill>
                <a:latin typeface="Microsoft YaHei"/>
                <a:cs typeface="Microsoft YaHei"/>
              </a:rPr>
              <a:t>学时安排：</a:t>
            </a:r>
            <a:r>
              <a:rPr sz="2052" b="1" dirty="0">
                <a:latin typeface="Times New Roman"/>
                <a:cs typeface="Times New Roman"/>
              </a:rPr>
              <a:t>32</a:t>
            </a:r>
            <a:r>
              <a:rPr sz="2052" b="1" dirty="0">
                <a:latin typeface="Microsoft YaHei"/>
                <a:cs typeface="Microsoft YaHei"/>
              </a:rPr>
              <a:t>学时</a:t>
            </a:r>
            <a:r>
              <a:rPr lang="zh-CN" altLang="en-US" sz="2052" b="1" dirty="0">
                <a:latin typeface="Microsoft YaHei"/>
                <a:cs typeface="Microsoft YaHei"/>
              </a:rPr>
              <a:t>，</a:t>
            </a:r>
            <a:r>
              <a:rPr sz="2052" b="1" dirty="0">
                <a:latin typeface="Microsoft YaHei"/>
                <a:cs typeface="Microsoft YaHei"/>
              </a:rPr>
              <a:t>每周</a:t>
            </a:r>
            <a:r>
              <a:rPr sz="2052" b="1" dirty="0">
                <a:latin typeface="Times New Roman"/>
                <a:cs typeface="Times New Roman"/>
              </a:rPr>
              <a:t>4</a:t>
            </a:r>
            <a:r>
              <a:rPr sz="2052" b="1" dirty="0">
                <a:latin typeface="Microsoft YaHei"/>
                <a:cs typeface="Microsoft YaHei"/>
              </a:rPr>
              <a:t>学时</a:t>
            </a:r>
            <a:r>
              <a:rPr lang="zh-CN" altLang="en-US" sz="2052" b="1" dirty="0">
                <a:latin typeface="Microsoft YaHei"/>
                <a:cs typeface="Microsoft YaHei"/>
              </a:rPr>
              <a:t>，</a:t>
            </a:r>
            <a:r>
              <a:rPr sz="2052" b="1" dirty="0">
                <a:latin typeface="Microsoft YaHei"/>
                <a:cs typeface="Microsoft YaHei"/>
              </a:rPr>
              <a:t>上课</a:t>
            </a:r>
            <a:r>
              <a:rPr lang="en-US" sz="2052" b="1" dirty="0">
                <a:latin typeface="Times New Roman"/>
                <a:cs typeface="Times New Roman"/>
              </a:rPr>
              <a:t>8</a:t>
            </a:r>
            <a:r>
              <a:rPr sz="2052" b="1" dirty="0">
                <a:latin typeface="Microsoft YaHei"/>
                <a:cs typeface="Microsoft YaHei"/>
              </a:rPr>
              <a:t>周</a:t>
            </a:r>
            <a:r>
              <a:rPr lang="zh-CN" altLang="en-US" sz="2052" b="1" dirty="0">
                <a:latin typeface="Microsoft YaHei"/>
                <a:cs typeface="Microsoft YaHei"/>
              </a:rPr>
              <a:t>。</a:t>
            </a:r>
            <a:endParaRPr sz="2052" dirty="0">
              <a:latin typeface="Microsoft YaHei"/>
              <a:cs typeface="Microsoft YaHei"/>
            </a:endParaRPr>
          </a:p>
          <a:p>
            <a:pPr marL="10860">
              <a:spcBef>
                <a:spcPts val="1599"/>
              </a:spcBef>
            </a:pPr>
            <a:r>
              <a:rPr sz="2052" b="1" dirty="0">
                <a:solidFill>
                  <a:srgbClr val="FF0000"/>
                </a:solidFill>
                <a:latin typeface="Times New Roman"/>
                <a:cs typeface="Times New Roman"/>
              </a:rPr>
              <a:t>2.</a:t>
            </a:r>
            <a:r>
              <a:rPr sz="2052" b="1" dirty="0">
                <a:solidFill>
                  <a:srgbClr val="FF0000"/>
                </a:solidFill>
                <a:latin typeface="Microsoft YaHei"/>
                <a:cs typeface="Microsoft YaHei"/>
              </a:rPr>
              <a:t>成绩评定：</a:t>
            </a:r>
            <a:r>
              <a:rPr sz="2052" b="1" dirty="0">
                <a:latin typeface="Microsoft YaHei"/>
                <a:cs typeface="Microsoft YaHei"/>
              </a:rPr>
              <a:t>百分制记分</a:t>
            </a:r>
            <a:endParaRPr sz="2052" dirty="0">
              <a:latin typeface="Microsoft YaHei"/>
              <a:cs typeface="Microsoft YaHei"/>
            </a:endParaRPr>
          </a:p>
          <a:p>
            <a:pPr marL="336653">
              <a:spcBef>
                <a:spcPts val="1603"/>
              </a:spcBef>
            </a:pPr>
            <a:r>
              <a:rPr sz="2052" b="1" dirty="0">
                <a:latin typeface="Microsoft YaHei"/>
                <a:cs typeface="Microsoft YaHei"/>
              </a:rPr>
              <a:t>总成绩＝平时成绩＋期末成绩</a:t>
            </a:r>
            <a:endParaRPr sz="2052" dirty="0">
              <a:latin typeface="Microsoft YaHei"/>
              <a:cs typeface="Microsoft YaHei"/>
            </a:endParaRPr>
          </a:p>
          <a:p>
            <a:pPr marL="336653" marR="4344">
              <a:lnSpc>
                <a:spcPts val="3839"/>
              </a:lnSpc>
              <a:spcBef>
                <a:spcPts val="184"/>
              </a:spcBef>
            </a:pPr>
            <a:r>
              <a:rPr sz="2052" b="1" dirty="0">
                <a:latin typeface="Microsoft YaHei"/>
                <a:cs typeface="Microsoft YaHei"/>
              </a:rPr>
              <a:t>平时成绩</a:t>
            </a:r>
            <a:r>
              <a:rPr sz="2052" b="1" dirty="0">
                <a:latin typeface="Times New Roman"/>
                <a:cs typeface="Times New Roman"/>
              </a:rPr>
              <a:t>30</a:t>
            </a:r>
            <a:r>
              <a:rPr lang="en-US" altLang="zh-CN" sz="2052" b="1" dirty="0">
                <a:latin typeface="Microsoft YaHei"/>
                <a:cs typeface="Microsoft YaHei"/>
              </a:rPr>
              <a:t>%</a:t>
            </a:r>
            <a:r>
              <a:rPr sz="2052" b="1" dirty="0">
                <a:latin typeface="Microsoft YaHei"/>
                <a:cs typeface="Microsoft YaHei"/>
              </a:rPr>
              <a:t>：</a:t>
            </a:r>
            <a:r>
              <a:rPr sz="1710" dirty="0">
                <a:latin typeface="Microsoft YaHei"/>
                <a:cs typeface="Microsoft YaHei"/>
              </a:rPr>
              <a:t>课堂</a:t>
            </a:r>
            <a:r>
              <a:rPr lang="zh-CN" altLang="en-US" sz="1710" dirty="0">
                <a:latin typeface="Microsoft YaHei"/>
                <a:cs typeface="Microsoft YaHei"/>
              </a:rPr>
              <a:t>笔记</a:t>
            </a:r>
            <a:r>
              <a:rPr sz="1710" spc="-4" dirty="0">
                <a:latin typeface="Times New Roman"/>
                <a:cs typeface="Times New Roman"/>
              </a:rPr>
              <a:t>(</a:t>
            </a:r>
            <a:r>
              <a:rPr lang="en-US" sz="1710" spc="-4" dirty="0">
                <a:latin typeface="Times New Roman"/>
                <a:cs typeface="Times New Roman"/>
              </a:rPr>
              <a:t>50</a:t>
            </a:r>
            <a:r>
              <a:rPr lang="en-US" altLang="zh-CN" sz="1710" spc="-4" dirty="0">
                <a:latin typeface="Times New Roman"/>
                <a:cs typeface="Times New Roman"/>
              </a:rPr>
              <a:t>%</a:t>
            </a:r>
            <a:r>
              <a:rPr sz="1710" spc="-4" dirty="0">
                <a:latin typeface="Times New Roman"/>
                <a:cs typeface="Times New Roman"/>
              </a:rPr>
              <a:t>)</a:t>
            </a:r>
            <a:r>
              <a:rPr sz="1710" dirty="0">
                <a:latin typeface="Times New Roman"/>
                <a:cs typeface="Times New Roman"/>
              </a:rPr>
              <a:t>+</a:t>
            </a:r>
            <a:r>
              <a:rPr lang="zh-CN" altLang="en-US" sz="1710" dirty="0">
                <a:latin typeface="Times New Roman"/>
                <a:cs typeface="Times New Roman"/>
              </a:rPr>
              <a:t>课题表现与</a:t>
            </a:r>
            <a:r>
              <a:rPr sz="1710" dirty="0" err="1">
                <a:latin typeface="Microsoft YaHei"/>
                <a:cs typeface="Microsoft YaHei"/>
              </a:rPr>
              <a:t>随机测验</a:t>
            </a:r>
            <a:r>
              <a:rPr sz="1710" spc="-4" dirty="0">
                <a:latin typeface="Times New Roman"/>
                <a:cs typeface="Times New Roman"/>
              </a:rPr>
              <a:t>(</a:t>
            </a:r>
            <a:r>
              <a:rPr lang="en-US" sz="1710" spc="-4" dirty="0">
                <a:latin typeface="Times New Roman"/>
                <a:cs typeface="Times New Roman"/>
              </a:rPr>
              <a:t>2</a:t>
            </a:r>
            <a:r>
              <a:rPr lang="en-US" altLang="zh-CN" sz="1710" spc="-4" dirty="0">
                <a:latin typeface="Times New Roman"/>
                <a:cs typeface="Times New Roman"/>
              </a:rPr>
              <a:t>-</a:t>
            </a:r>
            <a:r>
              <a:rPr sz="1710" dirty="0">
                <a:latin typeface="Times New Roman"/>
                <a:cs typeface="Times New Roman"/>
              </a:rPr>
              <a:t>3</a:t>
            </a:r>
            <a:r>
              <a:rPr sz="1710" dirty="0">
                <a:latin typeface="Microsoft YaHei"/>
                <a:cs typeface="Microsoft YaHei"/>
              </a:rPr>
              <a:t>次</a:t>
            </a:r>
            <a:r>
              <a:rPr lang="zh-CN" altLang="en-US" sz="1710" dirty="0">
                <a:latin typeface="Microsoft YaHei"/>
                <a:cs typeface="Microsoft YaHei"/>
              </a:rPr>
              <a:t>，</a:t>
            </a:r>
            <a:r>
              <a:rPr lang="en-US" sz="1710" dirty="0">
                <a:latin typeface="Times New Roman"/>
                <a:cs typeface="Times New Roman"/>
              </a:rPr>
              <a:t>50</a:t>
            </a:r>
            <a:r>
              <a:rPr lang="en-US" altLang="zh-CN" sz="1710" dirty="0">
                <a:latin typeface="Times New Roman"/>
                <a:cs typeface="Times New Roman"/>
              </a:rPr>
              <a:t>%</a:t>
            </a:r>
            <a:r>
              <a:rPr sz="1710" spc="-4" dirty="0">
                <a:latin typeface="Times New Roman"/>
                <a:cs typeface="Times New Roman"/>
              </a:rPr>
              <a:t>)</a:t>
            </a:r>
            <a:r>
              <a:rPr lang="zh-CN" altLang="en-US" sz="1710" dirty="0">
                <a:latin typeface="Microsoft YaHei"/>
                <a:cs typeface="Microsoft YaHei"/>
              </a:rPr>
              <a:t>。</a:t>
            </a:r>
            <a:endParaRPr lang="en-US" sz="1710" dirty="0">
              <a:latin typeface="Microsoft YaHei"/>
              <a:cs typeface="Microsoft YaHei"/>
            </a:endParaRPr>
          </a:p>
          <a:p>
            <a:pPr marL="336653" marR="4344">
              <a:lnSpc>
                <a:spcPts val="3839"/>
              </a:lnSpc>
              <a:spcBef>
                <a:spcPts val="184"/>
              </a:spcBef>
            </a:pPr>
            <a:r>
              <a:rPr lang="en-US" sz="1710" dirty="0">
                <a:latin typeface="Microsoft YaHei"/>
                <a:cs typeface="Microsoft YaHei"/>
              </a:rPr>
              <a:t>                             </a:t>
            </a:r>
            <a:r>
              <a:rPr lang="zh-CN" altLang="en-US" sz="1710" b="1" dirty="0">
                <a:latin typeface="Microsoft YaHei"/>
                <a:cs typeface="Microsoft YaHei"/>
              </a:rPr>
              <a:t>无课堂笔记无考试资格</a:t>
            </a:r>
            <a:r>
              <a:rPr lang="zh-CN" altLang="en-US" sz="1710" dirty="0">
                <a:latin typeface="Microsoft YaHei"/>
                <a:cs typeface="Microsoft YaHei"/>
              </a:rPr>
              <a:t>。</a:t>
            </a:r>
            <a:r>
              <a:rPr sz="1710" dirty="0">
                <a:latin typeface="Microsoft YaHei"/>
                <a:cs typeface="Microsoft YaHei"/>
              </a:rPr>
              <a:t> </a:t>
            </a:r>
            <a:endParaRPr lang="en-US" sz="1710" dirty="0">
              <a:latin typeface="Microsoft YaHei"/>
              <a:cs typeface="Microsoft YaHei"/>
            </a:endParaRPr>
          </a:p>
          <a:p>
            <a:pPr marL="336653" marR="4344">
              <a:lnSpc>
                <a:spcPts val="3839"/>
              </a:lnSpc>
              <a:spcBef>
                <a:spcPts val="184"/>
              </a:spcBef>
            </a:pPr>
            <a:r>
              <a:rPr sz="2052" b="1" dirty="0">
                <a:latin typeface="Microsoft YaHei"/>
                <a:cs typeface="Microsoft YaHei"/>
              </a:rPr>
              <a:t>期末成绩</a:t>
            </a:r>
            <a:r>
              <a:rPr sz="2052" b="1" spc="-4" dirty="0">
                <a:latin typeface="Arial"/>
                <a:cs typeface="Arial"/>
              </a:rPr>
              <a:t>7</a:t>
            </a:r>
            <a:r>
              <a:rPr sz="2052" b="1" spc="-4" dirty="0">
                <a:latin typeface="Times New Roman"/>
                <a:cs typeface="Times New Roman"/>
              </a:rPr>
              <a:t>0</a:t>
            </a:r>
            <a:r>
              <a:rPr lang="en-US" altLang="zh-CN" sz="2052" b="1" dirty="0">
                <a:latin typeface="Microsoft YaHei"/>
                <a:cs typeface="Microsoft YaHei"/>
              </a:rPr>
              <a:t>%</a:t>
            </a:r>
            <a:r>
              <a:rPr lang="zh-CN" altLang="en-US" sz="2052" b="1" dirty="0">
                <a:latin typeface="Microsoft YaHei"/>
                <a:cs typeface="Microsoft YaHei"/>
              </a:rPr>
              <a:t>。</a:t>
            </a:r>
            <a:r>
              <a:rPr sz="2052" b="1" dirty="0" err="1">
                <a:latin typeface="Microsoft YaHei"/>
                <a:cs typeface="Microsoft YaHei"/>
              </a:rPr>
              <a:t>闭卷考试</a:t>
            </a:r>
            <a:r>
              <a:rPr lang="zh-CN" altLang="en-US" sz="2052" b="1" dirty="0">
                <a:latin typeface="Microsoft YaHei"/>
                <a:cs typeface="Microsoft YaHei"/>
              </a:rPr>
              <a:t>。</a:t>
            </a:r>
            <a:endParaRPr sz="2052" dirty="0">
              <a:latin typeface="Microsoft YaHei"/>
              <a:cs typeface="Microsoft YaHei"/>
            </a:endParaRPr>
          </a:p>
        </p:txBody>
      </p:sp>
    </p:spTree>
    <p:extLst>
      <p:ext uri="{BB962C8B-B14F-4D97-AF65-F5344CB8AC3E}">
        <p14:creationId xmlns:p14="http://schemas.microsoft.com/office/powerpoint/2010/main" val="337598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9000" y="2298700"/>
            <a:ext cx="7442200" cy="3302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774700" y="1917700"/>
            <a:ext cx="38862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8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最后是环境的文化功能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336800" y="952500"/>
            <a:ext cx="4514056" cy="5975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zh-CN" altLang="en-US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四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、环境的功能-4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70000" y="5232400"/>
            <a:ext cx="25781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http://www.gushi160.com/erjiyemian/song_detail.asp?id=15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20</a:t>
            </a:fld>
            <a:endParaRPr lang="en-US"/>
          </a:p>
        </p:txBody>
      </p:sp>
      <p:sp>
        <p:nvSpPr>
          <p:cNvPr id="11" name="文本框 10"/>
          <p:cNvSpPr txBox="1"/>
          <p:nvPr/>
        </p:nvSpPr>
        <p:spPr>
          <a:xfrm>
            <a:off x="76200" y="5530850"/>
            <a:ext cx="10668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616200" y="952500"/>
            <a:ext cx="3949799" cy="5975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zh-CN" altLang="en-US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五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、环境的特性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74700" y="2133600"/>
            <a:ext cx="3898900" cy="157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8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环境的整体性和区域性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700"/>
              </a:lnSpc>
            </a:pPr>
            <a:r>
              <a:rPr lang="en-US" altLang="zh-CN" sz="28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环境变动性和稳定性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700"/>
              </a:lnSpc>
            </a:pPr>
            <a:r>
              <a:rPr lang="en-US" altLang="zh-CN" sz="28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环境的资源性和价值性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21</a:t>
            </a:fld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39" y="-165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0 w 9144000"/>
              <a:gd name="connsiteY1" fmla="*/ 6857999 h 6858000"/>
              <a:gd name="connsiteX2" fmla="*/ 9143999 w 9144000"/>
              <a:gd name="connsiteY2" fmla="*/ 6857999 h 6858000"/>
              <a:gd name="connsiteX3" fmla="*/ 9143999 w 9144000"/>
              <a:gd name="connsiteY3" fmla="*/ 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0" y="6857999"/>
                </a:lnTo>
                <a:lnTo>
                  <a:pt x="9143999" y="6857999"/>
                </a:lnTo>
                <a:lnTo>
                  <a:pt x="9143999" y="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1700" y="1130300"/>
            <a:ext cx="5130800" cy="42418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08700" y="2120900"/>
            <a:ext cx="2501900" cy="27686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384300" y="2705100"/>
            <a:ext cx="3847207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900"/>
              </a:lnSpc>
            </a:pPr>
            <a:r>
              <a:rPr lang="en-US" altLang="zh-CN" sz="6000" dirty="0" err="1" smtClean="0">
                <a:solidFill>
                  <a:srgbClr val="FF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II、地球的</a:t>
            </a:r>
            <a:endParaRPr lang="en-US" altLang="zh-CN" sz="6000" dirty="0" smtClean="0">
              <a:solidFill>
                <a:srgbClr val="FF0000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4432300" y="3810000"/>
            <a:ext cx="3048000" cy="74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900"/>
              </a:lnSpc>
            </a:pPr>
            <a:r>
              <a:rPr lang="en-US" altLang="zh-CN" sz="60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环境问题</a:t>
            </a: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22</a:t>
            </a:fld>
            <a:endParaRPr lang="en-US"/>
          </a:p>
        </p:txBody>
      </p:sp>
      <p:sp>
        <p:nvSpPr>
          <p:cNvPr id="12" name="文本框 11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133233" y="2149475"/>
            <a:ext cx="1219200" cy="13716"/>
          </a:xfrm>
          <a:custGeom>
            <a:avLst/>
            <a:gdLst>
              <a:gd name="connsiteX0" fmla="*/ 0 w 1219200"/>
              <a:gd name="connsiteY0" fmla="*/ 6858 h 13716"/>
              <a:gd name="connsiteX1" fmla="*/ 1219200 w 1219200"/>
              <a:gd name="connsiteY1" fmla="*/ 6858 h 137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19200" h="13716">
                <a:moveTo>
                  <a:pt x="0" y="6858"/>
                </a:moveTo>
                <a:lnTo>
                  <a:pt x="1219200" y="6858"/>
                </a:lnTo>
              </a:path>
            </a:pathLst>
          </a:custGeom>
          <a:ln w="12700">
            <a:solidFill>
              <a:srgbClr val="C1C1C1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121041" y="2137282"/>
            <a:ext cx="1219199" cy="13716"/>
          </a:xfrm>
          <a:custGeom>
            <a:avLst/>
            <a:gdLst>
              <a:gd name="connsiteX0" fmla="*/ 0 w 1219199"/>
              <a:gd name="connsiteY0" fmla="*/ 6857 h 13716"/>
              <a:gd name="connsiteX1" fmla="*/ 1219199 w 1219199"/>
              <a:gd name="connsiteY1" fmla="*/ 6857 h 137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19199" h="13716">
                <a:moveTo>
                  <a:pt x="0" y="6857"/>
                </a:moveTo>
                <a:lnTo>
                  <a:pt x="1219199" y="6857"/>
                </a:lnTo>
              </a:path>
            </a:pathLst>
          </a:custGeom>
          <a:ln w="12700">
            <a:solidFill>
              <a:srgbClr val="CC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133233" y="3317621"/>
            <a:ext cx="1219200" cy="13715"/>
          </a:xfrm>
          <a:custGeom>
            <a:avLst/>
            <a:gdLst>
              <a:gd name="connsiteX0" fmla="*/ 0 w 1219200"/>
              <a:gd name="connsiteY0" fmla="*/ 6858 h 13715"/>
              <a:gd name="connsiteX1" fmla="*/ 1219200 w 1219200"/>
              <a:gd name="connsiteY1" fmla="*/ 6858 h 137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19200" h="13715">
                <a:moveTo>
                  <a:pt x="0" y="6858"/>
                </a:moveTo>
                <a:lnTo>
                  <a:pt x="1219200" y="6858"/>
                </a:lnTo>
              </a:path>
            </a:pathLst>
          </a:custGeom>
          <a:ln w="12700">
            <a:solidFill>
              <a:srgbClr val="C1C1C1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121041" y="3305428"/>
            <a:ext cx="1219199" cy="13716"/>
          </a:xfrm>
          <a:custGeom>
            <a:avLst/>
            <a:gdLst>
              <a:gd name="connsiteX0" fmla="*/ 0 w 1219199"/>
              <a:gd name="connsiteY0" fmla="*/ 6858 h 13716"/>
              <a:gd name="connsiteX1" fmla="*/ 1219199 w 1219199"/>
              <a:gd name="connsiteY1" fmla="*/ 6858 h 137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19199" h="13716">
                <a:moveTo>
                  <a:pt x="0" y="6858"/>
                </a:moveTo>
                <a:lnTo>
                  <a:pt x="1219199" y="6858"/>
                </a:lnTo>
              </a:path>
            </a:pathLst>
          </a:custGeom>
          <a:ln w="12700">
            <a:solidFill>
              <a:srgbClr val="CC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454400" y="952500"/>
            <a:ext cx="22225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环境问题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774700" y="1879600"/>
            <a:ext cx="7353300" cy="1028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342900" algn="l"/>
              </a:tabLst>
            </a:pPr>
            <a:r>
              <a:rPr lang="en-US" altLang="zh-CN" sz="24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从广义上</a:t>
            </a: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理解，任何由自然或人类引起的生态平衡破</a:t>
            </a:r>
          </a:p>
          <a:p>
            <a:pPr>
              <a:lnSpc>
                <a:spcPts val="26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坏，最后直接或间接影响人类的生存和发展的一切客</a:t>
            </a:r>
          </a:p>
          <a:p>
            <a:pPr>
              <a:lnSpc>
                <a:spcPts val="28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观存在的问题，都是环境问题。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74700" y="3060700"/>
            <a:ext cx="73533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342900" algn="l"/>
              </a:tabLst>
            </a:pPr>
            <a:r>
              <a:rPr lang="en-US" altLang="zh-CN" sz="24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从狭义上</a:t>
            </a: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，环境科学所研究的环境问题主要是指由人</a:t>
            </a:r>
          </a:p>
          <a:p>
            <a:pPr>
              <a:lnSpc>
                <a:spcPts val="26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类活动引起的环境问题，即人类在利用和改造自然界</a:t>
            </a:r>
          </a:p>
          <a:p>
            <a:pPr>
              <a:lnSpc>
                <a:spcPts val="28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的过程中引起环境质量的变化，以及这种变化对人类</a:t>
            </a:r>
          </a:p>
          <a:p>
            <a:pPr>
              <a:lnSpc>
                <a:spcPts val="28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生产、生活、健康乃至生命的影响。</a:t>
            </a: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23</a:t>
            </a:fld>
            <a:endParaRPr lang="en-US"/>
          </a:p>
        </p:txBody>
      </p:sp>
      <p:sp>
        <p:nvSpPr>
          <p:cNvPr id="14" name="文本框 13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998865" y="1868297"/>
            <a:ext cx="5087873" cy="682752"/>
          </a:xfrm>
          <a:custGeom>
            <a:avLst/>
            <a:gdLst>
              <a:gd name="connsiteX0" fmla="*/ 113538 w 5087873"/>
              <a:gd name="connsiteY0" fmla="*/ 0 h 682752"/>
              <a:gd name="connsiteX1" fmla="*/ 0 w 5087873"/>
              <a:gd name="connsiteY1" fmla="*/ 113538 h 682752"/>
              <a:gd name="connsiteX2" fmla="*/ 0 w 5087873"/>
              <a:gd name="connsiteY2" fmla="*/ 569214 h 682752"/>
              <a:gd name="connsiteX3" fmla="*/ 113538 w 5087873"/>
              <a:gd name="connsiteY3" fmla="*/ 682751 h 682752"/>
              <a:gd name="connsiteX4" fmla="*/ 4974335 w 5087873"/>
              <a:gd name="connsiteY4" fmla="*/ 682751 h 682752"/>
              <a:gd name="connsiteX5" fmla="*/ 5087873 w 5087873"/>
              <a:gd name="connsiteY5" fmla="*/ 569214 h 682752"/>
              <a:gd name="connsiteX6" fmla="*/ 5087873 w 5087873"/>
              <a:gd name="connsiteY6" fmla="*/ 113538 h 682752"/>
              <a:gd name="connsiteX7" fmla="*/ 4974335 w 5087873"/>
              <a:gd name="connsiteY7" fmla="*/ 0 h 682752"/>
              <a:gd name="connsiteX8" fmla="*/ 113538 w 5087873"/>
              <a:gd name="connsiteY8" fmla="*/ 0 h 68275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087873" h="682752">
                <a:moveTo>
                  <a:pt x="113538" y="0"/>
                </a:moveTo>
                <a:cubicBezTo>
                  <a:pt x="51054" y="0"/>
                  <a:pt x="0" y="51054"/>
                  <a:pt x="0" y="113538"/>
                </a:cubicBezTo>
                <a:lnTo>
                  <a:pt x="0" y="569214"/>
                </a:lnTo>
                <a:cubicBezTo>
                  <a:pt x="0" y="631698"/>
                  <a:pt x="51054" y="682751"/>
                  <a:pt x="113538" y="682751"/>
                </a:cubicBezTo>
                <a:lnTo>
                  <a:pt x="4974335" y="682751"/>
                </a:lnTo>
                <a:cubicBezTo>
                  <a:pt x="5036819" y="682751"/>
                  <a:pt x="5087873" y="631698"/>
                  <a:pt x="5087873" y="569214"/>
                </a:cubicBezTo>
                <a:lnTo>
                  <a:pt x="5087873" y="113538"/>
                </a:lnTo>
                <a:cubicBezTo>
                  <a:pt x="5087873" y="51054"/>
                  <a:pt x="5036819" y="0"/>
                  <a:pt x="4974335" y="0"/>
                </a:cubicBezTo>
                <a:lnTo>
                  <a:pt x="113538" y="0"/>
                </a:lnTo>
              </a:path>
            </a:pathLst>
          </a:custGeom>
          <a:solidFill>
            <a:srgbClr val="99999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922665" y="1805051"/>
            <a:ext cx="5087873" cy="682751"/>
          </a:xfrm>
          <a:custGeom>
            <a:avLst/>
            <a:gdLst>
              <a:gd name="connsiteX0" fmla="*/ 113538 w 5087873"/>
              <a:gd name="connsiteY0" fmla="*/ 0 h 682751"/>
              <a:gd name="connsiteX1" fmla="*/ 0 w 5087873"/>
              <a:gd name="connsiteY1" fmla="*/ 113538 h 682751"/>
              <a:gd name="connsiteX2" fmla="*/ 0 w 5087873"/>
              <a:gd name="connsiteY2" fmla="*/ 568451 h 682751"/>
              <a:gd name="connsiteX3" fmla="*/ 113538 w 5087873"/>
              <a:gd name="connsiteY3" fmla="*/ 682751 h 682751"/>
              <a:gd name="connsiteX4" fmla="*/ 4974335 w 5087873"/>
              <a:gd name="connsiteY4" fmla="*/ 682751 h 682751"/>
              <a:gd name="connsiteX5" fmla="*/ 5087873 w 5087873"/>
              <a:gd name="connsiteY5" fmla="*/ 568451 h 682751"/>
              <a:gd name="connsiteX6" fmla="*/ 5087873 w 5087873"/>
              <a:gd name="connsiteY6" fmla="*/ 113538 h 682751"/>
              <a:gd name="connsiteX7" fmla="*/ 4974335 w 5087873"/>
              <a:gd name="connsiteY7" fmla="*/ 0 h 682751"/>
              <a:gd name="connsiteX8" fmla="*/ 113538 w 5087873"/>
              <a:gd name="connsiteY8" fmla="*/ 0 h 6827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087873" h="682751">
                <a:moveTo>
                  <a:pt x="113538" y="0"/>
                </a:moveTo>
                <a:cubicBezTo>
                  <a:pt x="51054" y="0"/>
                  <a:pt x="0" y="51054"/>
                  <a:pt x="0" y="113538"/>
                </a:cubicBezTo>
                <a:lnTo>
                  <a:pt x="0" y="568451"/>
                </a:lnTo>
                <a:cubicBezTo>
                  <a:pt x="0" y="631698"/>
                  <a:pt x="51054" y="682751"/>
                  <a:pt x="113538" y="682751"/>
                </a:cubicBezTo>
                <a:lnTo>
                  <a:pt x="4974335" y="682751"/>
                </a:lnTo>
                <a:cubicBezTo>
                  <a:pt x="5036819" y="682751"/>
                  <a:pt x="5087873" y="631698"/>
                  <a:pt x="5087873" y="568451"/>
                </a:cubicBezTo>
                <a:lnTo>
                  <a:pt x="5087873" y="113538"/>
                </a:lnTo>
                <a:cubicBezTo>
                  <a:pt x="5087873" y="51054"/>
                  <a:pt x="5036819" y="0"/>
                  <a:pt x="4974335" y="0"/>
                </a:cubicBezTo>
                <a:lnTo>
                  <a:pt x="113538" y="0"/>
                </a:lnTo>
              </a:path>
            </a:pathLst>
          </a:custGeom>
          <a:solidFill>
            <a:srgbClr val="3333C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916315" y="1798701"/>
            <a:ext cx="5100573" cy="695451"/>
          </a:xfrm>
          <a:custGeom>
            <a:avLst/>
            <a:gdLst>
              <a:gd name="connsiteX0" fmla="*/ 119888 w 5100573"/>
              <a:gd name="connsiteY0" fmla="*/ 6350 h 695451"/>
              <a:gd name="connsiteX1" fmla="*/ 6350 w 5100573"/>
              <a:gd name="connsiteY1" fmla="*/ 119888 h 695451"/>
              <a:gd name="connsiteX2" fmla="*/ 6350 w 5100573"/>
              <a:gd name="connsiteY2" fmla="*/ 574801 h 695451"/>
              <a:gd name="connsiteX3" fmla="*/ 119888 w 5100573"/>
              <a:gd name="connsiteY3" fmla="*/ 689101 h 695451"/>
              <a:gd name="connsiteX4" fmla="*/ 4980685 w 5100573"/>
              <a:gd name="connsiteY4" fmla="*/ 689101 h 695451"/>
              <a:gd name="connsiteX5" fmla="*/ 5094223 w 5100573"/>
              <a:gd name="connsiteY5" fmla="*/ 574801 h 695451"/>
              <a:gd name="connsiteX6" fmla="*/ 5094223 w 5100573"/>
              <a:gd name="connsiteY6" fmla="*/ 119888 h 695451"/>
              <a:gd name="connsiteX7" fmla="*/ 4980685 w 5100573"/>
              <a:gd name="connsiteY7" fmla="*/ 6350 h 695451"/>
              <a:gd name="connsiteX8" fmla="*/ 119888 w 5100573"/>
              <a:gd name="connsiteY8" fmla="*/ 6350 h 6954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100573" h="695451">
                <a:moveTo>
                  <a:pt x="119888" y="6350"/>
                </a:moveTo>
                <a:cubicBezTo>
                  <a:pt x="57404" y="6350"/>
                  <a:pt x="6350" y="57404"/>
                  <a:pt x="6350" y="119888"/>
                </a:cubicBezTo>
                <a:lnTo>
                  <a:pt x="6350" y="574801"/>
                </a:lnTo>
                <a:cubicBezTo>
                  <a:pt x="6350" y="638048"/>
                  <a:pt x="57404" y="689101"/>
                  <a:pt x="119888" y="689101"/>
                </a:cubicBezTo>
                <a:lnTo>
                  <a:pt x="4980685" y="689101"/>
                </a:lnTo>
                <a:cubicBezTo>
                  <a:pt x="5043169" y="689101"/>
                  <a:pt x="5094223" y="638048"/>
                  <a:pt x="5094223" y="574801"/>
                </a:cubicBezTo>
                <a:lnTo>
                  <a:pt x="5094223" y="119888"/>
                </a:lnTo>
                <a:cubicBezTo>
                  <a:pt x="5094223" y="57404"/>
                  <a:pt x="5043169" y="6350"/>
                  <a:pt x="4980685" y="6350"/>
                </a:cubicBezTo>
                <a:lnTo>
                  <a:pt x="119888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527187" y="1664842"/>
            <a:ext cx="803147" cy="1025652"/>
          </a:xfrm>
          <a:custGeom>
            <a:avLst/>
            <a:gdLst>
              <a:gd name="connsiteX0" fmla="*/ 401574 w 803147"/>
              <a:gd name="connsiteY0" fmla="*/ 0 h 1025652"/>
              <a:gd name="connsiteX1" fmla="*/ 0 w 803147"/>
              <a:gd name="connsiteY1" fmla="*/ 512826 h 1025652"/>
              <a:gd name="connsiteX2" fmla="*/ 401574 w 803147"/>
              <a:gd name="connsiteY2" fmla="*/ 1025651 h 1025652"/>
              <a:gd name="connsiteX3" fmla="*/ 803147 w 803147"/>
              <a:gd name="connsiteY3" fmla="*/ 512826 h 1025652"/>
              <a:gd name="connsiteX4" fmla="*/ 401574 w 803147"/>
              <a:gd name="connsiteY4" fmla="*/ 0 h 102565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03147" h="1025652">
                <a:moveTo>
                  <a:pt x="401574" y="0"/>
                </a:moveTo>
                <a:lnTo>
                  <a:pt x="0" y="512826"/>
                </a:lnTo>
                <a:lnTo>
                  <a:pt x="401574" y="1025651"/>
                </a:lnTo>
                <a:lnTo>
                  <a:pt x="803147" y="512826"/>
                </a:lnTo>
                <a:lnTo>
                  <a:pt x="401574" y="0"/>
                </a:lnTo>
              </a:path>
            </a:pathLst>
          </a:custGeom>
          <a:solidFill>
            <a:srgbClr val="99999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514487" y="1652142"/>
            <a:ext cx="828547" cy="1051052"/>
          </a:xfrm>
          <a:custGeom>
            <a:avLst/>
            <a:gdLst>
              <a:gd name="connsiteX0" fmla="*/ 414274 w 828547"/>
              <a:gd name="connsiteY0" fmla="*/ 12700 h 1051052"/>
              <a:gd name="connsiteX1" fmla="*/ 12700 w 828547"/>
              <a:gd name="connsiteY1" fmla="*/ 525526 h 1051052"/>
              <a:gd name="connsiteX2" fmla="*/ 414274 w 828547"/>
              <a:gd name="connsiteY2" fmla="*/ 1038351 h 1051052"/>
              <a:gd name="connsiteX3" fmla="*/ 815847 w 828547"/>
              <a:gd name="connsiteY3" fmla="*/ 525526 h 1051052"/>
              <a:gd name="connsiteX4" fmla="*/ 414274 w 828547"/>
              <a:gd name="connsiteY4" fmla="*/ 12700 h 105105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28547" h="1051052">
                <a:moveTo>
                  <a:pt x="414274" y="12700"/>
                </a:moveTo>
                <a:lnTo>
                  <a:pt x="12700" y="525526"/>
                </a:lnTo>
                <a:lnTo>
                  <a:pt x="414274" y="1038351"/>
                </a:lnTo>
                <a:lnTo>
                  <a:pt x="815847" y="525526"/>
                </a:lnTo>
                <a:lnTo>
                  <a:pt x="414274" y="12700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333333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476133" y="1626742"/>
            <a:ext cx="803909" cy="1025652"/>
          </a:xfrm>
          <a:custGeom>
            <a:avLst/>
            <a:gdLst>
              <a:gd name="connsiteX0" fmla="*/ 402336 w 803909"/>
              <a:gd name="connsiteY0" fmla="*/ 0 h 1025652"/>
              <a:gd name="connsiteX1" fmla="*/ 0 w 803909"/>
              <a:gd name="connsiteY1" fmla="*/ 512826 h 1025652"/>
              <a:gd name="connsiteX2" fmla="*/ 402336 w 803909"/>
              <a:gd name="connsiteY2" fmla="*/ 1025651 h 1025652"/>
              <a:gd name="connsiteX3" fmla="*/ 803909 w 803909"/>
              <a:gd name="connsiteY3" fmla="*/ 512826 h 1025652"/>
              <a:gd name="connsiteX4" fmla="*/ 402336 w 803909"/>
              <a:gd name="connsiteY4" fmla="*/ 0 h 102565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03909" h="1025652">
                <a:moveTo>
                  <a:pt x="402336" y="0"/>
                </a:moveTo>
                <a:lnTo>
                  <a:pt x="0" y="512826"/>
                </a:lnTo>
                <a:lnTo>
                  <a:pt x="402336" y="1025651"/>
                </a:lnTo>
                <a:lnTo>
                  <a:pt x="803909" y="512826"/>
                </a:lnTo>
                <a:lnTo>
                  <a:pt x="402336" y="0"/>
                </a:lnTo>
              </a:path>
            </a:pathLst>
          </a:custGeom>
          <a:solidFill>
            <a:srgbClr val="3333C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463433" y="1614042"/>
            <a:ext cx="829309" cy="1051052"/>
          </a:xfrm>
          <a:custGeom>
            <a:avLst/>
            <a:gdLst>
              <a:gd name="connsiteX0" fmla="*/ 415036 w 829309"/>
              <a:gd name="connsiteY0" fmla="*/ 12700 h 1051052"/>
              <a:gd name="connsiteX1" fmla="*/ 12700 w 829309"/>
              <a:gd name="connsiteY1" fmla="*/ 525526 h 1051052"/>
              <a:gd name="connsiteX2" fmla="*/ 415036 w 829309"/>
              <a:gd name="connsiteY2" fmla="*/ 1038351 h 1051052"/>
              <a:gd name="connsiteX3" fmla="*/ 816609 w 829309"/>
              <a:gd name="connsiteY3" fmla="*/ 525526 h 1051052"/>
              <a:gd name="connsiteX4" fmla="*/ 415036 w 829309"/>
              <a:gd name="connsiteY4" fmla="*/ 12700 h 105105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29309" h="1051052">
                <a:moveTo>
                  <a:pt x="415036" y="12700"/>
                </a:moveTo>
                <a:lnTo>
                  <a:pt x="12700" y="525526"/>
                </a:lnTo>
                <a:lnTo>
                  <a:pt x="415036" y="1038351"/>
                </a:lnTo>
                <a:lnTo>
                  <a:pt x="816609" y="525526"/>
                </a:lnTo>
                <a:lnTo>
                  <a:pt x="415036" y="12700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998865" y="2804795"/>
            <a:ext cx="5170170" cy="684276"/>
          </a:xfrm>
          <a:custGeom>
            <a:avLst/>
            <a:gdLst>
              <a:gd name="connsiteX0" fmla="*/ 114300 w 5170170"/>
              <a:gd name="connsiteY0" fmla="*/ 0 h 684276"/>
              <a:gd name="connsiteX1" fmla="*/ 0 w 5170170"/>
              <a:gd name="connsiteY1" fmla="*/ 114300 h 684276"/>
              <a:gd name="connsiteX2" fmla="*/ 0 w 5170170"/>
              <a:gd name="connsiteY2" fmla="*/ 570738 h 684276"/>
              <a:gd name="connsiteX3" fmla="*/ 114300 w 5170170"/>
              <a:gd name="connsiteY3" fmla="*/ 684276 h 684276"/>
              <a:gd name="connsiteX4" fmla="*/ 5056632 w 5170170"/>
              <a:gd name="connsiteY4" fmla="*/ 684276 h 684276"/>
              <a:gd name="connsiteX5" fmla="*/ 5170170 w 5170170"/>
              <a:gd name="connsiteY5" fmla="*/ 570738 h 684276"/>
              <a:gd name="connsiteX6" fmla="*/ 5170170 w 5170170"/>
              <a:gd name="connsiteY6" fmla="*/ 114300 h 684276"/>
              <a:gd name="connsiteX7" fmla="*/ 5056632 w 5170170"/>
              <a:gd name="connsiteY7" fmla="*/ 0 h 684276"/>
              <a:gd name="connsiteX8" fmla="*/ 114300 w 5170170"/>
              <a:gd name="connsiteY8" fmla="*/ 0 h 6842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170170" h="684276">
                <a:moveTo>
                  <a:pt x="114300" y="0"/>
                </a:moveTo>
                <a:cubicBezTo>
                  <a:pt x="51054" y="0"/>
                  <a:pt x="0" y="51054"/>
                  <a:pt x="0" y="114300"/>
                </a:cubicBezTo>
                <a:lnTo>
                  <a:pt x="0" y="570738"/>
                </a:lnTo>
                <a:cubicBezTo>
                  <a:pt x="0" y="633221"/>
                  <a:pt x="51054" y="684276"/>
                  <a:pt x="114300" y="684276"/>
                </a:cubicBezTo>
                <a:lnTo>
                  <a:pt x="5056632" y="684276"/>
                </a:lnTo>
                <a:cubicBezTo>
                  <a:pt x="5119116" y="684276"/>
                  <a:pt x="5170170" y="633221"/>
                  <a:pt x="5170170" y="570738"/>
                </a:cubicBezTo>
                <a:lnTo>
                  <a:pt x="5170170" y="114300"/>
                </a:lnTo>
                <a:cubicBezTo>
                  <a:pt x="5170170" y="51054"/>
                  <a:pt x="5119116" y="0"/>
                  <a:pt x="5056632" y="0"/>
                </a:cubicBezTo>
                <a:lnTo>
                  <a:pt x="114300" y="0"/>
                </a:lnTo>
              </a:path>
            </a:pathLst>
          </a:custGeom>
          <a:solidFill>
            <a:srgbClr val="99999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922665" y="2741548"/>
            <a:ext cx="5170170" cy="684276"/>
          </a:xfrm>
          <a:custGeom>
            <a:avLst/>
            <a:gdLst>
              <a:gd name="connsiteX0" fmla="*/ 114300 w 5170170"/>
              <a:gd name="connsiteY0" fmla="*/ 0 h 684276"/>
              <a:gd name="connsiteX1" fmla="*/ 0 w 5170170"/>
              <a:gd name="connsiteY1" fmla="*/ 114300 h 684276"/>
              <a:gd name="connsiteX2" fmla="*/ 0 w 5170170"/>
              <a:gd name="connsiteY2" fmla="*/ 569976 h 684276"/>
              <a:gd name="connsiteX3" fmla="*/ 114300 w 5170170"/>
              <a:gd name="connsiteY3" fmla="*/ 684276 h 684276"/>
              <a:gd name="connsiteX4" fmla="*/ 5056632 w 5170170"/>
              <a:gd name="connsiteY4" fmla="*/ 684276 h 684276"/>
              <a:gd name="connsiteX5" fmla="*/ 5170170 w 5170170"/>
              <a:gd name="connsiteY5" fmla="*/ 569976 h 684276"/>
              <a:gd name="connsiteX6" fmla="*/ 5170170 w 5170170"/>
              <a:gd name="connsiteY6" fmla="*/ 114300 h 684276"/>
              <a:gd name="connsiteX7" fmla="*/ 5056632 w 5170170"/>
              <a:gd name="connsiteY7" fmla="*/ 0 h 684276"/>
              <a:gd name="connsiteX8" fmla="*/ 114300 w 5170170"/>
              <a:gd name="connsiteY8" fmla="*/ 0 h 6842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170170" h="684276">
                <a:moveTo>
                  <a:pt x="114300" y="0"/>
                </a:moveTo>
                <a:cubicBezTo>
                  <a:pt x="51054" y="0"/>
                  <a:pt x="0" y="51054"/>
                  <a:pt x="0" y="114300"/>
                </a:cubicBezTo>
                <a:lnTo>
                  <a:pt x="0" y="569976"/>
                </a:lnTo>
                <a:cubicBezTo>
                  <a:pt x="0" y="633221"/>
                  <a:pt x="51054" y="684276"/>
                  <a:pt x="114300" y="684276"/>
                </a:cubicBezTo>
                <a:lnTo>
                  <a:pt x="5056632" y="684276"/>
                </a:lnTo>
                <a:cubicBezTo>
                  <a:pt x="5119116" y="684276"/>
                  <a:pt x="5170170" y="633221"/>
                  <a:pt x="5170170" y="569976"/>
                </a:cubicBezTo>
                <a:lnTo>
                  <a:pt x="5170170" y="114300"/>
                </a:lnTo>
                <a:cubicBezTo>
                  <a:pt x="5170170" y="51054"/>
                  <a:pt x="5119116" y="0"/>
                  <a:pt x="5056632" y="0"/>
                </a:cubicBezTo>
                <a:lnTo>
                  <a:pt x="114300" y="0"/>
                </a:lnTo>
              </a:path>
            </a:pathLst>
          </a:custGeom>
          <a:solidFill>
            <a:srgbClr val="00CC9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916315" y="2735198"/>
            <a:ext cx="5182870" cy="696976"/>
          </a:xfrm>
          <a:custGeom>
            <a:avLst/>
            <a:gdLst>
              <a:gd name="connsiteX0" fmla="*/ 120650 w 5182870"/>
              <a:gd name="connsiteY0" fmla="*/ 6350 h 696976"/>
              <a:gd name="connsiteX1" fmla="*/ 6350 w 5182870"/>
              <a:gd name="connsiteY1" fmla="*/ 120650 h 696976"/>
              <a:gd name="connsiteX2" fmla="*/ 6350 w 5182870"/>
              <a:gd name="connsiteY2" fmla="*/ 576326 h 696976"/>
              <a:gd name="connsiteX3" fmla="*/ 120650 w 5182870"/>
              <a:gd name="connsiteY3" fmla="*/ 690626 h 696976"/>
              <a:gd name="connsiteX4" fmla="*/ 5062982 w 5182870"/>
              <a:gd name="connsiteY4" fmla="*/ 690626 h 696976"/>
              <a:gd name="connsiteX5" fmla="*/ 5176520 w 5182870"/>
              <a:gd name="connsiteY5" fmla="*/ 576326 h 696976"/>
              <a:gd name="connsiteX6" fmla="*/ 5176520 w 5182870"/>
              <a:gd name="connsiteY6" fmla="*/ 120650 h 696976"/>
              <a:gd name="connsiteX7" fmla="*/ 5062982 w 5182870"/>
              <a:gd name="connsiteY7" fmla="*/ 6350 h 696976"/>
              <a:gd name="connsiteX8" fmla="*/ 120650 w 5182870"/>
              <a:gd name="connsiteY8" fmla="*/ 6350 h 6969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182870" h="696976">
                <a:moveTo>
                  <a:pt x="120650" y="6350"/>
                </a:moveTo>
                <a:cubicBezTo>
                  <a:pt x="57404" y="6350"/>
                  <a:pt x="6350" y="57404"/>
                  <a:pt x="6350" y="120650"/>
                </a:cubicBezTo>
                <a:lnTo>
                  <a:pt x="6350" y="576326"/>
                </a:lnTo>
                <a:cubicBezTo>
                  <a:pt x="6350" y="639571"/>
                  <a:pt x="57404" y="690626"/>
                  <a:pt x="120650" y="690626"/>
                </a:cubicBezTo>
                <a:lnTo>
                  <a:pt x="5062982" y="690626"/>
                </a:lnTo>
                <a:cubicBezTo>
                  <a:pt x="5125466" y="690626"/>
                  <a:pt x="5176520" y="639571"/>
                  <a:pt x="5176520" y="576326"/>
                </a:cubicBezTo>
                <a:lnTo>
                  <a:pt x="5176520" y="120650"/>
                </a:lnTo>
                <a:cubicBezTo>
                  <a:pt x="5176520" y="57404"/>
                  <a:pt x="5125466" y="6350"/>
                  <a:pt x="5062982" y="6350"/>
                </a:cubicBezTo>
                <a:lnTo>
                  <a:pt x="1206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527187" y="2602102"/>
            <a:ext cx="816101" cy="1024889"/>
          </a:xfrm>
          <a:custGeom>
            <a:avLst/>
            <a:gdLst>
              <a:gd name="connsiteX0" fmla="*/ 408432 w 816101"/>
              <a:gd name="connsiteY0" fmla="*/ 0 h 1024889"/>
              <a:gd name="connsiteX1" fmla="*/ 0 w 816101"/>
              <a:gd name="connsiteY1" fmla="*/ 512826 h 1024889"/>
              <a:gd name="connsiteX2" fmla="*/ 408432 w 816101"/>
              <a:gd name="connsiteY2" fmla="*/ 1024889 h 1024889"/>
              <a:gd name="connsiteX3" fmla="*/ 816102 w 816101"/>
              <a:gd name="connsiteY3" fmla="*/ 512826 h 1024889"/>
              <a:gd name="connsiteX4" fmla="*/ 408432 w 816101"/>
              <a:gd name="connsiteY4" fmla="*/ 0 h 10248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16101" h="1024889">
                <a:moveTo>
                  <a:pt x="408432" y="0"/>
                </a:moveTo>
                <a:lnTo>
                  <a:pt x="0" y="512826"/>
                </a:lnTo>
                <a:lnTo>
                  <a:pt x="408432" y="1024889"/>
                </a:lnTo>
                <a:lnTo>
                  <a:pt x="816102" y="512826"/>
                </a:lnTo>
                <a:lnTo>
                  <a:pt x="408432" y="0"/>
                </a:lnTo>
              </a:path>
            </a:pathLst>
          </a:custGeom>
          <a:solidFill>
            <a:srgbClr val="99999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514487" y="2589402"/>
            <a:ext cx="841501" cy="1050289"/>
          </a:xfrm>
          <a:custGeom>
            <a:avLst/>
            <a:gdLst>
              <a:gd name="connsiteX0" fmla="*/ 421132 w 841501"/>
              <a:gd name="connsiteY0" fmla="*/ 12700 h 1050289"/>
              <a:gd name="connsiteX1" fmla="*/ 12700 w 841501"/>
              <a:gd name="connsiteY1" fmla="*/ 525526 h 1050289"/>
              <a:gd name="connsiteX2" fmla="*/ 421132 w 841501"/>
              <a:gd name="connsiteY2" fmla="*/ 1037589 h 1050289"/>
              <a:gd name="connsiteX3" fmla="*/ 828802 w 841501"/>
              <a:gd name="connsiteY3" fmla="*/ 525526 h 1050289"/>
              <a:gd name="connsiteX4" fmla="*/ 421132 w 841501"/>
              <a:gd name="connsiteY4" fmla="*/ 12700 h 10502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41501" h="1050289">
                <a:moveTo>
                  <a:pt x="421132" y="12700"/>
                </a:moveTo>
                <a:lnTo>
                  <a:pt x="12700" y="525526"/>
                </a:lnTo>
                <a:lnTo>
                  <a:pt x="421132" y="1037589"/>
                </a:lnTo>
                <a:lnTo>
                  <a:pt x="828802" y="525526"/>
                </a:lnTo>
                <a:lnTo>
                  <a:pt x="421132" y="12700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333333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476133" y="2564002"/>
            <a:ext cx="816101" cy="1024889"/>
          </a:xfrm>
          <a:custGeom>
            <a:avLst/>
            <a:gdLst>
              <a:gd name="connsiteX0" fmla="*/ 408432 w 816101"/>
              <a:gd name="connsiteY0" fmla="*/ 0 h 1024889"/>
              <a:gd name="connsiteX1" fmla="*/ 0 w 816101"/>
              <a:gd name="connsiteY1" fmla="*/ 512826 h 1024889"/>
              <a:gd name="connsiteX2" fmla="*/ 408432 w 816101"/>
              <a:gd name="connsiteY2" fmla="*/ 1024889 h 1024889"/>
              <a:gd name="connsiteX3" fmla="*/ 816102 w 816101"/>
              <a:gd name="connsiteY3" fmla="*/ 512826 h 1024889"/>
              <a:gd name="connsiteX4" fmla="*/ 408432 w 816101"/>
              <a:gd name="connsiteY4" fmla="*/ 0 h 10248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16101" h="1024889">
                <a:moveTo>
                  <a:pt x="408432" y="0"/>
                </a:moveTo>
                <a:lnTo>
                  <a:pt x="0" y="512826"/>
                </a:lnTo>
                <a:lnTo>
                  <a:pt x="408432" y="1024889"/>
                </a:lnTo>
                <a:lnTo>
                  <a:pt x="816102" y="512826"/>
                </a:lnTo>
                <a:lnTo>
                  <a:pt x="408432" y="0"/>
                </a:lnTo>
              </a:path>
            </a:pathLst>
          </a:custGeom>
          <a:solidFill>
            <a:srgbClr val="00CC9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1463433" y="2551302"/>
            <a:ext cx="841501" cy="1050289"/>
          </a:xfrm>
          <a:custGeom>
            <a:avLst/>
            <a:gdLst>
              <a:gd name="connsiteX0" fmla="*/ 421132 w 841501"/>
              <a:gd name="connsiteY0" fmla="*/ 12700 h 1050289"/>
              <a:gd name="connsiteX1" fmla="*/ 12700 w 841501"/>
              <a:gd name="connsiteY1" fmla="*/ 525526 h 1050289"/>
              <a:gd name="connsiteX2" fmla="*/ 421132 w 841501"/>
              <a:gd name="connsiteY2" fmla="*/ 1037589 h 1050289"/>
              <a:gd name="connsiteX3" fmla="*/ 828802 w 841501"/>
              <a:gd name="connsiteY3" fmla="*/ 525526 h 1050289"/>
              <a:gd name="connsiteX4" fmla="*/ 421132 w 841501"/>
              <a:gd name="connsiteY4" fmla="*/ 12700 h 10502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41501" h="1050289">
                <a:moveTo>
                  <a:pt x="421132" y="12700"/>
                </a:moveTo>
                <a:lnTo>
                  <a:pt x="12700" y="525526"/>
                </a:lnTo>
                <a:lnTo>
                  <a:pt x="421132" y="1037589"/>
                </a:lnTo>
                <a:lnTo>
                  <a:pt x="828802" y="525526"/>
                </a:lnTo>
                <a:lnTo>
                  <a:pt x="421132" y="12700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1998865" y="3739769"/>
            <a:ext cx="5087873" cy="684276"/>
          </a:xfrm>
          <a:custGeom>
            <a:avLst/>
            <a:gdLst>
              <a:gd name="connsiteX0" fmla="*/ 114300 w 5087873"/>
              <a:gd name="connsiteY0" fmla="*/ 0 h 684276"/>
              <a:gd name="connsiteX1" fmla="*/ 0 w 5087873"/>
              <a:gd name="connsiteY1" fmla="*/ 114300 h 684276"/>
              <a:gd name="connsiteX2" fmla="*/ 0 w 5087873"/>
              <a:gd name="connsiteY2" fmla="*/ 570738 h 684276"/>
              <a:gd name="connsiteX3" fmla="*/ 114300 w 5087873"/>
              <a:gd name="connsiteY3" fmla="*/ 684276 h 684276"/>
              <a:gd name="connsiteX4" fmla="*/ 4973573 w 5087873"/>
              <a:gd name="connsiteY4" fmla="*/ 684276 h 684276"/>
              <a:gd name="connsiteX5" fmla="*/ 5087873 w 5087873"/>
              <a:gd name="connsiteY5" fmla="*/ 570738 h 684276"/>
              <a:gd name="connsiteX6" fmla="*/ 5087873 w 5087873"/>
              <a:gd name="connsiteY6" fmla="*/ 114300 h 684276"/>
              <a:gd name="connsiteX7" fmla="*/ 4973573 w 5087873"/>
              <a:gd name="connsiteY7" fmla="*/ 0 h 684276"/>
              <a:gd name="connsiteX8" fmla="*/ 114300 w 5087873"/>
              <a:gd name="connsiteY8" fmla="*/ 0 h 6842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087873" h="684276">
                <a:moveTo>
                  <a:pt x="114300" y="0"/>
                </a:moveTo>
                <a:cubicBezTo>
                  <a:pt x="51054" y="0"/>
                  <a:pt x="0" y="51053"/>
                  <a:pt x="0" y="114300"/>
                </a:cubicBezTo>
                <a:lnTo>
                  <a:pt x="0" y="570738"/>
                </a:lnTo>
                <a:cubicBezTo>
                  <a:pt x="0" y="633221"/>
                  <a:pt x="51054" y="684276"/>
                  <a:pt x="114300" y="684276"/>
                </a:cubicBezTo>
                <a:lnTo>
                  <a:pt x="4973573" y="684276"/>
                </a:lnTo>
                <a:cubicBezTo>
                  <a:pt x="5036820" y="684276"/>
                  <a:pt x="5087873" y="633221"/>
                  <a:pt x="5087873" y="570738"/>
                </a:cubicBezTo>
                <a:lnTo>
                  <a:pt x="5087873" y="114300"/>
                </a:lnTo>
                <a:cubicBezTo>
                  <a:pt x="5087873" y="51053"/>
                  <a:pt x="5036820" y="0"/>
                  <a:pt x="4973573" y="0"/>
                </a:cubicBezTo>
                <a:lnTo>
                  <a:pt x="114300" y="0"/>
                </a:lnTo>
              </a:path>
            </a:pathLst>
          </a:custGeom>
          <a:solidFill>
            <a:srgbClr val="99999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922665" y="3676523"/>
            <a:ext cx="5087873" cy="684275"/>
          </a:xfrm>
          <a:custGeom>
            <a:avLst/>
            <a:gdLst>
              <a:gd name="connsiteX0" fmla="*/ 114300 w 5087873"/>
              <a:gd name="connsiteY0" fmla="*/ 0 h 684275"/>
              <a:gd name="connsiteX1" fmla="*/ 0 w 5087873"/>
              <a:gd name="connsiteY1" fmla="*/ 114300 h 684275"/>
              <a:gd name="connsiteX2" fmla="*/ 0 w 5087873"/>
              <a:gd name="connsiteY2" fmla="*/ 569975 h 684275"/>
              <a:gd name="connsiteX3" fmla="*/ 114300 w 5087873"/>
              <a:gd name="connsiteY3" fmla="*/ 684275 h 684275"/>
              <a:gd name="connsiteX4" fmla="*/ 4973573 w 5087873"/>
              <a:gd name="connsiteY4" fmla="*/ 684275 h 684275"/>
              <a:gd name="connsiteX5" fmla="*/ 5087873 w 5087873"/>
              <a:gd name="connsiteY5" fmla="*/ 569975 h 684275"/>
              <a:gd name="connsiteX6" fmla="*/ 5087873 w 5087873"/>
              <a:gd name="connsiteY6" fmla="*/ 114300 h 684275"/>
              <a:gd name="connsiteX7" fmla="*/ 4973573 w 5087873"/>
              <a:gd name="connsiteY7" fmla="*/ 0 h 684275"/>
              <a:gd name="connsiteX8" fmla="*/ 114300 w 5087873"/>
              <a:gd name="connsiteY8" fmla="*/ 0 h 6842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087873" h="684275">
                <a:moveTo>
                  <a:pt x="114300" y="0"/>
                </a:moveTo>
                <a:cubicBezTo>
                  <a:pt x="51054" y="0"/>
                  <a:pt x="0" y="51053"/>
                  <a:pt x="0" y="114300"/>
                </a:cubicBezTo>
                <a:lnTo>
                  <a:pt x="0" y="569975"/>
                </a:lnTo>
                <a:cubicBezTo>
                  <a:pt x="0" y="633221"/>
                  <a:pt x="51054" y="684275"/>
                  <a:pt x="114300" y="684275"/>
                </a:cubicBezTo>
                <a:lnTo>
                  <a:pt x="4973573" y="684275"/>
                </a:lnTo>
                <a:cubicBezTo>
                  <a:pt x="5036820" y="684275"/>
                  <a:pt x="5087873" y="633221"/>
                  <a:pt x="5087873" y="569975"/>
                </a:cubicBezTo>
                <a:lnTo>
                  <a:pt x="5087873" y="114300"/>
                </a:lnTo>
                <a:cubicBezTo>
                  <a:pt x="5087873" y="51053"/>
                  <a:pt x="5036820" y="0"/>
                  <a:pt x="4973573" y="0"/>
                </a:cubicBezTo>
                <a:lnTo>
                  <a:pt x="114300" y="0"/>
                </a:lnTo>
              </a:path>
            </a:pathLst>
          </a:custGeom>
          <a:solidFill>
            <a:srgbClr val="CCCC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916315" y="3670173"/>
            <a:ext cx="5100573" cy="696975"/>
          </a:xfrm>
          <a:custGeom>
            <a:avLst/>
            <a:gdLst>
              <a:gd name="connsiteX0" fmla="*/ 120650 w 5100573"/>
              <a:gd name="connsiteY0" fmla="*/ 6350 h 696975"/>
              <a:gd name="connsiteX1" fmla="*/ 6350 w 5100573"/>
              <a:gd name="connsiteY1" fmla="*/ 120650 h 696975"/>
              <a:gd name="connsiteX2" fmla="*/ 6350 w 5100573"/>
              <a:gd name="connsiteY2" fmla="*/ 576325 h 696975"/>
              <a:gd name="connsiteX3" fmla="*/ 120650 w 5100573"/>
              <a:gd name="connsiteY3" fmla="*/ 690625 h 696975"/>
              <a:gd name="connsiteX4" fmla="*/ 4979923 w 5100573"/>
              <a:gd name="connsiteY4" fmla="*/ 690625 h 696975"/>
              <a:gd name="connsiteX5" fmla="*/ 5094223 w 5100573"/>
              <a:gd name="connsiteY5" fmla="*/ 576325 h 696975"/>
              <a:gd name="connsiteX6" fmla="*/ 5094223 w 5100573"/>
              <a:gd name="connsiteY6" fmla="*/ 120650 h 696975"/>
              <a:gd name="connsiteX7" fmla="*/ 4979923 w 5100573"/>
              <a:gd name="connsiteY7" fmla="*/ 6350 h 696975"/>
              <a:gd name="connsiteX8" fmla="*/ 120650 w 5100573"/>
              <a:gd name="connsiteY8" fmla="*/ 6350 h 6969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100573" h="696975">
                <a:moveTo>
                  <a:pt x="120650" y="6350"/>
                </a:moveTo>
                <a:cubicBezTo>
                  <a:pt x="57404" y="6350"/>
                  <a:pt x="6350" y="57403"/>
                  <a:pt x="6350" y="120650"/>
                </a:cubicBezTo>
                <a:lnTo>
                  <a:pt x="6350" y="576325"/>
                </a:lnTo>
                <a:cubicBezTo>
                  <a:pt x="6350" y="639571"/>
                  <a:pt x="57404" y="690625"/>
                  <a:pt x="120650" y="690625"/>
                </a:cubicBezTo>
                <a:lnTo>
                  <a:pt x="4979923" y="690625"/>
                </a:lnTo>
                <a:cubicBezTo>
                  <a:pt x="5043170" y="690625"/>
                  <a:pt x="5094223" y="639571"/>
                  <a:pt x="5094223" y="576325"/>
                </a:cubicBezTo>
                <a:lnTo>
                  <a:pt x="5094223" y="120650"/>
                </a:lnTo>
                <a:cubicBezTo>
                  <a:pt x="5094223" y="57403"/>
                  <a:pt x="5043170" y="6350"/>
                  <a:pt x="4979923" y="6350"/>
                </a:cubicBezTo>
                <a:lnTo>
                  <a:pt x="1206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527187" y="3537077"/>
            <a:ext cx="803147" cy="1025651"/>
          </a:xfrm>
          <a:custGeom>
            <a:avLst/>
            <a:gdLst>
              <a:gd name="connsiteX0" fmla="*/ 401574 w 803147"/>
              <a:gd name="connsiteY0" fmla="*/ 0 h 1025651"/>
              <a:gd name="connsiteX1" fmla="*/ 0 w 803147"/>
              <a:gd name="connsiteY1" fmla="*/ 512825 h 1025651"/>
              <a:gd name="connsiteX2" fmla="*/ 401574 w 803147"/>
              <a:gd name="connsiteY2" fmla="*/ 1025651 h 1025651"/>
              <a:gd name="connsiteX3" fmla="*/ 803147 w 803147"/>
              <a:gd name="connsiteY3" fmla="*/ 512825 h 1025651"/>
              <a:gd name="connsiteX4" fmla="*/ 401574 w 803147"/>
              <a:gd name="connsiteY4" fmla="*/ 0 h 10256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03147" h="1025651">
                <a:moveTo>
                  <a:pt x="401574" y="0"/>
                </a:moveTo>
                <a:lnTo>
                  <a:pt x="0" y="512825"/>
                </a:lnTo>
                <a:lnTo>
                  <a:pt x="401574" y="1025651"/>
                </a:lnTo>
                <a:lnTo>
                  <a:pt x="803147" y="512825"/>
                </a:lnTo>
                <a:lnTo>
                  <a:pt x="401574" y="0"/>
                </a:lnTo>
              </a:path>
            </a:pathLst>
          </a:custGeom>
          <a:solidFill>
            <a:srgbClr val="99999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514487" y="3524377"/>
            <a:ext cx="828547" cy="1051051"/>
          </a:xfrm>
          <a:custGeom>
            <a:avLst/>
            <a:gdLst>
              <a:gd name="connsiteX0" fmla="*/ 414274 w 828547"/>
              <a:gd name="connsiteY0" fmla="*/ 12700 h 1051051"/>
              <a:gd name="connsiteX1" fmla="*/ 12700 w 828547"/>
              <a:gd name="connsiteY1" fmla="*/ 525525 h 1051051"/>
              <a:gd name="connsiteX2" fmla="*/ 414274 w 828547"/>
              <a:gd name="connsiteY2" fmla="*/ 1038351 h 1051051"/>
              <a:gd name="connsiteX3" fmla="*/ 815847 w 828547"/>
              <a:gd name="connsiteY3" fmla="*/ 525525 h 1051051"/>
              <a:gd name="connsiteX4" fmla="*/ 414274 w 828547"/>
              <a:gd name="connsiteY4" fmla="*/ 12700 h 10510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28547" h="1051051">
                <a:moveTo>
                  <a:pt x="414274" y="12700"/>
                </a:moveTo>
                <a:lnTo>
                  <a:pt x="12700" y="525525"/>
                </a:lnTo>
                <a:lnTo>
                  <a:pt x="414274" y="1038351"/>
                </a:lnTo>
                <a:lnTo>
                  <a:pt x="815847" y="525525"/>
                </a:lnTo>
                <a:lnTo>
                  <a:pt x="414274" y="12700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333333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476133" y="3498977"/>
            <a:ext cx="803909" cy="1025651"/>
          </a:xfrm>
          <a:custGeom>
            <a:avLst/>
            <a:gdLst>
              <a:gd name="connsiteX0" fmla="*/ 402336 w 803909"/>
              <a:gd name="connsiteY0" fmla="*/ 0 h 1025651"/>
              <a:gd name="connsiteX1" fmla="*/ 0 w 803909"/>
              <a:gd name="connsiteY1" fmla="*/ 512825 h 1025651"/>
              <a:gd name="connsiteX2" fmla="*/ 402336 w 803909"/>
              <a:gd name="connsiteY2" fmla="*/ 1025651 h 1025651"/>
              <a:gd name="connsiteX3" fmla="*/ 803909 w 803909"/>
              <a:gd name="connsiteY3" fmla="*/ 512825 h 1025651"/>
              <a:gd name="connsiteX4" fmla="*/ 402336 w 803909"/>
              <a:gd name="connsiteY4" fmla="*/ 0 h 10256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03909" h="1025651">
                <a:moveTo>
                  <a:pt x="402336" y="0"/>
                </a:moveTo>
                <a:lnTo>
                  <a:pt x="0" y="512825"/>
                </a:lnTo>
                <a:lnTo>
                  <a:pt x="402336" y="1025651"/>
                </a:lnTo>
                <a:lnTo>
                  <a:pt x="803909" y="512825"/>
                </a:lnTo>
                <a:lnTo>
                  <a:pt x="402336" y="0"/>
                </a:lnTo>
              </a:path>
            </a:pathLst>
          </a:custGeom>
          <a:solidFill>
            <a:srgbClr val="CCCC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463433" y="3486277"/>
            <a:ext cx="829309" cy="1051051"/>
          </a:xfrm>
          <a:custGeom>
            <a:avLst/>
            <a:gdLst>
              <a:gd name="connsiteX0" fmla="*/ 415036 w 829309"/>
              <a:gd name="connsiteY0" fmla="*/ 12700 h 1051051"/>
              <a:gd name="connsiteX1" fmla="*/ 12700 w 829309"/>
              <a:gd name="connsiteY1" fmla="*/ 525525 h 1051051"/>
              <a:gd name="connsiteX2" fmla="*/ 415036 w 829309"/>
              <a:gd name="connsiteY2" fmla="*/ 1038351 h 1051051"/>
              <a:gd name="connsiteX3" fmla="*/ 816609 w 829309"/>
              <a:gd name="connsiteY3" fmla="*/ 525525 h 1051051"/>
              <a:gd name="connsiteX4" fmla="*/ 415036 w 829309"/>
              <a:gd name="connsiteY4" fmla="*/ 12700 h 10510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29309" h="1051051">
                <a:moveTo>
                  <a:pt x="415036" y="12700"/>
                </a:moveTo>
                <a:lnTo>
                  <a:pt x="12700" y="525525"/>
                </a:lnTo>
                <a:lnTo>
                  <a:pt x="415036" y="1038351"/>
                </a:lnTo>
                <a:lnTo>
                  <a:pt x="816609" y="525525"/>
                </a:lnTo>
                <a:lnTo>
                  <a:pt x="415036" y="12700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998865" y="4747895"/>
            <a:ext cx="5087873" cy="684276"/>
          </a:xfrm>
          <a:custGeom>
            <a:avLst/>
            <a:gdLst>
              <a:gd name="connsiteX0" fmla="*/ 114300 w 5087873"/>
              <a:gd name="connsiteY0" fmla="*/ 0 h 684276"/>
              <a:gd name="connsiteX1" fmla="*/ 0 w 5087873"/>
              <a:gd name="connsiteY1" fmla="*/ 114300 h 684276"/>
              <a:gd name="connsiteX2" fmla="*/ 0 w 5087873"/>
              <a:gd name="connsiteY2" fmla="*/ 570738 h 684276"/>
              <a:gd name="connsiteX3" fmla="*/ 114300 w 5087873"/>
              <a:gd name="connsiteY3" fmla="*/ 684276 h 684276"/>
              <a:gd name="connsiteX4" fmla="*/ 4973573 w 5087873"/>
              <a:gd name="connsiteY4" fmla="*/ 684276 h 684276"/>
              <a:gd name="connsiteX5" fmla="*/ 5087873 w 5087873"/>
              <a:gd name="connsiteY5" fmla="*/ 570738 h 684276"/>
              <a:gd name="connsiteX6" fmla="*/ 5087873 w 5087873"/>
              <a:gd name="connsiteY6" fmla="*/ 114300 h 684276"/>
              <a:gd name="connsiteX7" fmla="*/ 4973573 w 5087873"/>
              <a:gd name="connsiteY7" fmla="*/ 0 h 684276"/>
              <a:gd name="connsiteX8" fmla="*/ 114300 w 5087873"/>
              <a:gd name="connsiteY8" fmla="*/ 0 h 6842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087873" h="684276">
                <a:moveTo>
                  <a:pt x="114300" y="0"/>
                </a:moveTo>
                <a:cubicBezTo>
                  <a:pt x="51054" y="0"/>
                  <a:pt x="0" y="51053"/>
                  <a:pt x="0" y="114300"/>
                </a:cubicBezTo>
                <a:lnTo>
                  <a:pt x="0" y="570738"/>
                </a:lnTo>
                <a:cubicBezTo>
                  <a:pt x="0" y="633221"/>
                  <a:pt x="51054" y="684276"/>
                  <a:pt x="114300" y="684276"/>
                </a:cubicBezTo>
                <a:lnTo>
                  <a:pt x="4973573" y="684276"/>
                </a:lnTo>
                <a:cubicBezTo>
                  <a:pt x="5036820" y="684276"/>
                  <a:pt x="5087873" y="633221"/>
                  <a:pt x="5087873" y="570738"/>
                </a:cubicBezTo>
                <a:lnTo>
                  <a:pt x="5087873" y="114300"/>
                </a:lnTo>
                <a:cubicBezTo>
                  <a:pt x="5087873" y="51053"/>
                  <a:pt x="5036820" y="0"/>
                  <a:pt x="4973573" y="0"/>
                </a:cubicBezTo>
                <a:lnTo>
                  <a:pt x="114300" y="0"/>
                </a:lnTo>
              </a:path>
            </a:pathLst>
          </a:custGeom>
          <a:solidFill>
            <a:srgbClr val="99999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922665" y="4684648"/>
            <a:ext cx="5087873" cy="684276"/>
          </a:xfrm>
          <a:custGeom>
            <a:avLst/>
            <a:gdLst>
              <a:gd name="connsiteX0" fmla="*/ 114300 w 5087873"/>
              <a:gd name="connsiteY0" fmla="*/ 0 h 684276"/>
              <a:gd name="connsiteX1" fmla="*/ 0 w 5087873"/>
              <a:gd name="connsiteY1" fmla="*/ 114300 h 684276"/>
              <a:gd name="connsiteX2" fmla="*/ 0 w 5087873"/>
              <a:gd name="connsiteY2" fmla="*/ 569976 h 684276"/>
              <a:gd name="connsiteX3" fmla="*/ 114300 w 5087873"/>
              <a:gd name="connsiteY3" fmla="*/ 684276 h 684276"/>
              <a:gd name="connsiteX4" fmla="*/ 4973573 w 5087873"/>
              <a:gd name="connsiteY4" fmla="*/ 684276 h 684276"/>
              <a:gd name="connsiteX5" fmla="*/ 5087873 w 5087873"/>
              <a:gd name="connsiteY5" fmla="*/ 569976 h 684276"/>
              <a:gd name="connsiteX6" fmla="*/ 5087873 w 5087873"/>
              <a:gd name="connsiteY6" fmla="*/ 114300 h 684276"/>
              <a:gd name="connsiteX7" fmla="*/ 4973573 w 5087873"/>
              <a:gd name="connsiteY7" fmla="*/ 0 h 684276"/>
              <a:gd name="connsiteX8" fmla="*/ 114300 w 5087873"/>
              <a:gd name="connsiteY8" fmla="*/ 0 h 6842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087873" h="684276">
                <a:moveTo>
                  <a:pt x="114300" y="0"/>
                </a:moveTo>
                <a:cubicBezTo>
                  <a:pt x="51054" y="0"/>
                  <a:pt x="0" y="51053"/>
                  <a:pt x="0" y="114300"/>
                </a:cubicBezTo>
                <a:lnTo>
                  <a:pt x="0" y="569976"/>
                </a:lnTo>
                <a:cubicBezTo>
                  <a:pt x="0" y="633221"/>
                  <a:pt x="51054" y="684276"/>
                  <a:pt x="114300" y="684276"/>
                </a:cubicBezTo>
                <a:lnTo>
                  <a:pt x="4973573" y="684276"/>
                </a:lnTo>
                <a:cubicBezTo>
                  <a:pt x="5036820" y="684276"/>
                  <a:pt x="5087873" y="633221"/>
                  <a:pt x="5087873" y="569976"/>
                </a:cubicBezTo>
                <a:lnTo>
                  <a:pt x="5087873" y="114300"/>
                </a:lnTo>
                <a:cubicBezTo>
                  <a:pt x="5087873" y="51053"/>
                  <a:pt x="5036820" y="0"/>
                  <a:pt x="4973573" y="0"/>
                </a:cubicBezTo>
                <a:lnTo>
                  <a:pt x="114300" y="0"/>
                </a:lnTo>
              </a:path>
            </a:pathLst>
          </a:custGeom>
          <a:solidFill>
            <a:srgbClr val="B2B2B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916315" y="4678298"/>
            <a:ext cx="5100573" cy="696976"/>
          </a:xfrm>
          <a:custGeom>
            <a:avLst/>
            <a:gdLst>
              <a:gd name="connsiteX0" fmla="*/ 120650 w 5100573"/>
              <a:gd name="connsiteY0" fmla="*/ 6350 h 696976"/>
              <a:gd name="connsiteX1" fmla="*/ 6350 w 5100573"/>
              <a:gd name="connsiteY1" fmla="*/ 120650 h 696976"/>
              <a:gd name="connsiteX2" fmla="*/ 6350 w 5100573"/>
              <a:gd name="connsiteY2" fmla="*/ 576326 h 696976"/>
              <a:gd name="connsiteX3" fmla="*/ 120650 w 5100573"/>
              <a:gd name="connsiteY3" fmla="*/ 690626 h 696976"/>
              <a:gd name="connsiteX4" fmla="*/ 4979923 w 5100573"/>
              <a:gd name="connsiteY4" fmla="*/ 690626 h 696976"/>
              <a:gd name="connsiteX5" fmla="*/ 5094223 w 5100573"/>
              <a:gd name="connsiteY5" fmla="*/ 576326 h 696976"/>
              <a:gd name="connsiteX6" fmla="*/ 5094223 w 5100573"/>
              <a:gd name="connsiteY6" fmla="*/ 120650 h 696976"/>
              <a:gd name="connsiteX7" fmla="*/ 4979923 w 5100573"/>
              <a:gd name="connsiteY7" fmla="*/ 6350 h 696976"/>
              <a:gd name="connsiteX8" fmla="*/ 120650 w 5100573"/>
              <a:gd name="connsiteY8" fmla="*/ 6350 h 6969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100573" h="696976">
                <a:moveTo>
                  <a:pt x="120650" y="6350"/>
                </a:moveTo>
                <a:cubicBezTo>
                  <a:pt x="57404" y="6350"/>
                  <a:pt x="6350" y="57403"/>
                  <a:pt x="6350" y="120650"/>
                </a:cubicBezTo>
                <a:lnTo>
                  <a:pt x="6350" y="576326"/>
                </a:lnTo>
                <a:cubicBezTo>
                  <a:pt x="6350" y="639571"/>
                  <a:pt x="57404" y="690626"/>
                  <a:pt x="120650" y="690626"/>
                </a:cubicBezTo>
                <a:lnTo>
                  <a:pt x="4979923" y="690626"/>
                </a:lnTo>
                <a:cubicBezTo>
                  <a:pt x="5043170" y="690626"/>
                  <a:pt x="5094223" y="639571"/>
                  <a:pt x="5094223" y="576326"/>
                </a:cubicBezTo>
                <a:lnTo>
                  <a:pt x="5094223" y="120650"/>
                </a:lnTo>
                <a:cubicBezTo>
                  <a:pt x="5094223" y="57403"/>
                  <a:pt x="5043170" y="6350"/>
                  <a:pt x="4979923" y="6350"/>
                </a:cubicBezTo>
                <a:lnTo>
                  <a:pt x="1206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527187" y="4545203"/>
            <a:ext cx="803147" cy="1024889"/>
          </a:xfrm>
          <a:custGeom>
            <a:avLst/>
            <a:gdLst>
              <a:gd name="connsiteX0" fmla="*/ 401574 w 803147"/>
              <a:gd name="connsiteY0" fmla="*/ 0 h 1024889"/>
              <a:gd name="connsiteX1" fmla="*/ 0 w 803147"/>
              <a:gd name="connsiteY1" fmla="*/ 512825 h 1024889"/>
              <a:gd name="connsiteX2" fmla="*/ 401574 w 803147"/>
              <a:gd name="connsiteY2" fmla="*/ 1024889 h 1024889"/>
              <a:gd name="connsiteX3" fmla="*/ 803147 w 803147"/>
              <a:gd name="connsiteY3" fmla="*/ 512825 h 1024889"/>
              <a:gd name="connsiteX4" fmla="*/ 401574 w 803147"/>
              <a:gd name="connsiteY4" fmla="*/ 0 h 10248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03147" h="1024889">
                <a:moveTo>
                  <a:pt x="401574" y="0"/>
                </a:moveTo>
                <a:lnTo>
                  <a:pt x="0" y="512825"/>
                </a:lnTo>
                <a:lnTo>
                  <a:pt x="401574" y="1024889"/>
                </a:lnTo>
                <a:lnTo>
                  <a:pt x="803147" y="512825"/>
                </a:lnTo>
                <a:lnTo>
                  <a:pt x="401574" y="0"/>
                </a:lnTo>
              </a:path>
            </a:pathLst>
          </a:custGeom>
          <a:solidFill>
            <a:srgbClr val="99999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514487" y="4532503"/>
            <a:ext cx="828547" cy="1050289"/>
          </a:xfrm>
          <a:custGeom>
            <a:avLst/>
            <a:gdLst>
              <a:gd name="connsiteX0" fmla="*/ 414274 w 828547"/>
              <a:gd name="connsiteY0" fmla="*/ 12700 h 1050289"/>
              <a:gd name="connsiteX1" fmla="*/ 12700 w 828547"/>
              <a:gd name="connsiteY1" fmla="*/ 525525 h 1050289"/>
              <a:gd name="connsiteX2" fmla="*/ 414274 w 828547"/>
              <a:gd name="connsiteY2" fmla="*/ 1037589 h 1050289"/>
              <a:gd name="connsiteX3" fmla="*/ 815847 w 828547"/>
              <a:gd name="connsiteY3" fmla="*/ 525525 h 1050289"/>
              <a:gd name="connsiteX4" fmla="*/ 414274 w 828547"/>
              <a:gd name="connsiteY4" fmla="*/ 12700 h 10502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28547" h="1050289">
                <a:moveTo>
                  <a:pt x="414274" y="12700"/>
                </a:moveTo>
                <a:lnTo>
                  <a:pt x="12700" y="525525"/>
                </a:lnTo>
                <a:lnTo>
                  <a:pt x="414274" y="1037589"/>
                </a:lnTo>
                <a:lnTo>
                  <a:pt x="815847" y="525525"/>
                </a:lnTo>
                <a:lnTo>
                  <a:pt x="414274" y="12700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333333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476133" y="4507103"/>
            <a:ext cx="803909" cy="1024889"/>
          </a:xfrm>
          <a:custGeom>
            <a:avLst/>
            <a:gdLst>
              <a:gd name="connsiteX0" fmla="*/ 402336 w 803909"/>
              <a:gd name="connsiteY0" fmla="*/ 0 h 1024889"/>
              <a:gd name="connsiteX1" fmla="*/ 0 w 803909"/>
              <a:gd name="connsiteY1" fmla="*/ 512825 h 1024889"/>
              <a:gd name="connsiteX2" fmla="*/ 402336 w 803909"/>
              <a:gd name="connsiteY2" fmla="*/ 1024889 h 1024889"/>
              <a:gd name="connsiteX3" fmla="*/ 803909 w 803909"/>
              <a:gd name="connsiteY3" fmla="*/ 512825 h 1024889"/>
              <a:gd name="connsiteX4" fmla="*/ 402336 w 803909"/>
              <a:gd name="connsiteY4" fmla="*/ 0 h 10248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03909" h="1024889">
                <a:moveTo>
                  <a:pt x="402336" y="0"/>
                </a:moveTo>
                <a:lnTo>
                  <a:pt x="0" y="512825"/>
                </a:lnTo>
                <a:lnTo>
                  <a:pt x="402336" y="1024889"/>
                </a:lnTo>
                <a:lnTo>
                  <a:pt x="803909" y="512825"/>
                </a:lnTo>
                <a:lnTo>
                  <a:pt x="402336" y="0"/>
                </a:lnTo>
              </a:path>
            </a:pathLst>
          </a:custGeom>
          <a:solidFill>
            <a:srgbClr val="B2B2B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1463433" y="4494403"/>
            <a:ext cx="829309" cy="1050289"/>
          </a:xfrm>
          <a:custGeom>
            <a:avLst/>
            <a:gdLst>
              <a:gd name="connsiteX0" fmla="*/ 415036 w 829309"/>
              <a:gd name="connsiteY0" fmla="*/ 12700 h 1050289"/>
              <a:gd name="connsiteX1" fmla="*/ 12700 w 829309"/>
              <a:gd name="connsiteY1" fmla="*/ 525525 h 1050289"/>
              <a:gd name="connsiteX2" fmla="*/ 415036 w 829309"/>
              <a:gd name="connsiteY2" fmla="*/ 1037589 h 1050289"/>
              <a:gd name="connsiteX3" fmla="*/ 816609 w 829309"/>
              <a:gd name="connsiteY3" fmla="*/ 525525 h 1050289"/>
              <a:gd name="connsiteX4" fmla="*/ 415036 w 829309"/>
              <a:gd name="connsiteY4" fmla="*/ 12700 h 10502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29309" h="1050289">
                <a:moveTo>
                  <a:pt x="415036" y="12700"/>
                </a:moveTo>
                <a:lnTo>
                  <a:pt x="12700" y="525525"/>
                </a:lnTo>
                <a:lnTo>
                  <a:pt x="415036" y="1037589"/>
                </a:lnTo>
                <a:lnTo>
                  <a:pt x="816609" y="525525"/>
                </a:lnTo>
                <a:lnTo>
                  <a:pt x="415036" y="12700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2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33" name="TextBox 1"/>
          <p:cNvSpPr txBox="1"/>
          <p:nvPr/>
        </p:nvSpPr>
        <p:spPr>
          <a:xfrm>
            <a:off x="1003300" y="901700"/>
            <a:ext cx="60960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4000" dirty="0" smtClean="0">
                <a:solidFill>
                  <a:srgbClr val="FF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全球面临的几大环境问题：</a:t>
            </a:r>
          </a:p>
        </p:txBody>
      </p:sp>
      <p:sp>
        <p:nvSpPr>
          <p:cNvPr id="34" name="TextBox 1"/>
          <p:cNvSpPr txBox="1"/>
          <p:nvPr/>
        </p:nvSpPr>
        <p:spPr>
          <a:xfrm>
            <a:off x="2159000" y="2108200"/>
            <a:ext cx="4864100" cy="3276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>
                <a:tab pos="114300" algn="l"/>
                <a:tab pos="304800" algn="l"/>
                <a:tab pos="1498600" algn="l"/>
              </a:tabLst>
            </a:pPr>
            <a:r>
              <a:rPr lang="en-US" altLang="zh-CN" dirty="0" smtClean="0"/>
              <a:t>	</a:t>
            </a:r>
            <a:r>
              <a:rPr lang="en-US" altLang="zh-CN" sz="3195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温室效应与全球变暖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300"/>
              </a:lnSpc>
              <a:tabLst>
                <a:tab pos="114300" algn="l"/>
                <a:tab pos="304800" algn="l"/>
                <a:tab pos="1498600" algn="l"/>
              </a:tabLst>
            </a:pPr>
            <a:r>
              <a:rPr lang="en-US" altLang="zh-CN" dirty="0" smtClean="0"/>
              <a:t>		</a:t>
            </a:r>
            <a:r>
              <a:rPr lang="en-US" altLang="zh-CN" sz="3195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臭氧层的破坏令人担忧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300"/>
              </a:lnSpc>
              <a:tabLst>
                <a:tab pos="114300" algn="l"/>
                <a:tab pos="304800" algn="l"/>
                <a:tab pos="1498600" algn="l"/>
              </a:tabLst>
            </a:pPr>
            <a:r>
              <a:rPr lang="en-US" altLang="zh-CN" dirty="0" smtClean="0"/>
              <a:t>			</a:t>
            </a:r>
            <a:r>
              <a:rPr lang="en-US" altLang="zh-CN" sz="3195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 雨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900"/>
              </a:lnSpc>
              <a:tabLst>
                <a:tab pos="114300" algn="l"/>
                <a:tab pos="304800" algn="l"/>
                <a:tab pos="1498600" algn="l"/>
              </a:tabLst>
            </a:pPr>
            <a:r>
              <a:rPr lang="en-US" altLang="zh-CN" sz="3195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荒漠日益侵蚀人类生存空间</a:t>
            </a:r>
          </a:p>
        </p:txBody>
      </p:sp>
      <p:sp>
        <p:nvSpPr>
          <p:cNvPr id="35" name="TextBox 1"/>
          <p:cNvSpPr txBox="1"/>
          <p:nvPr/>
        </p:nvSpPr>
        <p:spPr>
          <a:xfrm>
            <a:off x="1778000" y="2120900"/>
            <a:ext cx="165100" cy="3225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500"/>
              </a:lnSpc>
            </a:pPr>
            <a:r>
              <a:rPr lang="en-US" altLang="zh-CN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6" name="灯片编号占位符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24</a:t>
            </a:fld>
            <a:endParaRPr lang="en-US"/>
          </a:p>
        </p:txBody>
      </p:sp>
      <p:sp>
        <p:nvSpPr>
          <p:cNvPr id="38" name="文本框 37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968500" y="990600"/>
            <a:ext cx="55753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温室效应与全球变暖-1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25500" y="2501900"/>
            <a:ext cx="7848600" cy="2057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5461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温室效应：简单地说，就是大气中的二氧化碳等气体像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500"/>
              </a:lnSpc>
              <a:tabLst>
                <a:tab pos="5461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一层透明的薄膜，这层薄膜对太阳短波辐射透过大气层射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5461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入地面没有阻挡作用，但是这层薄膜却能阻挡地球向外层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5461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空间放出的热辐射，因而被包在这层薄膜内的地球就会逐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5461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渐变暖。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25</a:t>
            </a:fld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930400" y="977900"/>
            <a:ext cx="55753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温室效应与全球变暖-2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66700" y="1955800"/>
            <a:ext cx="762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9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1905000"/>
            <a:ext cx="81153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按照科学推测，若没有</a:t>
            </a:r>
            <a:r>
              <a:rPr lang="en-US" altLang="zh-CN" sz="1995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温室效应</a:t>
            </a:r>
            <a:r>
              <a:rPr lang="en-US" altLang="zh-CN" sz="1995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的存在，地球的温度应是</a:t>
            </a:r>
            <a:r>
              <a:rPr lang="en-US" altLang="zh-CN" sz="19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-19℃，而不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2336800"/>
            <a:ext cx="8128000" cy="1066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是现今的14℃。由此可以看出，正是</a:t>
            </a:r>
            <a:r>
              <a:rPr lang="en-US" altLang="zh-CN" sz="1995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温室效应</a:t>
            </a:r>
            <a:r>
              <a:rPr lang="en-US" altLang="zh-CN" sz="1995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才使冰冷的地球变得暖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和，并导致在几亿年前的地球上出现最早的生命形态,</a:t>
            </a:r>
            <a:r>
              <a:rPr lang="en-US" altLang="zh-CN" sz="19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从而进一步演化发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展成当今地球上形形色色的动植物，以及人类本身。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266700" y="4064000"/>
            <a:ext cx="762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9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09600" y="4013200"/>
            <a:ext cx="81153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然而，现在的问题是，由于人类活动使</a:t>
            </a:r>
            <a:r>
              <a:rPr lang="en-US" altLang="zh-CN" sz="1995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温室效应</a:t>
            </a:r>
            <a:r>
              <a:rPr lang="en-US" altLang="zh-CN" sz="1995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不断加剧，特别是由于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09600" y="4483100"/>
            <a:ext cx="8128000" cy="173799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>
                <a:tab pos="1193800" algn="l"/>
              </a:tabLst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近百年来大量燃料的使用，使二氧化碳等温室气体在大气层中不断积聚，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1193800" algn="l"/>
              </a:tabLst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从而使地球气温不断升高，并对地球生态环境和人类健康造成一系列的显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1193800" algn="l"/>
              </a:tabLst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著影响，这自然会引起人类的关注。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1193800" algn="l"/>
              </a:tabLst>
            </a:pPr>
            <a:r>
              <a:rPr lang="en-US" altLang="zh-CN" dirty="0" smtClean="0"/>
              <a:t>	</a:t>
            </a: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26</a:t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9000" y="1371600"/>
            <a:ext cx="7010400" cy="40132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3479800" y="876300"/>
            <a:ext cx="27813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温室效应-3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70000" y="5549900"/>
            <a:ext cx="5207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Source:http://www.csssyzx.com/xxzx/hxx/air/kqwr-ws2.htm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27</a:t>
            </a:fld>
            <a:endParaRPr lang="en-US"/>
          </a:p>
        </p:txBody>
      </p:sp>
      <p:sp>
        <p:nvSpPr>
          <p:cNvPr id="10" name="文本框 9"/>
          <p:cNvSpPr txBox="1"/>
          <p:nvPr/>
        </p:nvSpPr>
        <p:spPr>
          <a:xfrm>
            <a:off x="76200" y="5530850"/>
            <a:ext cx="11938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4900" y="749300"/>
            <a:ext cx="7874000" cy="50165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 rot="5400000">
            <a:off x="383465" y="3783321"/>
            <a:ext cx="705321" cy="62324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4395" dirty="0" smtClean="0">
                <a:solidFill>
                  <a:srgbClr val="C0C0C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-</a:t>
            </a:r>
            <a:r>
              <a:rPr lang="en-US" altLang="zh-CN" sz="43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-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546100" y="1828800"/>
            <a:ext cx="0" cy="2197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温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室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效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应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73100" y="4606758"/>
            <a:ext cx="2667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4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193800" y="5588000"/>
            <a:ext cx="22606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http://hi.baidu.com/yukai100du/album/item/2ef7440</a:t>
            </a:r>
          </a:p>
          <a:p>
            <a:pPr>
              <a:lnSpc>
                <a:spcPts val="900"/>
              </a:lnSpc>
            </a:pPr>
            <a:r>
              <a:rPr lang="en-US" altLang="zh-CN" sz="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b5e92cde43ac763c2.html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311900" y="838200"/>
            <a:ext cx="17399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http://www.mpjzxh.cn/KePaWSXY.htm</a:t>
            </a: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28</a:t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76200" y="5530850"/>
            <a:ext cx="11176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6200" y="1752600"/>
            <a:ext cx="2552700" cy="39878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406400" y="1752600"/>
            <a:ext cx="56769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Wingdings" panose="05000000000000000000" pitchFamily="18" charset="0"/>
                <a:cs typeface="Wingdings" panose="05000000000000000000" pitchFamily="18" charset="0"/>
              </a:rPr>
              <a:t>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自工业化以来，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由于人类大量燃烧煤炭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749300" y="2197100"/>
            <a:ext cx="5334000" cy="1104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和石油使大气中二氧化碳浓度在过去100</a:t>
            </a:r>
          </a:p>
          <a:p>
            <a:pPr>
              <a:lnSpc>
                <a:spcPts val="31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年增加了20%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25%，特别是最近20年</a:t>
            </a:r>
          </a:p>
          <a:p>
            <a:pPr>
              <a:lnSpc>
                <a:spcPts val="31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来，几乎每年增加10%。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406400" y="3429000"/>
            <a:ext cx="55245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Wingdings" panose="05000000000000000000" pitchFamily="18" charset="0"/>
                <a:cs typeface="Wingdings" panose="05000000000000000000" pitchFamily="18" charset="0"/>
              </a:rPr>
              <a:t>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大多数科学家认为，由于二氧化碳的增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96950" y="3971925"/>
            <a:ext cx="5181600" cy="1905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加而加剧了温室效应，使地球表面温度</a:t>
            </a:r>
          </a:p>
          <a:p>
            <a:pPr>
              <a:lnSpc>
                <a:spcPts val="31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升高，导致全球变暖。若工业发展和原</a:t>
            </a:r>
          </a:p>
          <a:p>
            <a:pPr>
              <a:lnSpc>
                <a:spcPts val="31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料使用结构不变，到2030年大气中二氧</a:t>
            </a:r>
          </a:p>
          <a:p>
            <a:pPr>
              <a:lnSpc>
                <a:spcPts val="31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化碳等温室气体将是工业化前的两倍，</a:t>
            </a:r>
          </a:p>
          <a:p>
            <a:pPr>
              <a:lnSpc>
                <a:spcPts val="31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全球平均气温将上升2℃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4℃。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778000" y="952500"/>
            <a:ext cx="55753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温室效应与全球变暖-5</a:t>
            </a: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29</a:t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76200" y="5530850"/>
            <a:ext cx="9144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85798" y="655501"/>
            <a:ext cx="5664284" cy="5486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52473" y="702359"/>
            <a:ext cx="2375594" cy="484622"/>
          </a:xfrm>
          <a:prstGeom prst="rect">
            <a:avLst/>
          </a:prstGeom>
        </p:spPr>
        <p:txBody>
          <a:bodyPr vert="horz" wrap="square" lIns="0" tIns="10860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10860">
              <a:spcBef>
                <a:spcPts val="86"/>
              </a:spcBef>
            </a:pPr>
            <a:r>
              <a:rPr lang="zh-CN" altLang="en-US" sz="3078" spc="9" dirty="0">
                <a:solidFill>
                  <a:srgbClr val="FFFF9A"/>
                </a:solidFill>
                <a:latin typeface="Microsoft JhengHei"/>
                <a:cs typeface="Microsoft JhengHei"/>
              </a:rPr>
              <a:t>课堂要求</a:t>
            </a:r>
            <a:endParaRPr sz="3078" dirty="0">
              <a:latin typeface="Microsoft JhengHei"/>
              <a:cs typeface="Microsoft JhengHe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786849" y="5871021"/>
            <a:ext cx="116200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1720">
              <a:lnSpc>
                <a:spcPts val="1223"/>
              </a:lnSpc>
            </a:pPr>
            <a:fld id="{81D60167-4931-47E6-BA6A-407CBD079E47}" type="slidenum">
              <a:rPr sz="1026" b="1" dirty="0">
                <a:latin typeface="Arial"/>
                <a:cs typeface="Arial"/>
              </a:rPr>
              <a:pPr marL="21720">
                <a:lnSpc>
                  <a:spcPts val="1223"/>
                </a:lnSpc>
              </a:pPr>
              <a:t>3</a:t>
            </a:fld>
            <a:endParaRPr sz="1026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23227" y="2101599"/>
            <a:ext cx="3274568" cy="1368710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0860">
              <a:spcBef>
                <a:spcPts val="86"/>
              </a:spcBef>
            </a:pPr>
            <a:r>
              <a:rPr sz="2052" b="1" dirty="0">
                <a:latin typeface="Times New Roman"/>
                <a:cs typeface="Times New Roman"/>
              </a:rPr>
              <a:t>1.</a:t>
            </a:r>
            <a:r>
              <a:rPr lang="en-US" sz="2052" b="1" dirty="0">
                <a:latin typeface="Times New Roman"/>
                <a:cs typeface="Times New Roman"/>
              </a:rPr>
              <a:t> </a:t>
            </a:r>
            <a:r>
              <a:rPr sz="2052" b="1" dirty="0" err="1">
                <a:solidFill>
                  <a:srgbClr val="0000FF"/>
                </a:solidFill>
                <a:latin typeface="Microsoft YaHei"/>
                <a:cs typeface="Microsoft YaHei"/>
              </a:rPr>
              <a:t>严</a:t>
            </a:r>
            <a:r>
              <a:rPr sz="2052" b="1" dirty="0" err="1">
                <a:latin typeface="Microsoft YaHei"/>
                <a:cs typeface="Microsoft YaHei"/>
              </a:rPr>
              <a:t>格考勤（平行课堂</a:t>
            </a:r>
            <a:r>
              <a:rPr sz="2052" b="1" dirty="0">
                <a:latin typeface="Microsoft YaHei"/>
                <a:cs typeface="Microsoft YaHei"/>
              </a:rPr>
              <a:t>）</a:t>
            </a:r>
            <a:endParaRPr sz="2052" dirty="0">
              <a:latin typeface="Microsoft YaHei"/>
              <a:cs typeface="Microsoft YaHei"/>
            </a:endParaRPr>
          </a:p>
          <a:p>
            <a:pPr marL="10860">
              <a:spcBef>
                <a:spcPts val="1599"/>
              </a:spcBef>
            </a:pPr>
            <a:r>
              <a:rPr sz="2052" b="1" dirty="0">
                <a:latin typeface="Times New Roman"/>
                <a:cs typeface="Times New Roman"/>
              </a:rPr>
              <a:t>2.</a:t>
            </a:r>
            <a:r>
              <a:rPr lang="en-US" sz="2052" b="1" dirty="0">
                <a:latin typeface="Times New Roman"/>
                <a:cs typeface="Times New Roman"/>
              </a:rPr>
              <a:t> </a:t>
            </a:r>
            <a:r>
              <a:rPr sz="2052" b="1" dirty="0" err="1">
                <a:solidFill>
                  <a:srgbClr val="0000FF"/>
                </a:solidFill>
                <a:latin typeface="Microsoft YaHei"/>
                <a:cs typeface="Microsoft YaHei"/>
              </a:rPr>
              <a:t>专</a:t>
            </a:r>
            <a:r>
              <a:rPr sz="2052" b="1" dirty="0" err="1">
                <a:latin typeface="Microsoft YaHei"/>
                <a:cs typeface="Microsoft YaHei"/>
              </a:rPr>
              <a:t>心听讲（不玩手机</a:t>
            </a:r>
            <a:r>
              <a:rPr sz="2052" b="1" dirty="0">
                <a:latin typeface="Microsoft YaHei"/>
                <a:cs typeface="Microsoft YaHei"/>
              </a:rPr>
              <a:t>）</a:t>
            </a:r>
            <a:endParaRPr sz="2052" dirty="0">
              <a:latin typeface="Microsoft YaHei"/>
              <a:cs typeface="Microsoft YaHei"/>
            </a:endParaRPr>
          </a:p>
          <a:p>
            <a:pPr marL="10860">
              <a:spcBef>
                <a:spcPts val="1603"/>
              </a:spcBef>
            </a:pPr>
            <a:r>
              <a:rPr sz="2052" b="1" dirty="0">
                <a:latin typeface="Times New Roman"/>
                <a:cs typeface="Times New Roman"/>
              </a:rPr>
              <a:t>3.</a:t>
            </a:r>
            <a:r>
              <a:rPr lang="en-US" sz="2052" b="1" dirty="0">
                <a:latin typeface="Times New Roman"/>
                <a:cs typeface="Times New Roman"/>
              </a:rPr>
              <a:t> </a:t>
            </a:r>
            <a:r>
              <a:rPr sz="2052" b="1" dirty="0" err="1">
                <a:solidFill>
                  <a:srgbClr val="0000FF"/>
                </a:solidFill>
                <a:latin typeface="Microsoft YaHei"/>
                <a:cs typeface="Microsoft YaHei"/>
              </a:rPr>
              <a:t>勤</a:t>
            </a:r>
            <a:r>
              <a:rPr sz="2052" b="1" dirty="0" err="1">
                <a:latin typeface="Microsoft YaHei"/>
                <a:cs typeface="Microsoft YaHei"/>
              </a:rPr>
              <a:t>问多思（积极参与</a:t>
            </a:r>
            <a:r>
              <a:rPr sz="2052" b="1" dirty="0">
                <a:latin typeface="Microsoft YaHei"/>
                <a:cs typeface="Microsoft YaHei"/>
              </a:rPr>
              <a:t>）</a:t>
            </a:r>
            <a:endParaRPr sz="2052" dirty="0">
              <a:latin typeface="Microsoft YaHei"/>
              <a:cs typeface="Microsoft YaHe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41682" y="4145750"/>
            <a:ext cx="3583753" cy="326758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0860">
              <a:spcBef>
                <a:spcPts val="86"/>
              </a:spcBef>
            </a:pPr>
            <a:r>
              <a:rPr lang="zh-CN" altLang="en-US" sz="2052" b="1" dirty="0">
                <a:solidFill>
                  <a:srgbClr val="0000FF"/>
                </a:solidFill>
                <a:latin typeface="Microsoft YaHei"/>
                <a:cs typeface="Microsoft YaHei"/>
              </a:rPr>
              <a:t>遇问题积极与老师沟通交流</a:t>
            </a:r>
            <a:endParaRPr sz="2052" b="1" dirty="0">
              <a:solidFill>
                <a:srgbClr val="0000FF"/>
              </a:solidFill>
              <a:latin typeface="Microsoft YaHei"/>
              <a:cs typeface="Microsoft YaHe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886397" y="2078795"/>
            <a:ext cx="3073878" cy="927755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0860">
              <a:spcBef>
                <a:spcPts val="86"/>
              </a:spcBef>
            </a:pPr>
            <a:r>
              <a:rPr sz="2052" b="1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r>
              <a:rPr sz="2052" b="1" dirty="0">
                <a:solidFill>
                  <a:srgbClr val="FF0000"/>
                </a:solidFill>
                <a:latin typeface="Microsoft YaHei"/>
                <a:cs typeface="Microsoft YaHei"/>
              </a:rPr>
              <a:t>次</a:t>
            </a:r>
            <a:r>
              <a:rPr lang="zh-CN" altLang="en-US" sz="2052" b="1" dirty="0">
                <a:solidFill>
                  <a:srgbClr val="FF0000"/>
                </a:solidFill>
                <a:latin typeface="Microsoft YaHei"/>
                <a:cs typeface="Microsoft YaHei"/>
              </a:rPr>
              <a:t>无故旷课，无</a:t>
            </a:r>
            <a:r>
              <a:rPr sz="2052" b="1" dirty="0" err="1">
                <a:solidFill>
                  <a:srgbClr val="FF0000"/>
                </a:solidFill>
                <a:latin typeface="Microsoft YaHei"/>
                <a:cs typeface="Microsoft YaHei"/>
              </a:rPr>
              <a:t>考试</a:t>
            </a:r>
            <a:r>
              <a:rPr lang="zh-CN" altLang="en-US" sz="2052" b="1" dirty="0">
                <a:solidFill>
                  <a:srgbClr val="FF0000"/>
                </a:solidFill>
                <a:latin typeface="Microsoft YaHei"/>
                <a:cs typeface="Microsoft YaHei"/>
              </a:rPr>
              <a:t>资格</a:t>
            </a:r>
            <a:endParaRPr sz="2052" dirty="0">
              <a:latin typeface="Microsoft YaHei"/>
              <a:cs typeface="Microsoft YaHei"/>
            </a:endParaRPr>
          </a:p>
          <a:p>
            <a:pPr marL="10860" marR="4344">
              <a:lnSpc>
                <a:spcPct val="170400"/>
              </a:lnSpc>
              <a:spcBef>
                <a:spcPts val="509"/>
              </a:spcBef>
            </a:pPr>
            <a:endParaRPr sz="2052" dirty="0">
              <a:latin typeface="Microsoft YaHei"/>
              <a:cs typeface="Microsoft YaHei"/>
            </a:endParaRPr>
          </a:p>
        </p:txBody>
      </p:sp>
    </p:spTree>
    <p:extLst>
      <p:ext uri="{BB962C8B-B14F-4D97-AF65-F5344CB8AC3E}">
        <p14:creationId xmlns:p14="http://schemas.microsoft.com/office/powerpoint/2010/main" val="941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778000" y="952500"/>
            <a:ext cx="55753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温室效应与全球变暖-6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117600" y="2400300"/>
            <a:ext cx="7232749" cy="253402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3683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全球变暖将使冰川缩小，极地冰架融化，海平面上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500"/>
              </a:lnSpc>
              <a:tabLst>
                <a:tab pos="3683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升，致使大量低地和沿海岛屿可能被海水淹没，从而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3683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危及沿海城市、村庄和农田。据科学家估算，若南极</a:t>
            </a:r>
          </a:p>
          <a:p>
            <a:pPr>
              <a:lnSpc>
                <a:spcPts val="3400"/>
              </a:lnSpc>
              <a:tabLst>
                <a:tab pos="3683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的冰融化10%，全球海平面将升高4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9米，海水将浸没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3683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海拔较低的地区，一些沿海城市如纽约、新奥尔良等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368300" algn="l"/>
              </a:tabLst>
            </a:pPr>
            <a:r>
              <a:rPr lang="en-US" altLang="zh-CN" sz="2400" dirty="0" err="1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将变成海底城市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。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30</a:t>
            </a:fld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4063" y="-307056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117600" y="1879600"/>
            <a:ext cx="7716856" cy="367536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>
                <a:tab pos="419100" algn="l"/>
              </a:tabLst>
            </a:pPr>
            <a:r>
              <a:rPr lang="en-US" altLang="zh-CN" dirty="0" smtClean="0"/>
              <a:t>	</a:t>
            </a:r>
            <a:r>
              <a:rPr lang="en-US" altLang="zh-CN" sz="2110" u="sng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全 球 变 暖 所 带 来 的 危 险 还 包 括 疾 病 的 流 行</a:t>
            </a:r>
            <a:r>
              <a:rPr lang="en-US" altLang="zh-CN" sz="19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>
              <a:lnSpc>
                <a:spcPts val="2100"/>
              </a:lnSpc>
              <a:tabLst>
                <a:tab pos="419100" algn="l"/>
              </a:tabLst>
            </a:pPr>
            <a:endParaRPr lang="en-US" altLang="zh-CN" sz="1995" dirty="0" smtClean="0">
              <a:solidFill>
                <a:srgbClr val="3333CC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  <a:p>
            <a:pPr>
              <a:lnSpc>
                <a:spcPts val="2100"/>
              </a:lnSpc>
              <a:tabLst>
                <a:tab pos="419100" algn="l"/>
              </a:tabLst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如因天气异常炎热，疟疾四处横行，近年世界上每年发病人数高达5</a:t>
            </a:r>
          </a:p>
          <a:p>
            <a:pPr>
              <a:lnSpc>
                <a:spcPts val="2100"/>
              </a:lnSpc>
              <a:tabLst>
                <a:tab pos="419100" algn="l"/>
              </a:tabLst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亿，其中就有200多万人丧生。与之类似的是气候混乱还可使诸如黄</a:t>
            </a:r>
          </a:p>
          <a:p>
            <a:pPr>
              <a:lnSpc>
                <a:spcPts val="2100"/>
              </a:lnSpc>
              <a:tabLst>
                <a:tab pos="419100" algn="l"/>
              </a:tabLst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热病、脑膜炎和霍乱之类的古代瘟疫死灰复燃。1995年全世界有5200</a:t>
            </a:r>
          </a:p>
          <a:p>
            <a:pPr>
              <a:lnSpc>
                <a:spcPts val="2100"/>
              </a:lnSpc>
              <a:tabLst>
                <a:tab pos="419100" algn="l"/>
              </a:tabLst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万人死亡，其中1700万人就死于各种传染病，而且多数为婴幼儿。</a:t>
            </a:r>
          </a:p>
          <a:p>
            <a:pPr>
              <a:lnSpc>
                <a:spcPts val="2100"/>
              </a:lnSpc>
              <a:tabLst>
                <a:tab pos="419100" algn="l"/>
              </a:tabLst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在全世界57亿人当中就有半数受到传染病的威胁。</a:t>
            </a:r>
          </a:p>
          <a:p>
            <a:pPr>
              <a:lnSpc>
                <a:spcPts val="2100"/>
              </a:lnSpc>
              <a:tabLst>
                <a:tab pos="419100" algn="l"/>
              </a:tabLst>
            </a:pPr>
            <a:endParaRPr lang="en-US" altLang="zh-CN" sz="1995" dirty="0" smtClean="0">
              <a:solidFill>
                <a:srgbClr val="3333CC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  <a:p>
            <a:pPr>
              <a:lnSpc>
                <a:spcPts val="2100"/>
              </a:lnSpc>
              <a:tabLst>
                <a:tab pos="419100" algn="l"/>
              </a:tabLst>
            </a:pPr>
            <a:r>
              <a:rPr lang="en-US" altLang="zh-CN" sz="1995" dirty="0" err="1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由气候变暖而引起的传染病中最难对付的是疟疾，它是全世界传播</a:t>
            </a:r>
            <a:endParaRPr lang="en-US" altLang="zh-CN" sz="1995" dirty="0" smtClean="0">
              <a:solidFill>
                <a:srgbClr val="3333CC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  <a:p>
            <a:pPr>
              <a:lnSpc>
                <a:spcPts val="2100"/>
              </a:lnSpc>
              <a:tabLst>
                <a:tab pos="419100" algn="l"/>
              </a:tabLst>
            </a:pPr>
            <a:r>
              <a:rPr lang="en-US" altLang="zh-CN" sz="1995" dirty="0" err="1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最广的蚊媒疾病。温度上升不仅将使疟疾的传播范围扩大，而且还</a:t>
            </a:r>
            <a:endParaRPr lang="en-US" altLang="zh-CN" sz="1995" dirty="0" smtClean="0">
              <a:solidFill>
                <a:srgbClr val="3333CC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  <a:p>
            <a:pPr>
              <a:lnSpc>
                <a:spcPts val="2100"/>
              </a:lnSpc>
              <a:tabLst>
                <a:tab pos="419100" algn="l"/>
              </a:tabLst>
            </a:pPr>
            <a:r>
              <a:rPr lang="en-US" altLang="zh-CN" sz="1995" dirty="0" err="1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使它们更加频繁地向人畜发起进攻</a:t>
            </a: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。</a:t>
            </a:r>
          </a:p>
          <a:p>
            <a:pPr>
              <a:lnSpc>
                <a:spcPts val="2100"/>
              </a:lnSpc>
              <a:tabLst>
                <a:tab pos="419100" algn="l"/>
              </a:tabLst>
            </a:pPr>
            <a:r>
              <a:rPr lang="en-US" altLang="zh-CN" sz="1995" dirty="0" err="1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全球变暖，实际上就意味着曾经限制在热带和亚热带的疟疾等</a:t>
            </a:r>
            <a:endParaRPr lang="en-US" altLang="zh-CN" sz="1995" dirty="0" smtClean="0">
              <a:solidFill>
                <a:srgbClr val="3333CC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19100" algn="l"/>
              </a:tabLst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传染病对温带地区也将造成威胁。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78000" y="952500"/>
            <a:ext cx="55753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温室效应与全球变暖-7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31</a:t>
            </a:fld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21390" y="5200608"/>
            <a:ext cx="109621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710829" y="2590673"/>
            <a:ext cx="3048000" cy="13716"/>
          </a:xfrm>
          <a:custGeom>
            <a:avLst/>
            <a:gdLst>
              <a:gd name="connsiteX0" fmla="*/ 0 w 3048000"/>
              <a:gd name="connsiteY0" fmla="*/ 6857 h 13716"/>
              <a:gd name="connsiteX1" fmla="*/ 3048000 w 3048000"/>
              <a:gd name="connsiteY1" fmla="*/ 6857 h 137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048000" h="13716">
                <a:moveTo>
                  <a:pt x="0" y="6857"/>
                </a:moveTo>
                <a:lnTo>
                  <a:pt x="3048000" y="6857"/>
                </a:lnTo>
              </a:path>
            </a:pathLst>
          </a:custGeom>
          <a:ln w="12700">
            <a:solidFill>
              <a:srgbClr val="C1C1C1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698637" y="2578480"/>
            <a:ext cx="3048000" cy="13716"/>
          </a:xfrm>
          <a:custGeom>
            <a:avLst/>
            <a:gdLst>
              <a:gd name="connsiteX0" fmla="*/ 0 w 3048000"/>
              <a:gd name="connsiteY0" fmla="*/ 6858 h 13716"/>
              <a:gd name="connsiteX1" fmla="*/ 3048000 w 3048000"/>
              <a:gd name="connsiteY1" fmla="*/ 6858 h 137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048000" h="13716">
                <a:moveTo>
                  <a:pt x="0" y="6858"/>
                </a:moveTo>
                <a:lnTo>
                  <a:pt x="3048000" y="6858"/>
                </a:lnTo>
              </a:path>
            </a:pathLst>
          </a:custGeom>
          <a:ln w="12700">
            <a:solidFill>
              <a:srgbClr val="CC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689100" y="2298700"/>
            <a:ext cx="66929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4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温室效应不仅仅是变暖：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在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温室效应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导致离地面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65200" y="2908300"/>
            <a:ext cx="7620000" cy="1968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最近大气层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对流层变暖的同时，科学家们发现在更高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3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的大气层中发生着另一种变化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变冷。现在，已发现距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3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地面50公里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90公里的中间层在过去30年中正以每年降温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3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1℃的速率冷却。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638300" y="965200"/>
            <a:ext cx="61341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温室效应不仅仅是变暖-8</a:t>
            </a: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32</a:t>
            </a:fld>
            <a:endParaRPr lang="en-US"/>
          </a:p>
        </p:txBody>
      </p:sp>
      <p:sp>
        <p:nvSpPr>
          <p:cNvPr id="12" name="文本框 11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320800" y="1943100"/>
            <a:ext cx="33528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u="sng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冷却大气的体积会收缩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: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4978400" y="1943100"/>
            <a:ext cx="36449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1999年，英国南极考察团报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01700" y="2451100"/>
            <a:ext cx="7772400" cy="382841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9017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告说，天空确实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下塌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了。他们利用射电波来测定南极上</a:t>
            </a:r>
          </a:p>
          <a:p>
            <a:pPr>
              <a:lnSpc>
                <a:spcPts val="3100"/>
              </a:lnSpc>
              <a:tabLst>
                <a:tab pos="9017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空中间层高度。结果表明，过去的40年中，南极上空中间</a:t>
            </a:r>
          </a:p>
          <a:p>
            <a:pPr>
              <a:lnSpc>
                <a:spcPts val="3100"/>
              </a:lnSpc>
              <a:tabLst>
                <a:tab pos="9017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层的顶部下塌了8公里。欧洲上空也有类似的探测结果。气</a:t>
            </a:r>
          </a:p>
          <a:p>
            <a:pPr>
              <a:lnSpc>
                <a:spcPts val="3100"/>
              </a:lnSpc>
              <a:tabLst>
                <a:tab pos="9017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象学家推算，假设21世纪大气的二氧化碳含量为当前的2</a:t>
            </a:r>
          </a:p>
          <a:p>
            <a:pPr>
              <a:lnSpc>
                <a:spcPts val="3100"/>
              </a:lnSpc>
              <a:tabLst>
                <a:tab pos="9017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倍。那么地球大气将整个收缩下塌20公里。收缩的大气层</a:t>
            </a:r>
          </a:p>
          <a:p>
            <a:pPr>
              <a:lnSpc>
                <a:spcPts val="3100"/>
              </a:lnSpc>
              <a:tabLst>
                <a:tab pos="9017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将会给人类带来难以预料的影响。比方说，人造地球卫星</a:t>
            </a:r>
          </a:p>
          <a:p>
            <a:pPr>
              <a:lnSpc>
                <a:spcPts val="3100"/>
              </a:lnSpc>
              <a:tabLst>
                <a:tab pos="9017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的轨道可能会遭到破坏，来自太空的碎片因寒冷的外层大</a:t>
            </a:r>
          </a:p>
          <a:p>
            <a:pPr>
              <a:lnSpc>
                <a:spcPts val="3100"/>
              </a:lnSpc>
              <a:tabLst>
                <a:tab pos="9017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气的减少而来不及燃烧掉，最终撞到卫星或其它飞行器。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00"/>
              </a:lnSpc>
              <a:tabLst>
                <a:tab pos="901700" algn="l"/>
              </a:tabLst>
            </a:pPr>
            <a:r>
              <a:rPr lang="en-US" altLang="zh-CN" dirty="0" smtClean="0"/>
              <a:t>	</a:t>
            </a: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803400" y="800100"/>
            <a:ext cx="61341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温室效应不仅仅是变暖-9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33</a:t>
            </a:fld>
            <a:endParaRPr lang="en-US"/>
          </a:p>
        </p:txBody>
      </p:sp>
      <p:sp>
        <p:nvSpPr>
          <p:cNvPr id="10" name="文本框 9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219339" y="4798948"/>
            <a:ext cx="7315200" cy="1516379"/>
          </a:xfrm>
          <a:custGeom>
            <a:avLst/>
            <a:gdLst>
              <a:gd name="connsiteX0" fmla="*/ 0 w 7315200"/>
              <a:gd name="connsiteY0" fmla="*/ 0 h 1516379"/>
              <a:gd name="connsiteX1" fmla="*/ 0 w 7315200"/>
              <a:gd name="connsiteY1" fmla="*/ 1516379 h 1516379"/>
              <a:gd name="connsiteX2" fmla="*/ 7315199 w 7315200"/>
              <a:gd name="connsiteY2" fmla="*/ 1516379 h 1516379"/>
              <a:gd name="connsiteX3" fmla="*/ 7315199 w 7315200"/>
              <a:gd name="connsiteY3" fmla="*/ 0 h 1516379"/>
              <a:gd name="connsiteX4" fmla="*/ 0 w 7315200"/>
              <a:gd name="connsiteY4" fmla="*/ 0 h 15163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315200" h="1516379">
                <a:moveTo>
                  <a:pt x="0" y="0"/>
                </a:moveTo>
                <a:lnTo>
                  <a:pt x="0" y="1516379"/>
                </a:lnTo>
                <a:lnTo>
                  <a:pt x="7315199" y="1516379"/>
                </a:lnTo>
                <a:lnTo>
                  <a:pt x="7315199" y="0"/>
                </a:lnTo>
                <a:lnTo>
                  <a:pt x="0" y="0"/>
                </a:lnTo>
              </a:path>
            </a:pathLst>
          </a:custGeom>
          <a:solidFill>
            <a:srgbClr val="FF99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2900" y="1752600"/>
            <a:ext cx="3022600" cy="30099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2616200" y="952500"/>
            <a:ext cx="38989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臭氧层的破坏-1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90600" y="2082800"/>
            <a:ext cx="36957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臭氧层：指距地球25公里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333500" y="2578100"/>
            <a:ext cx="3352800" cy="2044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左右臭氧分子相对富集的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平流层，它可以有效地阻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挡太阳光对地球生物有害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的大部分紫外线辐射到达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地球。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803400" y="5918200"/>
            <a:ext cx="5740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1600" dirty="0" smtClean="0">
                <a:solidFill>
                  <a:srgbClr val="009A00"/>
                </a:solidFill>
                <a:latin typeface="Batang" panose="02030600000101010101" pitchFamily="18" charset="-127"/>
                <a:cs typeface="Batang" panose="02030600000101010101" pitchFamily="18" charset="-127"/>
              </a:rPr>
              <a:t>Ju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9A00"/>
                </a:solidFill>
                <a:latin typeface="Batang" panose="02030600000101010101" pitchFamily="18" charset="-127"/>
                <a:cs typeface="Batang" panose="02030600000101010101" pitchFamily="18" charset="-127"/>
              </a:rPr>
              <a:t>Meiting,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9A00"/>
                </a:solidFill>
                <a:latin typeface="Batang" panose="02030600000101010101" pitchFamily="18" charset="-127"/>
                <a:cs typeface="Batang" panose="02030600000101010101" pitchFamily="18" charset="-127"/>
              </a:rPr>
              <a:t>College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9A00"/>
                </a:solidFill>
                <a:latin typeface="Batang" panose="02030600000101010101" pitchFamily="18" charset="-127"/>
                <a:cs typeface="Batang" panose="02030600000101010101" pitchFamily="18" charset="-127"/>
              </a:rPr>
              <a:t>of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9A00"/>
                </a:solidFill>
                <a:latin typeface="Batang" panose="02030600000101010101" pitchFamily="18" charset="-127"/>
                <a:cs typeface="Batang" panose="02030600000101010101" pitchFamily="18" charset="-127"/>
              </a:rPr>
              <a:t>Env.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9A00"/>
                </a:solidFill>
                <a:latin typeface="Batang" panose="02030600000101010101" pitchFamily="18" charset="-127"/>
                <a:cs typeface="Batang" panose="02030600000101010101" pitchFamily="18" charset="-127"/>
              </a:rPr>
              <a:t>Sci.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9A00"/>
                </a:solidFill>
                <a:latin typeface="Batang" panose="02030600000101010101" pitchFamily="18" charset="-127"/>
                <a:cs typeface="Batang" panose="02030600000101010101" pitchFamily="18" charset="-127"/>
              </a:rPr>
              <a:t>and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9A00"/>
                </a:solidFill>
                <a:latin typeface="Batang" panose="02030600000101010101" pitchFamily="18" charset="-127"/>
                <a:cs typeface="Batang" panose="02030600000101010101" pitchFamily="18" charset="-127"/>
              </a:rPr>
              <a:t>Eng.,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2400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9A00"/>
                </a:solidFill>
                <a:latin typeface="Batang" panose="02030600000101010101" pitchFamily="18" charset="-127"/>
                <a:cs typeface="Batang" panose="02030600000101010101" pitchFamily="18" charset="-127"/>
              </a:rPr>
              <a:t>University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345065" y="4993751"/>
            <a:ext cx="7181453" cy="129009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20世纪80年代，已观测南极上空50%以上的臭氧层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4572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都已消失，使臭氧层变薄，形成了所谓的南极臭氧空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457200" algn="l"/>
              </a:tabLst>
            </a:pPr>
            <a:r>
              <a:rPr lang="en-US" altLang="zh-CN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洞。目前南极的臭氧空洞已扩大到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srgbClr val="009A00"/>
                </a:solidFill>
                <a:latin typeface="Batang" panose="02030600000101010101" pitchFamily="18" charset="-127"/>
                <a:cs typeface="Batang" panose="02030600000101010101" pitchFamily="18" charset="-127"/>
              </a:rPr>
              <a:t>Na </a:t>
            </a:r>
            <a:r>
              <a:rPr lang="en-US" altLang="zh-CN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万平方公里</a:t>
            </a: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600700" y="1917700"/>
            <a:ext cx="1892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http://bbs.tnbzy.com/thread-27580-1-1.html</a:t>
            </a: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34</a:t>
            </a:fld>
            <a:endParaRPr lang="en-US"/>
          </a:p>
        </p:txBody>
      </p:sp>
      <p:sp>
        <p:nvSpPr>
          <p:cNvPr id="14" name="文本框 13"/>
          <p:cNvSpPr txBox="1"/>
          <p:nvPr/>
        </p:nvSpPr>
        <p:spPr>
          <a:xfrm>
            <a:off x="76200" y="5530850"/>
            <a:ext cx="1143139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6700" y="609600"/>
            <a:ext cx="5422900" cy="5207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 rot="5400000">
            <a:off x="571500" y="4152900"/>
            <a:ext cx="2921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4395" dirty="0" smtClean="0">
                <a:solidFill>
                  <a:srgbClr val="C0C0C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-</a:t>
            </a:r>
            <a:r>
              <a:rPr lang="en-US" altLang="zh-CN" sz="43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-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23627" y="1442405"/>
            <a:ext cx="679673" cy="412420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臭</a:t>
            </a:r>
          </a:p>
          <a:p>
            <a:pPr>
              <a:lnSpc>
                <a:spcPts val="4300"/>
              </a:lnSpc>
              <a:tabLst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氧</a:t>
            </a:r>
          </a:p>
          <a:p>
            <a:pPr>
              <a:lnSpc>
                <a:spcPts val="4300"/>
              </a:lnSpc>
              <a:tabLst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层</a:t>
            </a:r>
          </a:p>
          <a:p>
            <a:pPr>
              <a:lnSpc>
                <a:spcPts val="4300"/>
              </a:lnSpc>
              <a:tabLst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的</a:t>
            </a:r>
          </a:p>
          <a:p>
            <a:pPr>
              <a:lnSpc>
                <a:spcPts val="4300"/>
              </a:lnSpc>
              <a:tabLst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破</a:t>
            </a:r>
          </a:p>
          <a:p>
            <a:pPr>
              <a:lnSpc>
                <a:spcPts val="4300"/>
              </a:lnSpc>
              <a:tabLst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坏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5000"/>
              </a:lnSpc>
              <a:tabLst>
                <a:tab pos="114300" algn="l"/>
              </a:tabLst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 2</a:t>
            </a:r>
            <a:endParaRPr lang="en-US" altLang="zh-CN" sz="4395" b="1" dirty="0" smtClean="0">
              <a:solidFill>
                <a:srgbClr val="000000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803400" y="3962400"/>
            <a:ext cx="7232650" cy="227711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52959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http://www.chneic.sh.</a:t>
            </a:r>
          </a:p>
          <a:p>
            <a:pPr>
              <a:lnSpc>
                <a:spcPts val="1900"/>
              </a:lnSpc>
              <a:tabLst>
                <a:tab pos="52959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cn/edu/ftp/sucaiku/sh</a:t>
            </a:r>
          </a:p>
          <a:p>
            <a:pPr>
              <a:lnSpc>
                <a:spcPts val="1900"/>
              </a:lnSpc>
              <a:tabLst>
                <a:tab pos="52959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engwu/2006.3/content</a:t>
            </a:r>
          </a:p>
          <a:p>
            <a:pPr>
              <a:lnSpc>
                <a:spcPts val="1900"/>
              </a:lnSpc>
              <a:tabLst>
                <a:tab pos="52959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s/main/lmcz01/01/mat</a:t>
            </a:r>
          </a:p>
          <a:p>
            <a:pPr>
              <a:lnSpc>
                <a:spcPts val="1900"/>
              </a:lnSpc>
              <a:tabLst>
                <a:tab pos="52959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/web/daqingwuran/ch</a:t>
            </a:r>
          </a:p>
          <a:p>
            <a:pPr>
              <a:lnSpc>
                <a:spcPts val="1900"/>
              </a:lnSpc>
              <a:tabLst>
                <a:tab pos="52959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ouyangcengkongdong.</a:t>
            </a:r>
          </a:p>
          <a:p>
            <a:pPr>
              <a:lnSpc>
                <a:spcPts val="1900"/>
              </a:lnSpc>
              <a:tabLst>
                <a:tab pos="52959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htm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>
                <a:tab pos="5295900" algn="l"/>
              </a:tabLst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35</a:t>
            </a:fld>
            <a:endParaRPr lang="en-US"/>
          </a:p>
        </p:txBody>
      </p:sp>
      <p:sp>
        <p:nvSpPr>
          <p:cNvPr id="10" name="文本框 9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616200" y="952500"/>
            <a:ext cx="38989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臭氧层的破坏-3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03200" y="1635517"/>
            <a:ext cx="8636000" cy="380360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571500" algn="l"/>
              </a:tabLst>
            </a:pPr>
            <a:r>
              <a:rPr lang="en-US" altLang="zh-CN" dirty="0" smtClean="0"/>
              <a:t>	</a:t>
            </a:r>
            <a:r>
              <a:rPr lang="en-US" altLang="zh-CN" sz="2400" b="1" dirty="0" smtClean="0">
                <a:solidFill>
                  <a:srgbClr val="FF0066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在室外长时间活动的人们会因臭氧层变薄而增加皮肤癌和</a:t>
            </a:r>
          </a:p>
          <a:p>
            <a:pPr>
              <a:lnSpc>
                <a:spcPts val="1000"/>
              </a:lnSpc>
            </a:pPr>
            <a:endParaRPr lang="en-US" altLang="zh-CN" b="1" dirty="0" smtClean="0">
              <a:solidFill>
                <a:srgbClr val="FF0066"/>
              </a:solidFill>
            </a:endParaRPr>
          </a:p>
          <a:p>
            <a:pPr>
              <a:lnSpc>
                <a:spcPts val="2400"/>
              </a:lnSpc>
              <a:tabLst>
                <a:tab pos="571500" algn="l"/>
              </a:tabLst>
            </a:pPr>
            <a:r>
              <a:rPr lang="en-US" altLang="zh-CN" sz="2400" b="1" dirty="0" err="1" smtClean="0">
                <a:solidFill>
                  <a:srgbClr val="FF0066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白内障之类眼疾的危险</a:t>
            </a:r>
            <a:r>
              <a:rPr lang="zh-CN" altLang="en-US" sz="2400" b="1" dirty="0" smtClean="0">
                <a:solidFill>
                  <a:srgbClr val="FF0066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，</a:t>
            </a:r>
            <a:r>
              <a:rPr lang="en-US" altLang="zh-CN" sz="2400" dirty="0" err="1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甚至我们的身体对疾病的抵抗力也会降低</a:t>
            </a:r>
            <a:r>
              <a:rPr lang="zh-CN" altLang="en-US" sz="2400" dirty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，</a:t>
            </a:r>
            <a:r>
              <a:rPr lang="en-US" altLang="zh-CN" sz="2400" dirty="0" err="1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比如</a:t>
            </a:r>
            <a:r>
              <a:rPr lang="en-US" altLang="zh-CN" sz="2400" dirty="0" err="1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，紫外辐射会降低机体对疟疾等疾病的抵抗力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。</a:t>
            </a:r>
          </a:p>
          <a:p>
            <a:pPr>
              <a:lnSpc>
                <a:spcPts val="2400"/>
              </a:lnSpc>
              <a:tabLst>
                <a:tab pos="571500" algn="l"/>
              </a:tabLst>
            </a:pPr>
            <a:endParaRPr lang="en-US" altLang="zh-CN" sz="2400" dirty="0" smtClean="0">
              <a:solidFill>
                <a:srgbClr val="3333CC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  <a:p>
            <a:pPr>
              <a:lnSpc>
                <a:spcPts val="2400"/>
              </a:lnSpc>
              <a:tabLst>
                <a:tab pos="5715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    野生动物和那些在野外放牧的牲畜也同样会受到伤害，农作物和树木在紫外线照射增强的情况下，生长会受到影响，并因此而影响农作物的收成和林木的生长，破坏自然生态系统的平衡。</a:t>
            </a:r>
          </a:p>
          <a:p>
            <a:pPr>
              <a:lnSpc>
                <a:spcPts val="2400"/>
              </a:lnSpc>
              <a:tabLst>
                <a:tab pos="571500" algn="l"/>
              </a:tabLst>
            </a:pPr>
            <a:endParaRPr lang="en-US" altLang="zh-CN" sz="2400" dirty="0" smtClean="0">
              <a:solidFill>
                <a:srgbClr val="3333CC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5715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    </a:t>
            </a:r>
            <a:r>
              <a:rPr lang="en-US" altLang="zh-CN" sz="2400" dirty="0" err="1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臭氧浓度降低亦会使</a:t>
            </a:r>
            <a:r>
              <a:rPr lang="en-US" altLang="zh-CN" sz="2400" b="1" dirty="0" err="1" smtClean="0">
                <a:solidFill>
                  <a:srgbClr val="FF0066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海洋浮游生物受到伤害，导致海洋食物链中基础食物数量的减少，特别是浅水里的鱼类和贝类的幼体将</a:t>
            </a:r>
            <a:endParaRPr lang="en-US" altLang="zh-CN" sz="2400" b="1" dirty="0" smtClean="0">
              <a:solidFill>
                <a:srgbClr val="FF0066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b="1" dirty="0" smtClean="0">
              <a:solidFill>
                <a:srgbClr val="FF0066"/>
              </a:solidFill>
            </a:endParaRPr>
          </a:p>
          <a:p>
            <a:pPr>
              <a:lnSpc>
                <a:spcPts val="2400"/>
              </a:lnSpc>
              <a:tabLst>
                <a:tab pos="571500" algn="l"/>
              </a:tabLst>
            </a:pPr>
            <a:r>
              <a:rPr lang="en-US" altLang="zh-CN" sz="2400" b="1" dirty="0" smtClean="0">
                <a:solidFill>
                  <a:srgbClr val="FF0066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难以生存。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36</a:t>
            </a:fld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616200" y="952500"/>
            <a:ext cx="38989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臭氧层的破坏-4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82600" y="2044700"/>
            <a:ext cx="8267700" cy="1905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342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紫外线增强也会引起用于建筑物、绘画、包装的聚合物质加</a:t>
            </a:r>
          </a:p>
          <a:p>
            <a:pPr>
              <a:lnSpc>
                <a:spcPts val="2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快老化，使其变硬、变脆，缩短使用寿命，并导致近地面的</a:t>
            </a:r>
          </a:p>
          <a:p>
            <a:pPr>
              <a:lnSpc>
                <a:spcPts val="31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有害臭氧浓度增加，引起光化学烟雾污染，尤其是在人口密</a:t>
            </a:r>
          </a:p>
          <a:p>
            <a:pPr>
              <a:lnSpc>
                <a:spcPts val="31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集的城市中心。氟氯碳及哈龙等卤族化合物还是造成温室效</a:t>
            </a:r>
          </a:p>
          <a:p>
            <a:pPr>
              <a:lnSpc>
                <a:spcPts val="31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应的因素之一。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82600" y="4102100"/>
            <a:ext cx="8267700" cy="1104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342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但是，由于在过去的几十年内，世界各国（主要是经济发达</a:t>
            </a:r>
          </a:p>
          <a:p>
            <a:pPr>
              <a:lnSpc>
                <a:spcPts val="2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国家）使用了大量破坏臭氧层的物质，这些物质中的氯、溴</a:t>
            </a:r>
          </a:p>
          <a:p>
            <a:pPr>
              <a:lnSpc>
                <a:spcPts val="31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原子在平流层中对臭氧层的破坏作用会延续几年至几十年。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37</a:t>
            </a:fld>
            <a:endParaRPr lang="en-US"/>
          </a:p>
        </p:txBody>
      </p:sp>
      <p:sp>
        <p:nvSpPr>
          <p:cNvPr id="10" name="文本框 9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1689100"/>
            <a:ext cx="4991100" cy="37592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 rot="5400000">
            <a:off x="1437105" y="2832100"/>
            <a:ext cx="6096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2616200" y="952500"/>
            <a:ext cx="38989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臭氧层的破坏-5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981200" y="2171700"/>
            <a:ext cx="0" cy="3581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臭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坏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健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574800" y="2120900"/>
            <a:ext cx="0" cy="2095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害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1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皮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肤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癌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388100" y="5613400"/>
            <a:ext cx="15113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Source: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wz137.cn</a:t>
            </a: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38</a:t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1752600"/>
            <a:ext cx="5219700" cy="32512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 rot="5400000">
            <a:off x="1409700" y="2254250"/>
            <a:ext cx="5969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616200" y="952500"/>
            <a:ext cx="38989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臭氧层的破坏-6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981200" y="2019300"/>
            <a:ext cx="0" cy="3581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臭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坏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574800" y="1612900"/>
            <a:ext cx="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害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574800" y="2870200"/>
            <a:ext cx="0" cy="1790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</a:t>
            </a:r>
          </a:p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289300" y="5257800"/>
            <a:ext cx="44704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Source: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http://www.lrn.cn/science/disasterPreventti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803400" y="5524500"/>
            <a:ext cx="4416425" cy="6737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14859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ng/200904/t20090417_355222.htm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500"/>
              </a:lnSpc>
              <a:tabLst>
                <a:tab pos="1485900" algn="l"/>
              </a:tabLst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39</a:t>
            </a:fld>
            <a:endParaRPr lang="en-US"/>
          </a:p>
        </p:txBody>
      </p:sp>
      <p:sp>
        <p:nvSpPr>
          <p:cNvPr id="14" name="文本框 13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902" name="Rectangle 6"/>
          <p:cNvSpPr>
            <a:spLocks noGrp="1" noChangeArrowheads="1"/>
          </p:cNvSpPr>
          <p:nvPr>
            <p:ph type="title"/>
          </p:nvPr>
        </p:nvSpPr>
        <p:spPr>
          <a:xfrm>
            <a:off x="2357438" y="142875"/>
            <a:ext cx="4392612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2" charset="-122"/>
                <a:ea typeface="黑体" pitchFamily="2" charset="-122"/>
              </a:rPr>
              <a:t>讨 论</a:t>
            </a:r>
          </a:p>
        </p:txBody>
      </p:sp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323529" y="1428750"/>
            <a:ext cx="6534472" cy="4401205"/>
          </a:xfrm>
          <a:prstGeom prst="rect">
            <a:avLst/>
          </a:prstGeom>
          <a:solidFill>
            <a:schemeClr val="bg1">
              <a:alpha val="5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</a:rPr>
              <a:t>什么是环境？你对环境的认识与理解？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</a:rPr>
              <a:t>你发现周围有哪些环境问题？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</a:rPr>
              <a:t>你从事过哪些与环境相关的活动？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zh-CN" altLang="en-US" sz="2800" b="1" dirty="0">
                <a:solidFill>
                  <a:srgbClr val="000000"/>
                </a:solidFill>
              </a:rPr>
              <a:t>学习</a:t>
            </a:r>
            <a:r>
              <a:rPr lang="en-US" altLang="zh-CN" sz="2800" b="1" dirty="0">
                <a:solidFill>
                  <a:srgbClr val="000000"/>
                </a:solidFill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</a:rPr>
              <a:t>环境学</a:t>
            </a:r>
            <a:r>
              <a:rPr lang="en-US" altLang="zh-CN" sz="2800" b="1" dirty="0">
                <a:solidFill>
                  <a:srgbClr val="000000"/>
                </a:solidFill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</a:rPr>
              <a:t>课程的目的或要求？</a:t>
            </a:r>
            <a:endParaRPr lang="en-US" altLang="zh-CN" sz="2800" b="1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06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44600" y="3200400"/>
            <a:ext cx="6946900" cy="25273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3733800" y="749300"/>
            <a:ext cx="16637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酸雨-1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70000" y="1549400"/>
            <a:ext cx="7232749" cy="164916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1397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酸雨：pH值小于5.6的降水。酸雨的根源是硫氧化物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1397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和氮氧化物。其中，自然源如海洋、火灾、火山、闪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1397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电等的贡献不及10%；肇事者主要是燃煤、汽车尾气等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1397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人为源。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40</a:t>
            </a:fld>
            <a:endParaRPr lang="en-US"/>
          </a:p>
        </p:txBody>
      </p:sp>
      <p:sp>
        <p:nvSpPr>
          <p:cNvPr id="10" name="文本框 9"/>
          <p:cNvSpPr txBox="1"/>
          <p:nvPr/>
        </p:nvSpPr>
        <p:spPr>
          <a:xfrm>
            <a:off x="76200" y="5530850"/>
            <a:ext cx="11938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733800" y="952500"/>
            <a:ext cx="16637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酸雨-2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90600" y="1866900"/>
            <a:ext cx="7048500" cy="1104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342900" algn="l"/>
              </a:tabLst>
            </a:pPr>
            <a:r>
              <a:rPr lang="en-US" altLang="zh-CN" sz="24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50年代后期，酸雨在欧洲出现。中国80年代初才出</a:t>
            </a:r>
          </a:p>
          <a:p>
            <a:pPr>
              <a:lnSpc>
                <a:spcPts val="2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现区域性酸雨，但很快就与欧洲和北美并列为世界</a:t>
            </a:r>
          </a:p>
          <a:p>
            <a:pPr>
              <a:lnSpc>
                <a:spcPts val="31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三大酸雨区。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90600" y="3175000"/>
            <a:ext cx="7048500" cy="2311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342900" algn="l"/>
              </a:tabLst>
            </a:pPr>
            <a:r>
              <a:rPr lang="en-US" altLang="zh-CN" sz="24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在三大酸雨区中，我国的酸雨状况仍在继续恶化。</a:t>
            </a:r>
          </a:p>
          <a:p>
            <a:pPr>
              <a:lnSpc>
                <a:spcPts val="2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东北东部、华北东部、长江以南不少地区的酸性污</a:t>
            </a:r>
          </a:p>
          <a:p>
            <a:pPr>
              <a:lnSpc>
                <a:spcPts val="31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染状况均相当严重。相比之下，近来欧洲的酸沉降</a:t>
            </a:r>
          </a:p>
          <a:p>
            <a:pPr>
              <a:lnSpc>
                <a:spcPts val="31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减少了约三分之一，北美的状况也在好转。为此，</a:t>
            </a:r>
          </a:p>
          <a:p>
            <a:pPr>
              <a:lnSpc>
                <a:spcPts val="31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我国政府提出了到2010年遏制恶化趋势，局部地区</a:t>
            </a:r>
          </a:p>
          <a:p>
            <a:pPr>
              <a:lnSpc>
                <a:spcPts val="31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好转的治理酸沉降的目标。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41</a:t>
            </a:fld>
            <a:endParaRPr lang="en-US"/>
          </a:p>
        </p:txBody>
      </p:sp>
      <p:sp>
        <p:nvSpPr>
          <p:cNvPr id="10" name="文本框 9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4900" y="3771900"/>
            <a:ext cx="3911600" cy="21082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3733800" y="952500"/>
            <a:ext cx="16637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酸雨-3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89000" y="1765300"/>
            <a:ext cx="7848600" cy="1917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723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1995年，我国共排放出2340万吨硫氧化物和1000多万</a:t>
            </a:r>
          </a:p>
          <a:p>
            <a:pPr>
              <a:lnSpc>
                <a:spcPts val="3200"/>
              </a:lnSpc>
              <a:tabLst>
                <a:tab pos="723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吨氮氧化物。而93年的统计数据表明，酸雨带来的直接损</a:t>
            </a:r>
          </a:p>
          <a:p>
            <a:pPr>
              <a:lnSpc>
                <a:spcPts val="3100"/>
              </a:lnSpc>
              <a:tabLst>
                <a:tab pos="723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失大致为农业45亿元，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木材18亿元，金属、建筑物、文物</a:t>
            </a:r>
          </a:p>
          <a:p>
            <a:pPr>
              <a:lnSpc>
                <a:spcPts val="3100"/>
              </a:lnSpc>
              <a:tabLst>
                <a:tab pos="723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古迹等14亿元；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间接的森林生态效益损失约160亿元，这</a:t>
            </a:r>
          </a:p>
          <a:p>
            <a:pPr>
              <a:lnSpc>
                <a:spcPts val="3100"/>
              </a:lnSpc>
              <a:tabLst>
                <a:tab pos="723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还不包括对人体健康如免疫功能、呼吸系统功能的影响。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524500" y="4724400"/>
            <a:ext cx="31115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Source</a:t>
            </a:r>
            <a:r>
              <a:rPr lang="en-US" altLang="zh-CN" sz="1600" dirty="0" smtClean="0">
                <a:solidFill>
                  <a:srgbClr val="000000"/>
                </a:solidFill>
                <a:latin typeface="Gulim" panose="020B0600000101010101" pitchFamily="18" charset="-127"/>
                <a:cs typeface="Gulim" panose="020B0600000101010101" pitchFamily="18" charset="-127"/>
              </a:rPr>
              <a:t>：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http://jw.nju.edu.cn/hjgl/c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524500" y="5003800"/>
            <a:ext cx="22733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ontent/env/aid/m2361.htm</a:t>
            </a: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42</a:t>
            </a:fld>
            <a:endParaRPr lang="en-US"/>
          </a:p>
        </p:txBody>
      </p:sp>
      <p:sp>
        <p:nvSpPr>
          <p:cNvPr id="12" name="文本框 11"/>
          <p:cNvSpPr txBox="1"/>
          <p:nvPr/>
        </p:nvSpPr>
        <p:spPr>
          <a:xfrm>
            <a:off x="76200" y="5638800"/>
            <a:ext cx="1028700" cy="762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8700" y="3924300"/>
            <a:ext cx="3632200" cy="25527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99000" y="3924300"/>
            <a:ext cx="3708400" cy="2540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939800" y="825500"/>
            <a:ext cx="72517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荒漠日益侵蚀人类生存空间-1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22300" y="1485900"/>
            <a:ext cx="73533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4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6月17日是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世界防治荒漠化日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，土地荒漠化日前已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65200" y="1943100"/>
            <a:ext cx="54864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成为全球广泛关注的重大生态环境问题。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22300" y="2463800"/>
            <a:ext cx="7353300" cy="149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342900" algn="l"/>
              </a:tabLst>
            </a:pPr>
            <a:r>
              <a:rPr lang="en-US" altLang="zh-CN" sz="24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全世界2/3的国家和地区、1/4的陆地面积，不同程度</a:t>
            </a:r>
          </a:p>
          <a:p>
            <a:pPr>
              <a:lnSpc>
                <a:spcPts val="2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地受到荒漠化危害，近10亿人口生活在受荒漠化影响</a:t>
            </a:r>
          </a:p>
          <a:p>
            <a:pPr>
              <a:lnSpc>
                <a:spcPts val="31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的地区。而且，荒漠化还在以每年5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7万平方公里的</a:t>
            </a:r>
          </a:p>
          <a:p>
            <a:pPr>
              <a:lnSpc>
                <a:spcPts val="31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速度扩展。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308600" y="4076700"/>
            <a:ext cx="30099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http://www.handannews.com.cn/zysb/2006-06/05/content_421260.htm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206500" y="6235700"/>
            <a:ext cx="33274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http://www.ce.cn/ztpd/hqmt/main/yaowen/200506/17/t20050617_4024489.btk</a:t>
            </a:r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43</a:t>
            </a:fld>
            <a:endParaRPr lang="en-US"/>
          </a:p>
        </p:txBody>
      </p:sp>
      <p:sp>
        <p:nvSpPr>
          <p:cNvPr id="15" name="文本框 14"/>
          <p:cNvSpPr txBox="1"/>
          <p:nvPr/>
        </p:nvSpPr>
        <p:spPr>
          <a:xfrm>
            <a:off x="0" y="5530850"/>
            <a:ext cx="9906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939800" y="952500"/>
            <a:ext cx="72517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荒漠日益侵蚀人类生存空间-2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01700" y="1981200"/>
            <a:ext cx="7873950" cy="31495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368300" algn="l"/>
              </a:tabLst>
            </a:pPr>
            <a:r>
              <a:rPr lang="en-US" altLang="zh-CN" dirty="0" smtClean="0"/>
              <a:t>	    </a:t>
            </a:r>
            <a:r>
              <a:rPr lang="en-US" altLang="zh-CN" sz="2400" dirty="0" err="1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中国是世界上荒漠化问题最严重的国家之一</a:t>
            </a: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荒漠化</a:t>
            </a:r>
          </a:p>
          <a:p>
            <a:pPr>
              <a:lnSpc>
                <a:spcPts val="3200"/>
              </a:lnSpc>
              <a:tabLst>
                <a:tab pos="3683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土地面积为262.2万平方公里，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占整个国土面积的27.3%，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ts val="3200"/>
              </a:lnSpc>
              <a:tabLst>
                <a:tab pos="368300" algn="l"/>
              </a:tabLst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超过全国耕地面积总和，相当于14个广东省。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有18</a:t>
            </a:r>
          </a:p>
          <a:p>
            <a:pPr>
              <a:lnSpc>
                <a:spcPts val="3100"/>
              </a:lnSpc>
              <a:tabLst>
                <a:tab pos="3683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个省、自治区、市的近4亿人口生活在受荒漠化影响的区</a:t>
            </a:r>
          </a:p>
          <a:p>
            <a:pPr>
              <a:lnSpc>
                <a:spcPts val="3100"/>
              </a:lnSpc>
              <a:tabLst>
                <a:tab pos="3683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域内。全国每年因荒漠化造成的直接经济损失达540亿</a:t>
            </a:r>
          </a:p>
          <a:p>
            <a:pPr>
              <a:lnSpc>
                <a:spcPts val="3100"/>
              </a:lnSpc>
              <a:tabLst>
                <a:tab pos="3683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如果没有强有力的措施阻止，任荒漠化以现在的速</a:t>
            </a:r>
          </a:p>
          <a:p>
            <a:pPr>
              <a:lnSpc>
                <a:spcPts val="3100"/>
              </a:lnSpc>
              <a:tabLst>
                <a:tab pos="3683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度发展，今后50年内，全国将净增5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6亿亩荒漠化土地，</a:t>
            </a:r>
          </a:p>
          <a:p>
            <a:pPr>
              <a:lnSpc>
                <a:spcPts val="3100"/>
              </a:lnSpc>
              <a:tabLst>
                <a:tab pos="3683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相当于10个台湾省的面积。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44</a:t>
            </a:fld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39" y="-165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0 w 9144000"/>
              <a:gd name="connsiteY1" fmla="*/ 6857999 h 6858000"/>
              <a:gd name="connsiteX2" fmla="*/ 9143999 w 9144000"/>
              <a:gd name="connsiteY2" fmla="*/ 6857999 h 6858000"/>
              <a:gd name="connsiteX3" fmla="*/ 9143999 w 9144000"/>
              <a:gd name="connsiteY3" fmla="*/ 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0" y="6857999"/>
                </a:lnTo>
                <a:lnTo>
                  <a:pt x="9143999" y="6857999"/>
                </a:lnTo>
                <a:lnTo>
                  <a:pt x="9143999" y="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1700" y="1130300"/>
            <a:ext cx="5130800" cy="42418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08700" y="2120900"/>
            <a:ext cx="2501900" cy="27686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384300" y="2705100"/>
            <a:ext cx="3810000" cy="74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900"/>
              </a:lnSpc>
            </a:pPr>
            <a:r>
              <a:rPr lang="en-US" altLang="zh-CN" sz="6000" dirty="0" smtClean="0">
                <a:solidFill>
                  <a:srgbClr val="FF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三、地球的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3670300" y="3810000"/>
            <a:ext cx="3048000" cy="74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900"/>
              </a:lnSpc>
            </a:pPr>
            <a:r>
              <a:rPr lang="en-US" altLang="zh-CN" sz="60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资源危机</a:t>
            </a: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45</a:t>
            </a:fld>
            <a:endParaRPr lang="en-US"/>
          </a:p>
        </p:txBody>
      </p:sp>
      <p:sp>
        <p:nvSpPr>
          <p:cNvPr id="12" name="文本框 11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994611" y="403161"/>
            <a:ext cx="5027017" cy="5779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28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应该怎样看中国的</a:t>
            </a:r>
            <a:r>
              <a:rPr lang="en-US" altLang="zh-CN" sz="28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地大物博</a:t>
            </a:r>
            <a:r>
              <a:rPr lang="en-US" altLang="zh-CN" sz="28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8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？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473200" y="860434"/>
            <a:ext cx="6978315" cy="567847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  <a:tabLst>
                <a:tab pos="5461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中国一向有</a:t>
            </a:r>
            <a:r>
              <a:rPr lang="en-US" altLang="zh-CN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地大物博</a:t>
            </a:r>
            <a:r>
              <a:rPr lang="en-US" altLang="zh-CN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的美称。</a:t>
            </a:r>
            <a:r>
              <a:rPr lang="en-US" altLang="zh-CN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地大</a:t>
            </a:r>
            <a:r>
              <a:rPr lang="en-US" altLang="zh-CN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是的指</a:t>
            </a:r>
          </a:p>
          <a:p>
            <a:pPr>
              <a:lnSpc>
                <a:spcPct val="150000"/>
              </a:lnSpc>
              <a:tabLst>
                <a:tab pos="5461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我国有960万平方公里的国土面积；</a:t>
            </a:r>
            <a:r>
              <a:rPr lang="en-US" altLang="zh-CN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物博</a:t>
            </a:r>
            <a:r>
              <a:rPr lang="en-US" altLang="zh-CN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是指在</a:t>
            </a:r>
          </a:p>
          <a:p>
            <a:pPr>
              <a:lnSpc>
                <a:spcPct val="150000"/>
              </a:lnSpc>
              <a:tabLst>
                <a:tab pos="5461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我国广阔的国土上，地理类型多样、特产丰富、</a:t>
            </a:r>
          </a:p>
          <a:p>
            <a:pPr>
              <a:lnSpc>
                <a:spcPct val="150000"/>
              </a:lnSpc>
              <a:tabLst>
                <a:tab pos="5461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资源量大。正是基于对中国国情的这种认识，人</a:t>
            </a:r>
          </a:p>
          <a:p>
            <a:pPr>
              <a:lnSpc>
                <a:spcPct val="150000"/>
              </a:lnSpc>
              <a:tabLst>
                <a:tab pos="5461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们曾经认为大自然赋予了中国无穷的尽的特产与</a:t>
            </a:r>
          </a:p>
          <a:p>
            <a:pPr>
              <a:lnSpc>
                <a:spcPct val="150000"/>
              </a:lnSpc>
              <a:tabLst>
                <a:tab pos="5461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资源，只要向自然索取，大自然便会无限地向我</a:t>
            </a:r>
          </a:p>
          <a:p>
            <a:pPr>
              <a:lnSpc>
                <a:spcPct val="150000"/>
              </a:lnSpc>
              <a:tabLst>
                <a:tab pos="5461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们奉献一切。于是在制定具体的政策时，曾一度</a:t>
            </a:r>
          </a:p>
          <a:p>
            <a:pPr>
              <a:lnSpc>
                <a:spcPct val="150000"/>
              </a:lnSpc>
              <a:tabLst>
                <a:tab pos="5461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将开发自然、征服自然，作为行动的基本纲领。</a:t>
            </a:r>
          </a:p>
          <a:p>
            <a:pPr>
              <a:lnSpc>
                <a:spcPct val="150000"/>
              </a:lnSpc>
              <a:tabLst>
                <a:tab pos="5461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但是如果能认真而全面地分析一下下列事实，我</a:t>
            </a:r>
          </a:p>
          <a:p>
            <a:pPr>
              <a:lnSpc>
                <a:spcPct val="150000"/>
              </a:lnSpc>
              <a:tabLst>
                <a:tab pos="5461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们就会对我国的</a:t>
            </a:r>
            <a:r>
              <a:rPr lang="en-US" altLang="zh-CN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地大物博</a:t>
            </a:r>
            <a:r>
              <a:rPr lang="en-US" altLang="zh-CN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400" dirty="0" smtClean="0">
                <a:solidFill>
                  <a:srgbClr val="0000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产生深刻的反思</a:t>
            </a:r>
            <a:r>
              <a:rPr lang="en-US" altLang="zh-CN" sz="2800" dirty="0" smtClean="0">
                <a:solidFill>
                  <a:srgbClr val="0000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。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46</a:t>
            </a:fld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990600" y="876300"/>
            <a:ext cx="50165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首先来看土地资源：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01800" y="1816100"/>
            <a:ext cx="62103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我国960万平方公里的国土上，人类无法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90600" y="2387600"/>
            <a:ext cx="7112000" cy="316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居住和农业生产根本无法开展的面积占了相当</a:t>
            </a:r>
          </a:p>
          <a:p>
            <a:pPr>
              <a:lnSpc>
                <a:spcPts val="3700"/>
              </a:lnSpc>
            </a:pPr>
            <a:r>
              <a:rPr lang="en-US" altLang="zh-CN" sz="2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大的比重,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而且每年还有2100平方公里的土地</a:t>
            </a:r>
          </a:p>
          <a:p>
            <a:pPr>
              <a:lnSpc>
                <a:spcPts val="3700"/>
              </a:lnSpc>
            </a:pPr>
            <a:r>
              <a:rPr lang="en-US" altLang="zh-CN" sz="2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被沙漠吞噬，因此可供人类利用的面积仅是国</a:t>
            </a:r>
          </a:p>
          <a:p>
            <a:pPr>
              <a:lnSpc>
                <a:spcPts val="3600"/>
              </a:lnSpc>
            </a:pPr>
            <a:r>
              <a:rPr lang="en-US" altLang="zh-CN" sz="2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土面积的60%左右。而我国的人口数量巨大，</a:t>
            </a:r>
          </a:p>
          <a:p>
            <a:pPr>
              <a:lnSpc>
                <a:spcPts val="3700"/>
              </a:lnSpc>
            </a:pPr>
            <a:r>
              <a:rPr lang="en-US" altLang="zh-CN" sz="2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使人均拥有的耕地面积更为有限。更为严峻的</a:t>
            </a:r>
          </a:p>
          <a:p>
            <a:pPr>
              <a:lnSpc>
                <a:spcPts val="3700"/>
              </a:lnSpc>
            </a:pPr>
            <a:r>
              <a:rPr lang="en-US" altLang="zh-CN" sz="2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是，我国的耕地面积正因为城市化和农村工业</a:t>
            </a:r>
          </a:p>
          <a:p>
            <a:pPr>
              <a:lnSpc>
                <a:spcPts val="3600"/>
              </a:lnSpc>
            </a:pPr>
            <a:r>
              <a:rPr lang="en-US" altLang="zh-CN" sz="2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化的发展而大量减少。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47</a:t>
            </a:fld>
            <a:endParaRPr lang="en-US"/>
          </a:p>
        </p:txBody>
      </p:sp>
      <p:sp>
        <p:nvSpPr>
          <p:cNvPr id="10" name="文本框 9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04939" y="3684904"/>
            <a:ext cx="8534400" cy="822198"/>
          </a:xfrm>
          <a:custGeom>
            <a:avLst/>
            <a:gdLst>
              <a:gd name="connsiteX0" fmla="*/ 0 w 8534400"/>
              <a:gd name="connsiteY0" fmla="*/ 0 h 822198"/>
              <a:gd name="connsiteX1" fmla="*/ 0 w 8534400"/>
              <a:gd name="connsiteY1" fmla="*/ 822198 h 822198"/>
              <a:gd name="connsiteX2" fmla="*/ 8534399 w 8534400"/>
              <a:gd name="connsiteY2" fmla="*/ 822198 h 822198"/>
              <a:gd name="connsiteX3" fmla="*/ 8534399 w 8534400"/>
              <a:gd name="connsiteY3" fmla="*/ 0 h 822198"/>
              <a:gd name="connsiteX4" fmla="*/ 0 w 8534400"/>
              <a:gd name="connsiteY4" fmla="*/ 0 h 8221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534400" h="822198">
                <a:moveTo>
                  <a:pt x="0" y="0"/>
                </a:moveTo>
                <a:lnTo>
                  <a:pt x="0" y="822198"/>
                </a:lnTo>
                <a:lnTo>
                  <a:pt x="8534399" y="822198"/>
                </a:lnTo>
                <a:lnTo>
                  <a:pt x="8534399" y="0"/>
                </a:lnTo>
                <a:lnTo>
                  <a:pt x="0" y="0"/>
                </a:lnTo>
              </a:path>
            </a:pathLst>
          </a:custGeom>
          <a:solidFill>
            <a:srgbClr val="66669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304939" y="4507103"/>
            <a:ext cx="8534400" cy="639317"/>
          </a:xfrm>
          <a:custGeom>
            <a:avLst/>
            <a:gdLst>
              <a:gd name="connsiteX0" fmla="*/ 0 w 8534400"/>
              <a:gd name="connsiteY0" fmla="*/ 0 h 639317"/>
              <a:gd name="connsiteX1" fmla="*/ 0 w 8534400"/>
              <a:gd name="connsiteY1" fmla="*/ 639317 h 639317"/>
              <a:gd name="connsiteX2" fmla="*/ 8534399 w 8534400"/>
              <a:gd name="connsiteY2" fmla="*/ 639317 h 639317"/>
              <a:gd name="connsiteX3" fmla="*/ 8534399 w 8534400"/>
              <a:gd name="connsiteY3" fmla="*/ 0 h 639317"/>
              <a:gd name="connsiteX4" fmla="*/ 0 w 8534400"/>
              <a:gd name="connsiteY4" fmla="*/ 0 h 6393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534400" h="639317">
                <a:moveTo>
                  <a:pt x="0" y="0"/>
                </a:moveTo>
                <a:lnTo>
                  <a:pt x="0" y="639317"/>
                </a:lnTo>
                <a:lnTo>
                  <a:pt x="8534399" y="639317"/>
                </a:lnTo>
                <a:lnTo>
                  <a:pt x="8534399" y="0"/>
                </a:lnTo>
                <a:lnTo>
                  <a:pt x="0" y="0"/>
                </a:lnTo>
              </a:path>
            </a:pathLst>
          </a:custGeom>
          <a:solidFill>
            <a:srgbClr val="993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04939" y="5156327"/>
            <a:ext cx="8534400" cy="639317"/>
          </a:xfrm>
          <a:custGeom>
            <a:avLst/>
            <a:gdLst>
              <a:gd name="connsiteX0" fmla="*/ 0 w 8534400"/>
              <a:gd name="connsiteY0" fmla="*/ 0 h 639317"/>
              <a:gd name="connsiteX1" fmla="*/ 0 w 8534400"/>
              <a:gd name="connsiteY1" fmla="*/ 639317 h 639317"/>
              <a:gd name="connsiteX2" fmla="*/ 8534399 w 8534400"/>
              <a:gd name="connsiteY2" fmla="*/ 639317 h 639317"/>
              <a:gd name="connsiteX3" fmla="*/ 8534399 w 8534400"/>
              <a:gd name="connsiteY3" fmla="*/ 0 h 639317"/>
              <a:gd name="connsiteX4" fmla="*/ 0 w 8534400"/>
              <a:gd name="connsiteY4" fmla="*/ 0 h 6393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534400" h="639317">
                <a:moveTo>
                  <a:pt x="0" y="0"/>
                </a:moveTo>
                <a:lnTo>
                  <a:pt x="0" y="639317"/>
                </a:lnTo>
                <a:lnTo>
                  <a:pt x="8534399" y="639317"/>
                </a:lnTo>
                <a:lnTo>
                  <a:pt x="8534399" y="0"/>
                </a:lnTo>
                <a:lnTo>
                  <a:pt x="0" y="0"/>
                </a:lnTo>
              </a:path>
            </a:pathLst>
          </a:custGeom>
          <a:solidFill>
            <a:srgbClr val="FFCC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5500" y="685800"/>
            <a:ext cx="4203700" cy="28956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93700" y="3797300"/>
            <a:ext cx="8229600" cy="66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●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1.人类不易利用的土地如沙漠戈壁、石山裸地、冰川和永久</a:t>
            </a:r>
          </a:p>
          <a:p>
            <a:pPr>
              <a:lnSpc>
                <a:spcPts val="28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积雪及海拔3000米以上的高寒土地占了国土面积的1/3还多。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82600" y="1574800"/>
            <a:ext cx="40640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4000" dirty="0" smtClean="0">
                <a:solidFill>
                  <a:srgbClr val="FF0000"/>
                </a:solidFill>
                <a:latin typeface="隶书" panose="02010509060101010101" pitchFamily="18" charset="-122"/>
                <a:cs typeface="隶书" panose="02010509060101010101" pitchFamily="18" charset="-122"/>
              </a:rPr>
              <a:t>我国国土分类比例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393700" y="4762500"/>
            <a:ext cx="73152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●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2.正在遭受沙漠化威胁的面积又占了总面积的近4%。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393700" y="5410200"/>
            <a:ext cx="6858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●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3.可供人类利用的面积仅是国土面积的60%左右。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5016500" y="1041400"/>
            <a:ext cx="27305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http://zixun.goufang.com/HTML/1/296/2007090586595.html</a:t>
            </a:r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48</a:t>
            </a:fld>
            <a:endParaRPr lang="en-US"/>
          </a:p>
        </p:txBody>
      </p:sp>
      <p:sp>
        <p:nvSpPr>
          <p:cNvPr id="15" name="文本框 14"/>
          <p:cNvSpPr txBox="1"/>
          <p:nvPr/>
        </p:nvSpPr>
        <p:spPr>
          <a:xfrm>
            <a:off x="76200" y="5805551"/>
            <a:ext cx="1099131" cy="62009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079500" y="736600"/>
            <a:ext cx="3657600" cy="444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再来看矿产资源：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79500" y="1701800"/>
            <a:ext cx="7429500" cy="350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我国的各种资源品种和总量均较丰富，位居世界前</a:t>
            </a:r>
          </a:p>
          <a:p>
            <a:pPr>
              <a:lnSpc>
                <a:spcPts val="3100"/>
              </a:lnSpc>
              <a:tabLst>
                <a:tab pos="4572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列，特别是铁、煤、石油的蕴藏量。但是应当看到，我</a:t>
            </a:r>
          </a:p>
          <a:p>
            <a:pPr>
              <a:lnSpc>
                <a:spcPts val="3100"/>
              </a:lnSpc>
              <a:tabLst>
                <a:tab pos="4572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国的矿产资源的质量不如人意，主要是矿产的品位低。</a:t>
            </a:r>
          </a:p>
          <a:p>
            <a:pPr>
              <a:lnSpc>
                <a:spcPts val="3100"/>
              </a:lnSpc>
              <a:tabLst>
                <a:tab pos="4572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其次是开采难度大，许多资源分布在自然条件十分严酷</a:t>
            </a:r>
          </a:p>
          <a:p>
            <a:pPr>
              <a:lnSpc>
                <a:spcPts val="3100"/>
              </a:lnSpc>
              <a:tabLst>
                <a:tab pos="4572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的地区。还有资源分布格局与消耗格局不相对应，北方</a:t>
            </a:r>
          </a:p>
          <a:p>
            <a:pPr>
              <a:lnSpc>
                <a:spcPts val="3100"/>
              </a:lnSpc>
              <a:tabLst>
                <a:tab pos="4572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地区的煤炭储量与产量均占80%以上，而南方地区无论</a:t>
            </a:r>
          </a:p>
          <a:p>
            <a:pPr>
              <a:lnSpc>
                <a:spcPts val="3100"/>
              </a:lnSpc>
              <a:tabLst>
                <a:tab pos="4572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是石油还是煤炭都十分缺少，形成了占我国交通运量极</a:t>
            </a:r>
          </a:p>
          <a:p>
            <a:pPr>
              <a:lnSpc>
                <a:spcPts val="3100"/>
              </a:lnSpc>
              <a:tabLst>
                <a:tab pos="4572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大比例的</a:t>
            </a:r>
            <a:r>
              <a:rPr lang="en-US" altLang="zh-CN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北煤南运</a:t>
            </a:r>
            <a:r>
              <a:rPr lang="en-US" altLang="zh-CN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格局。其他自然资源也存在类似的</a:t>
            </a:r>
          </a:p>
          <a:p>
            <a:pPr>
              <a:lnSpc>
                <a:spcPts val="3100"/>
              </a:lnSpc>
              <a:tabLst>
                <a:tab pos="4572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情况。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536700" y="5194300"/>
            <a:ext cx="69723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我国巨大的人口总量，使我国矿产资源的人均占有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79500" y="5600700"/>
            <a:ext cx="62484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量不足世界平均水平的1/2，居世界的第80位。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49</a:t>
            </a:fld>
            <a:endParaRPr lang="en-US"/>
          </a:p>
        </p:txBody>
      </p:sp>
      <p:sp>
        <p:nvSpPr>
          <p:cNvPr id="11" name="文本框 10"/>
          <p:cNvSpPr txBox="1"/>
          <p:nvPr/>
        </p:nvSpPr>
        <p:spPr>
          <a:xfrm>
            <a:off x="76200" y="5530850"/>
            <a:ext cx="10033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404664"/>
            <a:ext cx="7772400" cy="792088"/>
          </a:xfrm>
        </p:spPr>
        <p:txBody>
          <a:bodyPr/>
          <a:lstStyle/>
          <a:p>
            <a:pPr algn="l"/>
            <a:r>
              <a:rPr lang="zh-CN" altLang="en-US" sz="4000" b="1" dirty="0">
                <a:solidFill>
                  <a:srgbClr val="FF0066"/>
                </a:solidFill>
              </a:rPr>
              <a:t>主要学习内容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0600" y="1238474"/>
            <a:ext cx="3810000" cy="4114800"/>
          </a:xfrm>
        </p:spPr>
        <p:txBody>
          <a:bodyPr/>
          <a:lstStyle/>
          <a:p>
            <a:r>
              <a:rPr lang="zh-CN" altLang="en-US" b="1" dirty="0" smtClean="0"/>
              <a:t>水环境</a:t>
            </a:r>
            <a:endParaRPr lang="en-US" altLang="zh-CN" b="1" dirty="0" smtClean="0"/>
          </a:p>
          <a:p>
            <a:r>
              <a:rPr lang="zh-CN" altLang="en-US" b="1" dirty="0" smtClean="0"/>
              <a:t>大气环境</a:t>
            </a:r>
            <a:endParaRPr lang="en-US" altLang="zh-CN" b="1" dirty="0" smtClean="0"/>
          </a:p>
          <a:p>
            <a:r>
              <a:rPr lang="zh-CN" altLang="en-US" b="1" dirty="0" smtClean="0"/>
              <a:t>土壤环境</a:t>
            </a:r>
            <a:endParaRPr lang="en-US" altLang="zh-CN" b="1" dirty="0" smtClean="0"/>
          </a:p>
          <a:p>
            <a:r>
              <a:rPr lang="zh-CN" altLang="en-US" b="1" dirty="0" smtClean="0"/>
              <a:t>固体废物</a:t>
            </a:r>
            <a:endParaRPr lang="en-US" altLang="zh-CN" b="1" dirty="0" smtClean="0"/>
          </a:p>
          <a:p>
            <a:r>
              <a:rPr lang="zh-CN" altLang="en-US" b="1" dirty="0" smtClean="0"/>
              <a:t>物理环境</a:t>
            </a:r>
            <a:endParaRPr lang="en-US" altLang="zh-CN" b="1" dirty="0" smtClean="0"/>
          </a:p>
          <a:p>
            <a:r>
              <a:rPr lang="zh-CN" altLang="en-US" b="1" dirty="0" smtClean="0"/>
              <a:t>生物</a:t>
            </a:r>
            <a:r>
              <a:rPr lang="zh-CN" altLang="en-US" b="1" dirty="0" smtClean="0"/>
              <a:t>环境</a:t>
            </a:r>
            <a:endParaRPr lang="en-US" altLang="zh-CN" b="1" dirty="0" smtClean="0"/>
          </a:p>
          <a:p>
            <a:r>
              <a:rPr lang="zh-CN" altLang="en-US" b="1" dirty="0" smtClean="0"/>
              <a:t>可持续发展的实践</a:t>
            </a:r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6C2976-E8D1-4310-AEC2-07FC86FEAA0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宋体" pitchFamily="2" charset="-122"/>
              <a:cs typeface="+mn-cs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800600" y="1752600"/>
            <a:ext cx="3024337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/>
                <a:ea typeface="宋体"/>
                <a:cs typeface="+mj-cs"/>
              </a:rPr>
              <a:t>具体学习内容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Times New Roman"/>
              <a:ea typeface="宋体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/>
                <a:ea typeface="宋体"/>
                <a:cs typeface="+mj-cs"/>
              </a:rPr>
              <a:t>基本概念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Times New Roman"/>
              <a:ea typeface="宋体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/>
                <a:ea typeface="宋体"/>
                <a:cs typeface="+mj-cs"/>
              </a:rPr>
              <a:t>污染来源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Times New Roman"/>
              <a:ea typeface="宋体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宋体"/>
                <a:cs typeface="+mj-cs"/>
              </a:rPr>
              <a:t>相关质量标准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宋体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/>
                <a:ea typeface="宋体"/>
                <a:cs typeface="+mj-cs"/>
              </a:rPr>
              <a:t>污染控制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Times New Roman"/>
              <a:ea typeface="宋体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9629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927100" y="825500"/>
            <a:ext cx="40640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第三，再看物产：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1625600"/>
            <a:ext cx="7734300" cy="408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这里指的物产主要是指可再生类的植物、动物产品。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4572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由于我国有五千多年的文明史，而农业社会在其中占了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4572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99%，因此我国无论是物产类型还是物产质量，相当长时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4572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期内都是领先于世界平均水平的。正象前面对其他资源的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4572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的分析一样，虽然物产的总量巨大，但是人均产量和拥有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4572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量水平却远在世界平均水平之下。而且，我国的物产所依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4572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赖的基础</a:t>
            </a:r>
            <a:r>
              <a:rPr lang="en-US" altLang="zh-CN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土地资源有限，水资源缺乏，特别是水资源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4572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的分配不均，如北方地区耕地占全国耕地面积的近2/3，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457200" algn="l"/>
              </a:tabLst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可淡水总量却不及全国总量的1/5。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50</a:t>
            </a:fld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76200" y="5715000"/>
            <a:ext cx="1066800" cy="6858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698500" y="1054100"/>
            <a:ext cx="66040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第四，再来看资源的利用率：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98500" y="1816100"/>
            <a:ext cx="7620000" cy="66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●</a:t>
            </a: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在认识到资源数量有限的同时，还要看到我国的资源利</a:t>
            </a:r>
          </a:p>
          <a:p>
            <a:pPr>
              <a:lnSpc>
                <a:spcPts val="2800"/>
              </a:lnSpc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用率始终在较低水平上徘徊。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98500" y="2806700"/>
            <a:ext cx="7772400" cy="266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●</a:t>
            </a: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我国的矿产资源的回收率仅40%左右，比世界平均水平低</a:t>
            </a:r>
          </a:p>
          <a:p>
            <a:pPr>
              <a:lnSpc>
                <a:spcPts val="2800"/>
              </a:lnSpc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20%左右；全国煤炭的最终利用率只有15%左右；我国能源</a:t>
            </a:r>
          </a:p>
          <a:p>
            <a:pPr>
              <a:lnSpc>
                <a:spcPts val="2800"/>
              </a:lnSpc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总利用效率为25%左右（日本是50%、美国是40%）。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3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●</a:t>
            </a: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同时，对可回收利用的资源利用率也很低，二次资源的</a:t>
            </a:r>
          </a:p>
          <a:p>
            <a:pPr>
              <a:lnSpc>
                <a:spcPts val="2800"/>
              </a:lnSpc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利用水平只为世界水平的1/4～1/3。而资源利用率低又造</a:t>
            </a:r>
          </a:p>
          <a:p>
            <a:pPr>
              <a:lnSpc>
                <a:spcPts val="2900"/>
              </a:lnSpc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成资源以</a:t>
            </a:r>
            <a:r>
              <a:rPr lang="en-US" altLang="zh-CN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三废</a:t>
            </a:r>
            <a:r>
              <a:rPr lang="en-US" altLang="zh-CN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形式排放环境，造成严重污染。其他如水</a:t>
            </a:r>
          </a:p>
          <a:p>
            <a:pPr>
              <a:lnSpc>
                <a:spcPts val="2800"/>
              </a:lnSpc>
            </a:pPr>
            <a:r>
              <a:rPr lang="en-US" altLang="zh-CN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资源、土地资源等利用也存在类似的问题。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51</a:t>
            </a:fld>
            <a:endParaRPr lang="en-US"/>
          </a:p>
        </p:txBody>
      </p:sp>
      <p:sp>
        <p:nvSpPr>
          <p:cNvPr id="10" name="文本框 9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8200021" y="2589910"/>
            <a:ext cx="25145" cy="2191511"/>
          </a:xfrm>
          <a:custGeom>
            <a:avLst/>
            <a:gdLst>
              <a:gd name="connsiteX0" fmla="*/ 12572 w 25145"/>
              <a:gd name="connsiteY0" fmla="*/ 0 h 2191511"/>
              <a:gd name="connsiteX1" fmla="*/ 12572 w 25145"/>
              <a:gd name="connsiteY1" fmla="*/ 2191511 h 21915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145" h="2191511">
                <a:moveTo>
                  <a:pt x="12572" y="0"/>
                </a:moveTo>
                <a:lnTo>
                  <a:pt x="12572" y="2191511"/>
                </a:lnTo>
              </a:path>
            </a:pathLst>
          </a:custGeom>
          <a:ln w="12700">
            <a:solidFill>
              <a:srgbClr val="3333C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7195705" y="2589910"/>
            <a:ext cx="25145" cy="2191511"/>
          </a:xfrm>
          <a:custGeom>
            <a:avLst/>
            <a:gdLst>
              <a:gd name="connsiteX0" fmla="*/ 12572 w 25145"/>
              <a:gd name="connsiteY0" fmla="*/ 0 h 2191511"/>
              <a:gd name="connsiteX1" fmla="*/ 12572 w 25145"/>
              <a:gd name="connsiteY1" fmla="*/ 2191511 h 21915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145" h="2191511">
                <a:moveTo>
                  <a:pt x="12572" y="0"/>
                </a:moveTo>
                <a:lnTo>
                  <a:pt x="12572" y="2191511"/>
                </a:lnTo>
              </a:path>
            </a:pathLst>
          </a:custGeom>
          <a:ln w="12700">
            <a:solidFill>
              <a:srgbClr val="3333C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190627" y="2589910"/>
            <a:ext cx="25146" cy="2191511"/>
          </a:xfrm>
          <a:custGeom>
            <a:avLst/>
            <a:gdLst>
              <a:gd name="connsiteX0" fmla="*/ 12572 w 25146"/>
              <a:gd name="connsiteY0" fmla="*/ 0 h 2191511"/>
              <a:gd name="connsiteX1" fmla="*/ 12572 w 25146"/>
              <a:gd name="connsiteY1" fmla="*/ 2191511 h 21915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146" h="2191511">
                <a:moveTo>
                  <a:pt x="12572" y="0"/>
                </a:moveTo>
                <a:lnTo>
                  <a:pt x="12572" y="2191511"/>
                </a:lnTo>
              </a:path>
            </a:pathLst>
          </a:custGeom>
          <a:ln w="12700">
            <a:solidFill>
              <a:srgbClr val="3333C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5185549" y="2589910"/>
            <a:ext cx="25146" cy="2191511"/>
          </a:xfrm>
          <a:custGeom>
            <a:avLst/>
            <a:gdLst>
              <a:gd name="connsiteX0" fmla="*/ 12573 w 25146"/>
              <a:gd name="connsiteY0" fmla="*/ 0 h 2191511"/>
              <a:gd name="connsiteX1" fmla="*/ 12573 w 25146"/>
              <a:gd name="connsiteY1" fmla="*/ 2191511 h 21915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146" h="2191511">
                <a:moveTo>
                  <a:pt x="12573" y="0"/>
                </a:moveTo>
                <a:lnTo>
                  <a:pt x="12573" y="2191511"/>
                </a:lnTo>
              </a:path>
            </a:pathLst>
          </a:custGeom>
          <a:ln w="12700">
            <a:solidFill>
              <a:srgbClr val="3333C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80471" y="2589910"/>
            <a:ext cx="25146" cy="2191511"/>
          </a:xfrm>
          <a:custGeom>
            <a:avLst/>
            <a:gdLst>
              <a:gd name="connsiteX0" fmla="*/ 12573 w 25146"/>
              <a:gd name="connsiteY0" fmla="*/ 0 h 2191511"/>
              <a:gd name="connsiteX1" fmla="*/ 12573 w 25146"/>
              <a:gd name="connsiteY1" fmla="*/ 2191511 h 21915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146" h="2191511">
                <a:moveTo>
                  <a:pt x="12573" y="0"/>
                </a:moveTo>
                <a:lnTo>
                  <a:pt x="12573" y="2191511"/>
                </a:lnTo>
              </a:path>
            </a:pathLst>
          </a:custGeom>
          <a:ln w="12700">
            <a:solidFill>
              <a:srgbClr val="3333C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1"/>
          <p:cNvSpPr txBox="1"/>
          <p:nvPr/>
        </p:nvSpPr>
        <p:spPr>
          <a:xfrm rot="5400000">
            <a:off x="4279900" y="2235200"/>
            <a:ext cx="1905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</p:txBody>
      </p:sp>
      <p:sp>
        <p:nvSpPr>
          <p:cNvPr id="10" name="TextBox 1"/>
          <p:cNvSpPr txBox="1"/>
          <p:nvPr/>
        </p:nvSpPr>
        <p:spPr>
          <a:xfrm rot="5400000">
            <a:off x="5283200" y="2235200"/>
            <a:ext cx="1905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</p:txBody>
      </p:sp>
      <p:sp>
        <p:nvSpPr>
          <p:cNvPr id="11" name="TextBox 1"/>
          <p:cNvSpPr txBox="1"/>
          <p:nvPr/>
        </p:nvSpPr>
        <p:spPr>
          <a:xfrm rot="5400000">
            <a:off x="6286500" y="2235200"/>
            <a:ext cx="1905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</p:txBody>
      </p:sp>
      <p:sp>
        <p:nvSpPr>
          <p:cNvPr id="12" name="TextBox 1"/>
          <p:cNvSpPr txBox="1"/>
          <p:nvPr/>
        </p:nvSpPr>
        <p:spPr>
          <a:xfrm rot="5400000">
            <a:off x="7289800" y="2235200"/>
            <a:ext cx="1905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</p:txBody>
      </p:sp>
      <p:sp>
        <p:nvSpPr>
          <p:cNvPr id="13" name="TextBox 1"/>
          <p:cNvSpPr txBox="1"/>
          <p:nvPr/>
        </p:nvSpPr>
        <p:spPr>
          <a:xfrm rot="5400000">
            <a:off x="8305800" y="2235200"/>
            <a:ext cx="1905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901700" y="2628900"/>
            <a:ext cx="2743200" cy="2044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的，由于年复一年的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</a:pPr>
            <a:r>
              <a:rPr lang="en-US" altLang="zh-CN" sz="24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索取，现在，她已不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</a:pPr>
            <a:r>
              <a:rPr lang="en-US" altLang="zh-CN" sz="24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堪重负，并且已经频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</a:pPr>
            <a:r>
              <a:rPr lang="en-US" altLang="zh-CN" sz="24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频向人类发出各种资</a:t>
            </a:r>
          </a:p>
          <a:p>
            <a:pPr>
              <a:lnSpc>
                <a:spcPts val="3400"/>
              </a:lnSpc>
            </a:pPr>
            <a:r>
              <a:rPr lang="en-US" altLang="zh-CN" sz="24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源危机的警告</a:t>
            </a:r>
            <a:r>
              <a:rPr lang="en-US" altLang="zh-CN" sz="24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8458200" y="2717800"/>
            <a:ext cx="0" cy="2197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耕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7454900" y="2717800"/>
            <a:ext cx="0" cy="2197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淡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6451600" y="2717800"/>
            <a:ext cx="0" cy="2197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5448300" y="2717800"/>
            <a:ext cx="0" cy="2197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森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林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4432300" y="2717800"/>
            <a:ext cx="0" cy="2197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558800" y="927100"/>
            <a:ext cx="5956300" cy="153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>
                <a:tab pos="342900" algn="l"/>
                <a:tab pos="2057400" algn="l"/>
              </a:tabLst>
            </a:pPr>
            <a:r>
              <a:rPr lang="en-US" altLang="zh-CN" dirty="0" smtClean="0"/>
              <a:t>		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地球的资源危机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500"/>
              </a:lnSpc>
              <a:tabLst>
                <a:tab pos="342900" algn="l"/>
                <a:tab pos="2057400" algn="l"/>
              </a:tabLst>
            </a:pPr>
            <a:r>
              <a:rPr lang="en-US" altLang="zh-CN" sz="24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地球的养育空间和各</a:t>
            </a:r>
          </a:p>
          <a:p>
            <a:pPr>
              <a:lnSpc>
                <a:spcPts val="3200"/>
              </a:lnSpc>
              <a:tabLst>
                <a:tab pos="342900" algn="l"/>
                <a:tab pos="20574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种养育资源都是有限</a:t>
            </a: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52</a:t>
            </a:fld>
            <a:endParaRPr lang="en-US"/>
          </a:p>
        </p:txBody>
      </p:sp>
      <p:sp>
        <p:nvSpPr>
          <p:cNvPr id="24" name="文本框 23"/>
          <p:cNvSpPr txBox="1"/>
          <p:nvPr/>
        </p:nvSpPr>
        <p:spPr>
          <a:xfrm>
            <a:off x="0" y="5670550"/>
            <a:ext cx="1066800" cy="6858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378200" y="889000"/>
            <a:ext cx="27813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耕地危机-1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22300" y="1816100"/>
            <a:ext cx="7658100" cy="161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342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由于现代化建设的日新月异，城镇、交通、工矿和住宅</a:t>
            </a:r>
          </a:p>
          <a:p>
            <a:pPr>
              <a:lnSpc>
                <a:spcPts val="32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等的新建扩建，人类吞噬耕地的胃口越来越大。如果按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目前的速度递减下去，再过100年，全世界将可能出现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无地可耕的局面。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22300" y="3644900"/>
            <a:ext cx="7658100" cy="161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342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据联合国预测和统计，到2050年，地球将没有可供人类</a:t>
            </a:r>
          </a:p>
          <a:p>
            <a:pPr>
              <a:lnSpc>
                <a:spcPts val="32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利用的新的土地资源，目前因种种原因，全球每年要减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少耕地700多万公顷，如果不采取有效措施加以保护，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现有耕地将最终变成零。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53</a:t>
            </a:fld>
            <a:endParaRPr lang="en-US"/>
          </a:p>
        </p:txBody>
      </p:sp>
      <p:sp>
        <p:nvSpPr>
          <p:cNvPr id="10" name="文本框 9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314700" y="977900"/>
            <a:ext cx="27813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耕地危机-2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98500" y="1866900"/>
            <a:ext cx="7734300" cy="2565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342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中国在1949-1986年中，由于基本建设、农房建设等原</a:t>
            </a:r>
          </a:p>
          <a:p>
            <a:pPr>
              <a:lnSpc>
                <a:spcPts val="32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因，大陆耕地平均每年减少632万多亩，37年净减耕地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的总数比四川、广东、广西三省的全部耕地还要多。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342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1986-1995年，耕地又减少1亿多亩。加上人口以每年15</a:t>
            </a:r>
          </a:p>
          <a:p>
            <a:pPr>
              <a:lnSpc>
                <a:spcPts val="32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00万左右的速度增加，因此人均耕地已由1949年的2.7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亩，降至现在的不到1.5亩。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98500" y="4572000"/>
            <a:ext cx="77343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u="sng" dirty="0" smtClean="0">
                <a:solidFill>
                  <a:srgbClr val="FF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耕 地 是 人 类生存之母，失去耕地的人类又将怎样生存和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41400" y="5003800"/>
            <a:ext cx="12192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u="sng" dirty="0" smtClean="0">
                <a:solidFill>
                  <a:srgbClr val="FF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发展呢？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54</a:t>
            </a:fld>
            <a:endParaRPr lang="en-US"/>
          </a:p>
        </p:txBody>
      </p:sp>
      <p:sp>
        <p:nvSpPr>
          <p:cNvPr id="11" name="文本框 10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479800" y="952500"/>
            <a:ext cx="27813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淡水危机-1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58800" y="1968500"/>
            <a:ext cx="7962900" cy="1168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342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地球是太阳系中唯一有水的行星，正因为有在大自然这种</a:t>
            </a:r>
          </a:p>
          <a:p>
            <a:pPr>
              <a:lnSpc>
                <a:spcPts val="32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得天独厚的恩赐，才孕育了地球上的一切生命。如果没有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水，人类的生存发展是不堪设想的。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58800" y="3365500"/>
            <a:ext cx="7962900" cy="207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342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尽管地球是一个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水球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，但可供人类利用的淡水却仅有20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万亿立方米左右，不到地球总水量的1%。又由于水在循环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过程中造成的时间和空间上分布的极不平衡，加上污染日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益严重，目前地球上已有80个国家和地区面临缺水之灾，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有20亿人缺乏饮用水。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55</a:t>
            </a:fld>
            <a:endParaRPr lang="en-US"/>
          </a:p>
        </p:txBody>
      </p:sp>
      <p:sp>
        <p:nvSpPr>
          <p:cNvPr id="10" name="文本框 9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622300" y="1651000"/>
            <a:ext cx="76581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Wingdings" panose="05000000000000000000" pitchFamily="18" charset="0"/>
                <a:cs typeface="Wingdings" panose="05000000000000000000" pitchFamily="18" charset="0"/>
              </a:rPr>
              <a:t>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中国淡水资源更为缺乏，只及世界的1/4。目前已有1/2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65200" y="2120900"/>
            <a:ext cx="7467600" cy="1143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的城市缺水，1/3的城市严重缺水，1/10的城市面临水危</a:t>
            </a:r>
          </a:p>
          <a:p>
            <a:pPr>
              <a:lnSpc>
                <a:spcPts val="33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机，农村年缺水300亿立方米。到2020年后，全国将出现</a:t>
            </a:r>
          </a:p>
          <a:p>
            <a:pPr>
              <a:lnSpc>
                <a:spcPts val="33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缺水高峰，短缺量达到500多亿立方米。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22300" y="3403600"/>
            <a:ext cx="76581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Wingdings" panose="05000000000000000000" pitchFamily="18" charset="0"/>
                <a:cs typeface="Wingdings" panose="05000000000000000000" pitchFamily="18" charset="0"/>
              </a:rPr>
              <a:t>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前水利部部长钮茂生警告说，如果不采取行动，在30年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65200" y="3835400"/>
            <a:ext cx="4572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内，中国的干净饮用水就将枯竭。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22300" y="4318000"/>
            <a:ext cx="76581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Wingdings" panose="05000000000000000000" pitchFamily="18" charset="0"/>
                <a:cs typeface="Wingdings" panose="05000000000000000000" pitchFamily="18" charset="0"/>
              </a:rPr>
              <a:t>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淡水是人类赖以生存的第二大基本物质，具有不可替代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65200" y="4775200"/>
            <a:ext cx="7315200" cy="72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的特点。所以联合国已大声呼吁：人类要开展一场用水</a:t>
            </a:r>
          </a:p>
          <a:p>
            <a:pPr>
              <a:lnSpc>
                <a:spcPts val="33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革命。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3454400" y="850900"/>
            <a:ext cx="27813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淡水危机-2</a:t>
            </a: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56</a:t>
            </a:fld>
            <a:endParaRPr lang="en-US"/>
          </a:p>
        </p:txBody>
      </p:sp>
      <p:sp>
        <p:nvSpPr>
          <p:cNvPr id="14" name="文本框 13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454400" y="825500"/>
            <a:ext cx="22225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矿产危机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58800" y="1803400"/>
            <a:ext cx="78105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Wingdings" panose="05000000000000000000" pitchFamily="18" charset="0"/>
                <a:cs typeface="Wingdings" panose="05000000000000000000" pitchFamily="18" charset="0"/>
              </a:rPr>
              <a:t>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在人类步入工业社会之后，大约有95%的能源为矿物能能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01700" y="2247900"/>
            <a:ext cx="7772400" cy="149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源，80%左右的工业原料为矿物原料。现在，为了维持人类</a:t>
            </a:r>
          </a:p>
          <a:p>
            <a:pPr>
              <a:lnSpc>
                <a:spcPts val="31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生存发展和社会的正常运转，全球每年人均要从地球岩石</a:t>
            </a:r>
          </a:p>
          <a:p>
            <a:pPr>
              <a:lnSpc>
                <a:spcPts val="31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圈攫取25吨矿物资源。经过人类几千年的攫取，不能再生</a:t>
            </a:r>
          </a:p>
          <a:p>
            <a:pPr>
              <a:lnSpc>
                <a:spcPts val="31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的矿产资源短缺或枯竭的危机正渐渐向人类逼近。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58800" y="3873500"/>
            <a:ext cx="76581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Wingdings" panose="05000000000000000000" pitchFamily="18" charset="0"/>
                <a:cs typeface="Wingdings" panose="05000000000000000000" pitchFamily="18" charset="0"/>
              </a:rPr>
              <a:t>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根据联合国和美国矿产局提供的数据表明，按可采量计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54100" y="4400550"/>
            <a:ext cx="7620000" cy="149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算，可采年限为：石油44-46年；天然气60-126年；煤219</a:t>
            </a:r>
          </a:p>
          <a:p>
            <a:pPr>
              <a:lnSpc>
                <a:spcPts val="31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年；黄金24年；白银2-3年；铜65年；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锡28年；锌40年；</a:t>
            </a:r>
          </a:p>
          <a:p>
            <a:pPr>
              <a:lnSpc>
                <a:spcPts val="31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铝35年。铀矿资源到21世纪末也将耗尽。铁矿资源较丰</a:t>
            </a:r>
          </a:p>
          <a:p>
            <a:pPr>
              <a:lnSpc>
                <a:spcPts val="31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富，可供人类开采1000年左右。</a:t>
            </a: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57</a:t>
            </a:fld>
            <a:endParaRPr lang="en-US"/>
          </a:p>
        </p:txBody>
      </p:sp>
      <p:sp>
        <p:nvSpPr>
          <p:cNvPr id="12" name="文本框 11"/>
          <p:cNvSpPr txBox="1"/>
          <p:nvPr/>
        </p:nvSpPr>
        <p:spPr>
          <a:xfrm>
            <a:off x="76200" y="5638800"/>
            <a:ext cx="914400" cy="762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191000"/>
            <a:ext cx="9144000" cy="2667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175000" y="889000"/>
            <a:ext cx="27813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森林危机-1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49300" y="1752600"/>
            <a:ext cx="7772400" cy="2044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5715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据史料记载，在人类诞生初期，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地球表面有2/3陆地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5715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被森林所覆盖，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总面积达76亿公顷，经过人类长期毁林开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5715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荒和过量砍伐之后，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现在只剩下28亿公顷了，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而且每年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5715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还在以1600万-2000万公顷的速度消失着。据估计，若照此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5715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下去，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再过70年天然森林资源就有消耗殆尽的危险。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940300" y="6451600"/>
            <a:ext cx="37465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US" altLang="zh-CN" sz="8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http://hi.baidu.com/ghz620915/album/item/fac860121484a2eec2fd7816.html</a:t>
            </a:r>
            <a:r>
              <a:rPr lang="en-US" altLang="zh-CN" sz="2400" b="1" dirty="0" smtClean="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/100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58</a:t>
            </a:fld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8000" y="1689100"/>
            <a:ext cx="4152900" cy="42037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3175000" y="952500"/>
            <a:ext cx="27813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森林危机-2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58800" y="1892300"/>
            <a:ext cx="3048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●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现在虽然人类正设法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26453" y="2292350"/>
            <a:ext cx="3200400" cy="381571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12446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摆脱这一危机，积极绿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12446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化地球，但绿化的速度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12446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远赶不上森林消失的速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12446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度，</a:t>
            </a:r>
            <a:r>
              <a:rPr lang="en-US" altLang="zh-CN" sz="2400" u="sng" dirty="0" smtClean="0">
                <a:solidFill>
                  <a:srgbClr val="FF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砍伐29棵树才复种1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1244600" algn="l"/>
              </a:tabLst>
            </a:pPr>
            <a:r>
              <a:rPr lang="en-US" altLang="zh-CN" sz="2400" u="sng" dirty="0" smtClean="0">
                <a:solidFill>
                  <a:srgbClr val="FF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棵树。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00"/>
              </a:lnSpc>
              <a:tabLst>
                <a:tab pos="1244600" algn="l"/>
              </a:tabLst>
            </a:pPr>
            <a:r>
              <a:rPr lang="en-US" altLang="zh-CN" dirty="0" smtClean="0"/>
              <a:t>	</a:t>
            </a: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4660900" y="1841500"/>
            <a:ext cx="32766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http://hi.baidu.com/yukai100du/album/item/ccdfdef8c6c04ef5b58f31ec.html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59</a:t>
            </a:fld>
            <a:endParaRPr lang="en-US"/>
          </a:p>
        </p:txBody>
      </p:sp>
      <p:sp>
        <p:nvSpPr>
          <p:cNvPr id="11" name="文本框 10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902" name="Rectangle 6"/>
          <p:cNvSpPr>
            <a:spLocks noGrp="1" noChangeArrowheads="1"/>
          </p:cNvSpPr>
          <p:nvPr>
            <p:ph type="title"/>
          </p:nvPr>
        </p:nvSpPr>
        <p:spPr>
          <a:xfrm>
            <a:off x="2357438" y="142875"/>
            <a:ext cx="4392612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2" charset="-122"/>
                <a:ea typeface="黑体" pitchFamily="2" charset="-122"/>
              </a:rPr>
              <a:t>绪  论</a:t>
            </a:r>
          </a:p>
        </p:txBody>
      </p:sp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1524000" y="1676400"/>
            <a:ext cx="4191000" cy="3401893"/>
          </a:xfrm>
          <a:prstGeom prst="rect">
            <a:avLst/>
          </a:prstGeom>
          <a:solidFill>
            <a:schemeClr val="bg1">
              <a:alpha val="5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571500" lvl="0" indent="-571500"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romanUcPeriod"/>
            </a:pPr>
            <a:r>
              <a:rPr lang="zh-CN" altLang="en-US" sz="2800" b="1" dirty="0">
                <a:solidFill>
                  <a:srgbClr val="000000"/>
                </a:solidFill>
              </a:rPr>
              <a:t>人类环境及功能特性</a:t>
            </a:r>
          </a:p>
          <a:p>
            <a:pPr marL="571500" marR="0" lvl="0" indent="-57150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</a:rPr>
              <a:t>地球的环境问题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romanUcPeriod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</a:rPr>
              <a:t>地球的资源危机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romanUcPeriod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</a:rPr>
              <a:t>环境科学产生与发展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</a:rPr>
              <a:t>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269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175000" y="977900"/>
            <a:ext cx="27813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森林危机-3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58800" y="1955800"/>
            <a:ext cx="7962900" cy="1905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342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当今世界最大的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（面积300多万平方公里）被称为地球之</a:t>
            </a:r>
          </a:p>
          <a:p>
            <a:pPr>
              <a:lnSpc>
                <a:spcPts val="2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肺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的亚马逊原始森林，50年后将有从地球上消失并变成</a:t>
            </a:r>
          </a:p>
          <a:p>
            <a:pPr>
              <a:lnSpc>
                <a:spcPts val="31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一片沙荒的危险。按照目前的消减速度，中美洲地区的森</a:t>
            </a:r>
          </a:p>
          <a:p>
            <a:pPr>
              <a:lnSpc>
                <a:spcPts val="31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林也将在20或30年后全部消失。另外，亚洲、澳洲、欧洲</a:t>
            </a:r>
          </a:p>
          <a:p>
            <a:pPr>
              <a:lnSpc>
                <a:spcPts val="31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等地区的森林都同样存在着类似情况。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58800" y="4013200"/>
            <a:ext cx="7962900" cy="149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342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我们知道，绿色植物具有吸碳吐氧、维系大气生态平衡、</a:t>
            </a:r>
          </a:p>
          <a:p>
            <a:pPr>
              <a:lnSpc>
                <a:spcPts val="2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保持水土、防风固沙、调节气候、消减污染等诸多作用；</a:t>
            </a:r>
          </a:p>
          <a:p>
            <a:pPr>
              <a:lnSpc>
                <a:spcPts val="31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试想，假如地球上的绿色植物都消失了，人类还能安然无</a:t>
            </a:r>
          </a:p>
          <a:p>
            <a:pPr>
              <a:lnSpc>
                <a:spcPts val="31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恙吗？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60</a:t>
            </a:fld>
            <a:endParaRPr lang="en-US"/>
          </a:p>
        </p:txBody>
      </p:sp>
      <p:sp>
        <p:nvSpPr>
          <p:cNvPr id="10" name="文本框 9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3300" y="825500"/>
            <a:ext cx="3619500" cy="56642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35500" y="825500"/>
            <a:ext cx="4127500" cy="26924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35500" y="3556000"/>
            <a:ext cx="4127500" cy="29083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 rot="5400000">
            <a:off x="817017" y="3381186"/>
            <a:ext cx="175895" cy="120032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4395" dirty="0" smtClean="0">
                <a:solidFill>
                  <a:srgbClr val="C0C0C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-</a:t>
            </a:r>
            <a:r>
              <a:rPr lang="en-US" altLang="zh-CN" sz="43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95" dirty="0" smtClean="0">
                <a:solidFill>
                  <a:srgbClr val="000065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-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419354" y="1736122"/>
            <a:ext cx="0" cy="2197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65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森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65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林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65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危</a:t>
            </a:r>
          </a:p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65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机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79514" y="4148606"/>
            <a:ext cx="1447800" cy="212280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>
                <a:tab pos="1447800" algn="l"/>
              </a:tabLst>
            </a:pPr>
            <a:r>
              <a:rPr lang="en-US" altLang="zh-CN" sz="4395" dirty="0" smtClean="0">
                <a:solidFill>
                  <a:srgbClr val="000065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4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900"/>
              </a:lnSpc>
              <a:tabLst>
                <a:tab pos="1447800" algn="l"/>
              </a:tabLst>
            </a:pPr>
            <a:r>
              <a:rPr lang="en-US" altLang="zh-CN" dirty="0" smtClean="0"/>
              <a:t>	</a:t>
            </a: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5740400" y="3721100"/>
            <a:ext cx="26035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http://cqsb.hsw.cn/gb/cqsb/2007-05/12/content_6275573.htm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130300" y="914400"/>
            <a:ext cx="19177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http://www.microfotos.com/?p=home_imgv2</a:t>
            </a:r>
          </a:p>
          <a:p>
            <a:pPr>
              <a:lnSpc>
                <a:spcPts val="900"/>
              </a:lnSpc>
            </a:pPr>
            <a:r>
              <a:rPr lang="en-US" altLang="zh-CN" sz="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&amp;picid=83741</a:t>
            </a: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61</a:t>
            </a:fld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175000" y="952500"/>
            <a:ext cx="27813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生物危机-1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90600" y="2247900"/>
            <a:ext cx="7505700" cy="308546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2286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人类赖以生存的地球，是一个由种类繁多、形态各异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2286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的动物、植物和微生物组成的庞大而复杂的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生物联合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300"/>
              </a:lnSpc>
              <a:tabLst>
                <a:tab pos="2286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王国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。人类和其它生物在漫长的进化过程中，通过适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300"/>
              </a:lnSpc>
              <a:tabLst>
                <a:tab pos="2286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应环境、彼此竞争和自然淘汰，使各种生物的种类和数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300"/>
              </a:lnSpc>
              <a:tabLst>
                <a:tab pos="2286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量逐渐稳定下来，达到相互影响、互相依存的平衡状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300"/>
              </a:lnSpc>
              <a:tabLst>
                <a:tab pos="2286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态。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62</a:t>
            </a:fld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8400" y="457200"/>
            <a:ext cx="7975600" cy="55245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 rot="5400000">
            <a:off x="457200" y="3771900"/>
            <a:ext cx="2921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4395" dirty="0" smtClean="0">
                <a:solidFill>
                  <a:srgbClr val="C0C0C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-</a:t>
            </a:r>
            <a:r>
              <a:rPr lang="en-US" altLang="zh-CN" sz="43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-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336550" y="2165350"/>
            <a:ext cx="666849" cy="30213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生</a:t>
            </a:r>
          </a:p>
          <a:p>
            <a:pPr>
              <a:lnSpc>
                <a:spcPts val="43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物</a:t>
            </a:r>
          </a:p>
          <a:p>
            <a:pPr>
              <a:lnSpc>
                <a:spcPts val="43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危</a:t>
            </a:r>
          </a:p>
          <a:p>
            <a:pPr>
              <a:lnSpc>
                <a:spcPts val="43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机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5000"/>
              </a:lnSpc>
              <a:tabLst>
                <a:tab pos="101600" algn="l"/>
              </a:tabLst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 2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422400" y="622300"/>
            <a:ext cx="27940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http://www.toepe.com/news_view.asp?id=19825&amp;jdfwkey=ib5dv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232400" y="3581400"/>
            <a:ext cx="17907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http://news.sohu.com/20050228/n2244701</a:t>
            </a:r>
          </a:p>
          <a:p>
            <a:pPr>
              <a:lnSpc>
                <a:spcPts val="900"/>
              </a:lnSpc>
            </a:pPr>
            <a:r>
              <a:rPr lang="en-US" altLang="zh-CN" sz="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82.shtml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346200" y="5727700"/>
            <a:ext cx="30099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http://hi.baidu.com/15960265365/album/item/76e36c0cb9585ee67acbe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346200" y="5854700"/>
            <a:ext cx="3556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1f8.html</a:t>
            </a: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63</a:t>
            </a:fld>
            <a:endParaRPr lang="en-US"/>
          </a:p>
        </p:txBody>
      </p:sp>
      <p:sp>
        <p:nvSpPr>
          <p:cNvPr id="14" name="文本框 13"/>
          <p:cNvSpPr txBox="1"/>
          <p:nvPr/>
        </p:nvSpPr>
        <p:spPr>
          <a:xfrm>
            <a:off x="76200" y="5530850"/>
            <a:ext cx="10922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577850" y="1955132"/>
            <a:ext cx="7988300" cy="339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5461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许多野生动物因被作为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皮可穿、毛可用、肉可食、器</a:t>
            </a:r>
          </a:p>
          <a:p>
            <a:pPr>
              <a:lnSpc>
                <a:spcPts val="3400"/>
              </a:lnSpc>
              <a:tabLst>
                <a:tab pos="5461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官可入药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的开发利用对象而遭灭顶之灾。象牙、犀牛角、</a:t>
            </a:r>
          </a:p>
          <a:p>
            <a:pPr>
              <a:lnSpc>
                <a:spcPts val="3400"/>
              </a:lnSpc>
              <a:tabLst>
                <a:tab pos="5461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虎皮、熊胆、鸟的羽毛、海龟的蛋、海豹的油、藏羚绒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</a:p>
          <a:p>
            <a:pPr>
              <a:lnSpc>
                <a:spcPts val="3400"/>
              </a:lnSpc>
              <a:tabLst>
                <a:tab pos="5461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大肆捕杀地球上最大的动物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鲸，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就是为了生产宠物食</a:t>
            </a:r>
          </a:p>
          <a:p>
            <a:pPr>
              <a:lnSpc>
                <a:spcPts val="3400"/>
              </a:lnSpc>
              <a:tabLst>
                <a:tab pos="5461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品；惨忍地捕鲨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这种已进化4亿年之久的软骨鱼类，割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5461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鳍后抛弃，只是为了品尝鱼翅这道所谓的美食。人类正是为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5461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了满足自己永无止境的欲望，而剥夺了野生动物的生存权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5461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力</a:t>
            </a:r>
            <a:r>
              <a:rPr lang="en-US" altLang="zh-CN" sz="2400" dirty="0" smtClean="0">
                <a:solidFill>
                  <a:srgbClr val="000065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149600" y="990600"/>
            <a:ext cx="2692400" cy="59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隶书" panose="02010509060101010101" pitchFamily="18" charset="-122"/>
                <a:cs typeface="隶书" panose="02010509060101010101" pitchFamily="18" charset="-122"/>
              </a:rPr>
              <a:t>生物危机</a:t>
            </a:r>
            <a:r>
              <a:rPr lang="en-US" altLang="zh-CN" sz="4395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64</a:t>
            </a:fld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76200" y="556260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94500" y="609600"/>
            <a:ext cx="1905000" cy="33401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482600" y="4114800"/>
            <a:ext cx="7810500" cy="211010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342900" algn="l"/>
                <a:tab pos="13208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竟在人类的开发利用下灭绝，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他们为旅鸽树起纪念碑，碑</a:t>
            </a:r>
          </a:p>
          <a:p>
            <a:pPr>
              <a:lnSpc>
                <a:spcPts val="3100"/>
              </a:lnSpc>
              <a:tabLst>
                <a:tab pos="342900" algn="l"/>
                <a:tab pos="13208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文充满着自责与忏悔：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旅鸽，作为一个物种因人类的贪</a:t>
            </a:r>
          </a:p>
          <a:p>
            <a:pPr>
              <a:lnSpc>
                <a:spcPts val="3100"/>
              </a:lnSpc>
              <a:tabLst>
                <a:tab pos="342900" algn="l"/>
                <a:tab pos="13208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婪和自私，灭绝了。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>
                <a:tab pos="342900" algn="l"/>
                <a:tab pos="1320800" algn="l"/>
              </a:tabLst>
            </a:pPr>
            <a:r>
              <a:rPr lang="en-US" altLang="zh-CN" dirty="0" smtClean="0"/>
              <a:t>		</a:t>
            </a: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482600" y="1104900"/>
            <a:ext cx="5943600" cy="294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>
                <a:tab pos="762000" algn="l"/>
                <a:tab pos="2730500" algn="l"/>
              </a:tabLst>
            </a:pPr>
            <a:r>
              <a:rPr lang="en-US" altLang="zh-CN" dirty="0" smtClean="0"/>
              <a:t>		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生物危机-4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100"/>
              </a:lnSpc>
              <a:tabLst>
                <a:tab pos="762000" algn="l"/>
                <a:tab pos="27305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旅鸽曾是北美随处可见的鸟类，几十亿</a:t>
            </a:r>
          </a:p>
          <a:p>
            <a:pPr>
              <a:lnSpc>
                <a:spcPts val="3100"/>
              </a:lnSpc>
              <a:tabLst>
                <a:tab pos="762000" algn="l"/>
                <a:tab pos="27305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只大群飞来时多得遮云蔽日，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但在一百多年</a:t>
            </a:r>
          </a:p>
          <a:p>
            <a:pPr>
              <a:lnSpc>
                <a:spcPts val="3100"/>
              </a:lnSpc>
              <a:tabLst>
                <a:tab pos="762000" algn="l"/>
                <a:tab pos="27305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间，人类就将这种鸟捕尽杀绝了。当1914年9</a:t>
            </a:r>
          </a:p>
          <a:p>
            <a:pPr>
              <a:lnSpc>
                <a:spcPts val="3100"/>
              </a:lnSpc>
              <a:tabLst>
                <a:tab pos="762000" algn="l"/>
                <a:tab pos="27305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月最后一支旅鸽死去的时候，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许多美国人感</a:t>
            </a:r>
          </a:p>
          <a:p>
            <a:pPr>
              <a:lnSpc>
                <a:spcPts val="3100"/>
              </a:lnSpc>
              <a:tabLst>
                <a:tab pos="762000" algn="l"/>
                <a:tab pos="2730500" algn="l"/>
              </a:tabLst>
            </a:pPr>
            <a:r>
              <a:rPr lang="en-US" altLang="zh-CN" sz="2400" dirty="0" err="1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到震惊，眼瞧着这种曾多得不可胜数的鸟儿</a:t>
            </a:r>
            <a:endParaRPr lang="en-US" altLang="zh-CN" sz="2400" dirty="0" smtClean="0">
              <a:solidFill>
                <a:srgbClr val="3333CC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6819900" y="889000"/>
            <a:ext cx="1016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//im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819900" y="1104900"/>
            <a:ext cx="101600" cy="287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age.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baid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u.co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m/i?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ct=5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0331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6480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&amp;z=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0&amp;t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n=b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aidu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gede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tail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&amp;w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=%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C2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%C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3%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B8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%E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B&amp;i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n=8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748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&amp;cl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=2&amp;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cm=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1&amp;s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c=0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&amp;lm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=-1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&amp;pn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=0&amp;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rn=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1&amp;d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i=86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2622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2515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&amp;ln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=45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1&amp;f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r=&amp;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ic=0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&amp;s=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0&amp;s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e=1#</a:t>
            </a:r>
          </a:p>
          <a:p>
            <a:pPr>
              <a:lnSpc>
                <a:spcPts val="400"/>
              </a:lnSpc>
            </a:pPr>
            <a:r>
              <a:rPr lang="en-US" altLang="zh-CN" sz="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pn0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65</a:t>
            </a:fld>
            <a:endParaRPr lang="en-US"/>
          </a:p>
        </p:txBody>
      </p:sp>
      <p:sp>
        <p:nvSpPr>
          <p:cNvPr id="11" name="文本框 10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609600" y="2146300"/>
            <a:ext cx="7886700" cy="287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723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一个物种的存亡，同时还影响着与之相关的多个物种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100"/>
              </a:lnSpc>
              <a:tabLst>
                <a:tab pos="723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的消长。据研究，每消灭1种植物，就会有10种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30种依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723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附于它的其它植物、昆虫及高等动物随后覆灭。17世纪毛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723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里求斯渡渡鸟被杀绝后，不出数年，该岛的大栌榄树也渐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723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渐消失了，因为这种乔木的种籽必须经过渡渡鸟的消化道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7239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才能发芽、萌生。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213100" y="914400"/>
            <a:ext cx="27813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生物危机-5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66</a:t>
            </a:fld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965200" y="2133600"/>
            <a:ext cx="7467600" cy="292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4191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生命的织锦，环环相扣，丝丝相联，无论是捕食者，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4191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生产者与消费者，乃至分解者，都是互惠互利、相互制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4191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约，从而达到动态平衡，相对稳定。一个物种的灭绝会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4191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连锁性、潜在性地导致其它物种接二连三地灭绝。人类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4191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也是众多物种中的一个，试想，当物种灭绝的多米诺骨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4191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牌纷纷倒下的时候，作为其中一张的人类能够幸免于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4191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难、在劫而逃吗？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213100" y="914400"/>
            <a:ext cx="27813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生物危机-6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67</a:t>
            </a:fld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39" y="-165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0 w 9144000"/>
              <a:gd name="connsiteY1" fmla="*/ 6857999 h 6858000"/>
              <a:gd name="connsiteX2" fmla="*/ 9143999 w 9144000"/>
              <a:gd name="connsiteY2" fmla="*/ 6857999 h 6858000"/>
              <a:gd name="connsiteX3" fmla="*/ 9143999 w 9144000"/>
              <a:gd name="connsiteY3" fmla="*/ 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0" y="6857999"/>
                </a:lnTo>
                <a:lnTo>
                  <a:pt x="9143999" y="6857999"/>
                </a:lnTo>
                <a:lnTo>
                  <a:pt x="9143999" y="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300" y="977900"/>
            <a:ext cx="5740400" cy="47498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13500" y="1511300"/>
            <a:ext cx="2501900" cy="2768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927100" y="2095500"/>
            <a:ext cx="5386090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900"/>
              </a:lnSpc>
            </a:pPr>
            <a:r>
              <a:rPr lang="zh-CN" altLang="en-US" sz="6000" dirty="0" smtClean="0">
                <a:solidFill>
                  <a:srgbClr val="FF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四</a:t>
            </a:r>
            <a:r>
              <a:rPr lang="en-US" altLang="zh-CN" sz="6000" dirty="0" smtClean="0">
                <a:solidFill>
                  <a:srgbClr val="FF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、环境科学的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594100" y="3009900"/>
            <a:ext cx="3810000" cy="74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900"/>
              </a:lnSpc>
            </a:pPr>
            <a:r>
              <a:rPr lang="en-US" altLang="zh-CN" sz="60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产生与发展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68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219200" y="952500"/>
            <a:ext cx="66929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一、环境问题的出现与发展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74700" y="1892300"/>
            <a:ext cx="73533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342900" algn="l"/>
              </a:tabLst>
            </a:pPr>
            <a:r>
              <a:rPr lang="en-US" altLang="zh-CN" sz="24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环境是人类赖以生存和发展的基础。人类的生产和消</a:t>
            </a:r>
          </a:p>
          <a:p>
            <a:pPr>
              <a:lnSpc>
                <a:spcPts val="26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费活动离不开环境；人类的生产和消费活动必然对环</a:t>
            </a:r>
          </a:p>
          <a:p>
            <a:pPr>
              <a:lnSpc>
                <a:spcPts val="28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境造成影响，也就是说环境问题自古就有，环境问题</a:t>
            </a:r>
          </a:p>
          <a:p>
            <a:pPr>
              <a:lnSpc>
                <a:spcPts val="28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的发展与人类社会的发展是同步的。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77900" y="3822700"/>
            <a:ext cx="6096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环境问题的产生和发展概括为以下三个阶段：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774700" y="4292600"/>
            <a:ext cx="3860800" cy="1193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4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（</a:t>
            </a:r>
            <a:r>
              <a:rPr lang="en-US" altLang="zh-CN" sz="2400" dirty="0" smtClean="0">
                <a:solidFill>
                  <a:srgbClr val="3333CC"/>
                </a:solidFill>
                <a:latin typeface="Batang" panose="02030600000101010101" pitchFamily="18" charset="-127"/>
                <a:cs typeface="Batang" panose="02030600000101010101" pitchFamily="18" charset="-127"/>
              </a:rPr>
              <a:t>1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）生态环境的早期破坏</a:t>
            </a:r>
          </a:p>
          <a:p>
            <a:pPr>
              <a:lnSpc>
                <a:spcPts val="3400"/>
              </a:lnSpc>
            </a:pPr>
            <a:r>
              <a:rPr lang="en-US" altLang="zh-CN" sz="24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（</a:t>
            </a:r>
            <a:r>
              <a:rPr lang="en-US" altLang="zh-CN" sz="2400" dirty="0" smtClean="0">
                <a:solidFill>
                  <a:srgbClr val="3333CC"/>
                </a:solidFill>
                <a:latin typeface="Batang" panose="02030600000101010101" pitchFamily="18" charset="-127"/>
                <a:cs typeface="Batang" panose="02030600000101010101" pitchFamily="18" charset="-127"/>
              </a:rPr>
              <a:t>2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）近代城市环境问题</a:t>
            </a:r>
          </a:p>
          <a:p>
            <a:pPr>
              <a:lnSpc>
                <a:spcPts val="3400"/>
              </a:lnSpc>
            </a:pPr>
            <a:r>
              <a:rPr lang="en-US" altLang="zh-CN" sz="24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（</a:t>
            </a:r>
            <a:r>
              <a:rPr lang="en-US" altLang="zh-CN" sz="2400" dirty="0" smtClean="0">
                <a:solidFill>
                  <a:srgbClr val="3333CC"/>
                </a:solidFill>
                <a:latin typeface="Batang" panose="02030600000101010101" pitchFamily="18" charset="-127"/>
                <a:cs typeface="Batang" panose="02030600000101010101" pitchFamily="18" charset="-127"/>
              </a:rPr>
              <a:t>3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）当代环境问题阶段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69</a:t>
            </a:fld>
            <a:endParaRPr lang="en-US"/>
          </a:p>
        </p:txBody>
      </p:sp>
      <p:sp>
        <p:nvSpPr>
          <p:cNvPr id="11" name="文本框 10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39" y="-165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0 w 9144000"/>
              <a:gd name="connsiteY1" fmla="*/ 6857999 h 6858000"/>
              <a:gd name="connsiteX2" fmla="*/ 9143999 w 9144000"/>
              <a:gd name="connsiteY2" fmla="*/ 6857999 h 6858000"/>
              <a:gd name="connsiteX3" fmla="*/ 9143999 w 9144000"/>
              <a:gd name="connsiteY3" fmla="*/ 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0" y="6857999"/>
                </a:lnTo>
                <a:lnTo>
                  <a:pt x="9143999" y="6857999"/>
                </a:lnTo>
                <a:lnTo>
                  <a:pt x="9143999" y="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795060" y="1373590"/>
            <a:ext cx="8001000" cy="52168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3200" dirty="0" err="1">
                <a:solidFill>
                  <a:srgbClr val="FF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人类迄今为止的探测和考察表明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：</a:t>
            </a:r>
            <a:endParaRPr lang="en-US" altLang="zh-CN" sz="3200" dirty="0" smtClean="0"/>
          </a:p>
        </p:txBody>
      </p:sp>
      <p:sp>
        <p:nvSpPr>
          <p:cNvPr id="7" name="TextBox 1"/>
          <p:cNvSpPr txBox="1"/>
          <p:nvPr/>
        </p:nvSpPr>
        <p:spPr>
          <a:xfrm>
            <a:off x="742811" y="1817243"/>
            <a:ext cx="7386638" cy="383758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地球是人类唯一最理想、最优越的生存发展基地，</a:t>
            </a:r>
          </a:p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这里有肥沃的土地、充足的水源、适宜的气候、温暖的</a:t>
            </a:r>
          </a:p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阳光、茂密的森林、美丽的草原、辽阔的海洋、秀丽的</a:t>
            </a:r>
          </a:p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风景、丰富的能源和无数地下宝藏。总之，在地球之上</a:t>
            </a:r>
          </a:p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有人类赖以生存发展所必需的一切优良条件和理想的自</a:t>
            </a:r>
          </a:p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然环境。人类自从诞生以来，是靠地球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母亲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乳汁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的</a:t>
            </a:r>
          </a:p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养育，才得以繁衍到今天。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7</a:t>
            </a:fld>
            <a:endParaRPr lang="en-US"/>
          </a:p>
        </p:txBody>
      </p:sp>
      <p:sp>
        <p:nvSpPr>
          <p:cNvPr id="10" name="文本框 9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879928" y="777613"/>
            <a:ext cx="1729961" cy="541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隶书" panose="02010509060101010101" pitchFamily="18" charset="-122"/>
                <a:cs typeface="隶书" panose="02010509060101010101" pitchFamily="18" charset="-122"/>
              </a:rPr>
              <a:t>绪  论</a:t>
            </a:r>
            <a:endParaRPr lang="en-US" altLang="zh-CN" sz="4000" b="1" dirty="0">
              <a:solidFill>
                <a:srgbClr val="FF0000"/>
              </a:solidFill>
              <a:latin typeface="隶书" panose="02010509060101010101" pitchFamily="18" charset="-122"/>
              <a:cs typeface="隶书" panose="0201050906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250130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39" y="-165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0 w 9144000"/>
              <a:gd name="connsiteY1" fmla="*/ 6857999 h 6858000"/>
              <a:gd name="connsiteX2" fmla="*/ 9143999 w 9144000"/>
              <a:gd name="connsiteY2" fmla="*/ 6857999 h 6858000"/>
              <a:gd name="connsiteX3" fmla="*/ 9143999 w 9144000"/>
              <a:gd name="connsiteY3" fmla="*/ 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0" y="6857999"/>
                </a:lnTo>
                <a:lnTo>
                  <a:pt x="9143999" y="6857999"/>
                </a:lnTo>
                <a:lnTo>
                  <a:pt x="9143999" y="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8700" y="609600"/>
            <a:ext cx="7810500" cy="53594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1"/>
          <p:cNvSpPr txBox="1"/>
          <p:nvPr/>
        </p:nvSpPr>
        <p:spPr>
          <a:xfrm>
            <a:off x="6959600" y="774700"/>
            <a:ext cx="1536700" cy="3175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>
                <a:tab pos="266700" algn="l"/>
              </a:tabLst>
            </a:pPr>
            <a:r>
              <a:rPr lang="en-US" altLang="zh-CN" dirty="0" smtClean="0"/>
              <a:t>	</a:t>
            </a:r>
            <a:r>
              <a:rPr lang="en-US" altLang="zh-CN" sz="19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多诺拉事件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266700" algn="l"/>
              </a:tabLst>
            </a:pPr>
            <a:r>
              <a:rPr lang="en-US" altLang="zh-CN" sz="19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伦敦烟雾事件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04800" y="1447800"/>
            <a:ext cx="0" cy="403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世</a:t>
            </a:r>
          </a:p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界</a:t>
            </a:r>
          </a:p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八</a:t>
            </a:r>
          </a:p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大</a:t>
            </a:r>
          </a:p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公</a:t>
            </a:r>
          </a:p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害</a:t>
            </a:r>
          </a:p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事</a:t>
            </a:r>
          </a:p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件</a:t>
            </a:r>
          </a:p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之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46200" y="952500"/>
            <a:ext cx="5461000" cy="553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>
                <a:tab pos="190500" algn="l"/>
                <a:tab pos="1219200" algn="l"/>
              </a:tabLst>
            </a:pPr>
            <a:r>
              <a:rPr lang="en-US" altLang="zh-CN" dirty="0" smtClean="0"/>
              <a:t>	</a:t>
            </a:r>
            <a:r>
              <a:rPr lang="en-US" altLang="zh-CN" sz="19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马斯河谷事件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190500" algn="l"/>
                <a:tab pos="1219200" algn="l"/>
              </a:tabLst>
            </a:pPr>
            <a:r>
              <a:rPr lang="en-US" altLang="zh-CN" sz="19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洛杉矶光化学烟雾事件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190500" algn="l"/>
                <a:tab pos="1219200" algn="l"/>
              </a:tabLst>
            </a:pPr>
            <a:r>
              <a:rPr lang="en-US" altLang="zh-CN" dirty="0" smtClean="0"/>
              <a:t>		</a:t>
            </a:r>
            <a:r>
              <a:rPr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Source</a:t>
            </a:r>
            <a:r>
              <a:rPr lang="en-US" altLang="zh-CN" sz="1600" dirty="0" smtClean="0">
                <a:solidFill>
                  <a:srgbClr val="000000"/>
                </a:solidFill>
                <a:latin typeface="Gulim" panose="020B0600000101010101" pitchFamily="18" charset="-127"/>
                <a:cs typeface="Gulim" panose="020B0600000101010101" pitchFamily="18" charset="-127"/>
              </a:rPr>
              <a:t>：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http://tieba.baidu.com/f?kz=703553941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70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39" y="-165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0 w 9144000"/>
              <a:gd name="connsiteY1" fmla="*/ 6857999 h 6858000"/>
              <a:gd name="connsiteX2" fmla="*/ 9143999 w 9144000"/>
              <a:gd name="connsiteY2" fmla="*/ 6857999 h 6858000"/>
              <a:gd name="connsiteX3" fmla="*/ 9143999 w 9144000"/>
              <a:gd name="connsiteY3" fmla="*/ 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0" y="6857999"/>
                </a:lnTo>
                <a:lnTo>
                  <a:pt x="9143999" y="6857999"/>
                </a:lnTo>
                <a:lnTo>
                  <a:pt x="9143999" y="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4400" y="965200"/>
            <a:ext cx="6146800" cy="44196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1"/>
          <p:cNvSpPr txBox="1"/>
          <p:nvPr/>
        </p:nvSpPr>
        <p:spPr>
          <a:xfrm>
            <a:off x="2489200" y="1308100"/>
            <a:ext cx="0" cy="1244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9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水</a:t>
            </a:r>
          </a:p>
          <a:p>
            <a:pPr>
              <a:lnSpc>
                <a:spcPts val="1900"/>
              </a:lnSpc>
            </a:pPr>
            <a:r>
              <a:rPr lang="en-US" altLang="zh-CN" sz="19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俣</a:t>
            </a:r>
          </a:p>
          <a:p>
            <a:pPr>
              <a:lnSpc>
                <a:spcPts val="1900"/>
              </a:lnSpc>
            </a:pPr>
            <a:r>
              <a:rPr lang="en-US" altLang="zh-CN" sz="19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病</a:t>
            </a:r>
          </a:p>
          <a:p>
            <a:pPr>
              <a:lnSpc>
                <a:spcPts val="1900"/>
              </a:lnSpc>
            </a:pPr>
            <a:r>
              <a:rPr lang="en-US" altLang="zh-CN" sz="19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事</a:t>
            </a:r>
          </a:p>
          <a:p>
            <a:pPr>
              <a:lnSpc>
                <a:spcPts val="1900"/>
              </a:lnSpc>
            </a:pPr>
            <a:r>
              <a:rPr lang="en-US" altLang="zh-CN" sz="19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件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003300" y="1346200"/>
            <a:ext cx="0" cy="403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世</a:t>
            </a:r>
          </a:p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界</a:t>
            </a:r>
          </a:p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八</a:t>
            </a:r>
          </a:p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大</a:t>
            </a:r>
          </a:p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公</a:t>
            </a:r>
          </a:p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害</a:t>
            </a:r>
          </a:p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事</a:t>
            </a:r>
          </a:p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件</a:t>
            </a:r>
          </a:p>
          <a:p>
            <a:pPr>
              <a:lnSpc>
                <a:spcPts val="3500"/>
              </a:lnSpc>
            </a:pPr>
            <a:r>
              <a:rPr lang="en-US" altLang="zh-CN" sz="3600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之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717800" y="1498600"/>
            <a:ext cx="4241800" cy="4673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>
                <a:tab pos="2730500" algn="l"/>
              </a:tabLst>
            </a:pPr>
            <a:r>
              <a:rPr lang="en-US" altLang="zh-CN" dirty="0" smtClean="0"/>
              <a:t>	</a:t>
            </a:r>
            <a:r>
              <a:rPr lang="en-US" altLang="zh-CN" sz="19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米</a:t>
            </a:r>
          </a:p>
          <a:p>
            <a:pPr>
              <a:lnSpc>
                <a:spcPts val="1900"/>
              </a:lnSpc>
              <a:tabLst>
                <a:tab pos="2730500" algn="l"/>
              </a:tabLst>
            </a:pPr>
            <a:r>
              <a:rPr lang="en-US" altLang="zh-CN" dirty="0" smtClean="0"/>
              <a:t>	</a:t>
            </a:r>
            <a:r>
              <a:rPr lang="en-US" altLang="zh-CN" sz="19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糠</a:t>
            </a:r>
          </a:p>
          <a:p>
            <a:pPr>
              <a:lnSpc>
                <a:spcPts val="1900"/>
              </a:lnSpc>
              <a:tabLst>
                <a:tab pos="2730500" algn="l"/>
              </a:tabLst>
            </a:pPr>
            <a:r>
              <a:rPr lang="en-US" altLang="zh-CN" dirty="0" smtClean="0"/>
              <a:t>	</a:t>
            </a:r>
            <a:r>
              <a:rPr lang="en-US" altLang="zh-CN" sz="19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油</a:t>
            </a:r>
          </a:p>
          <a:p>
            <a:pPr>
              <a:lnSpc>
                <a:spcPts val="1900"/>
              </a:lnSpc>
              <a:tabLst>
                <a:tab pos="2730500" algn="l"/>
              </a:tabLst>
            </a:pPr>
            <a:r>
              <a:rPr lang="en-US" altLang="zh-CN" dirty="0" smtClean="0"/>
              <a:t>	</a:t>
            </a:r>
            <a:r>
              <a:rPr lang="en-US" altLang="zh-CN" sz="19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事</a:t>
            </a:r>
          </a:p>
          <a:p>
            <a:pPr>
              <a:lnSpc>
                <a:spcPts val="1900"/>
              </a:lnSpc>
              <a:tabLst>
                <a:tab pos="2730500" algn="l"/>
              </a:tabLst>
            </a:pPr>
            <a:r>
              <a:rPr lang="en-US" altLang="zh-CN" dirty="0" smtClean="0"/>
              <a:t>	</a:t>
            </a:r>
            <a:r>
              <a:rPr lang="en-US" altLang="zh-CN" sz="19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件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2730500" algn="l"/>
              </a:tabLst>
            </a:pPr>
            <a:r>
              <a:rPr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Source</a:t>
            </a:r>
            <a:r>
              <a:rPr lang="en-US" altLang="zh-CN" sz="1600" dirty="0" smtClean="0">
                <a:solidFill>
                  <a:srgbClr val="000000"/>
                </a:solidFill>
                <a:latin typeface="Gulim" panose="020B0600000101010101" pitchFamily="18" charset="-127"/>
                <a:cs typeface="Gulim" panose="020B0600000101010101" pitchFamily="18" charset="-127"/>
              </a:rPr>
              <a:t>：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http://tieba.baidu.com/f?kz=703553941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71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667651" y="1906397"/>
            <a:ext cx="1015745" cy="11429"/>
          </a:xfrm>
          <a:custGeom>
            <a:avLst/>
            <a:gdLst>
              <a:gd name="connsiteX0" fmla="*/ 0 w 1015745"/>
              <a:gd name="connsiteY0" fmla="*/ 5714 h 11429"/>
              <a:gd name="connsiteX1" fmla="*/ 1015745 w 1015745"/>
              <a:gd name="connsiteY1" fmla="*/ 5714 h 1142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15745" h="11429">
                <a:moveTo>
                  <a:pt x="0" y="5714"/>
                </a:moveTo>
                <a:lnTo>
                  <a:pt x="1015745" y="5714"/>
                </a:lnTo>
              </a:path>
            </a:pathLst>
          </a:custGeom>
          <a:ln w="0">
            <a:solidFill>
              <a:srgbClr val="C1C1C1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533400" y="787400"/>
            <a:ext cx="8369300" cy="1854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>
                <a:tab pos="114300" algn="l"/>
                <a:tab pos="685800" algn="l"/>
              </a:tabLst>
            </a:pPr>
            <a:r>
              <a:rPr lang="en-US" altLang="zh-CN" dirty="0" smtClean="0"/>
              <a:t>		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二、环境科学的产生和发展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114300" algn="l"/>
                <a:tab pos="685800" algn="l"/>
              </a:tabLst>
            </a:pPr>
            <a:r>
              <a:rPr lang="en-US" altLang="zh-CN" dirty="0" smtClean="0"/>
              <a:t>	</a:t>
            </a:r>
            <a:r>
              <a:rPr lang="en-US" altLang="zh-CN" sz="1995" u="sng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环 境 科 学</a:t>
            </a: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就是研究社会经济发展过程中出现的环境质量变化的科学。此</a:t>
            </a:r>
          </a:p>
          <a:p>
            <a:pPr>
              <a:lnSpc>
                <a:spcPts val="2700"/>
              </a:lnSpc>
              <a:tabLst>
                <a:tab pos="114300" algn="l"/>
                <a:tab pos="685800" algn="l"/>
              </a:tabLst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后，环境科学作为一门新兴的、独立的、内容丰富的综合性科学得到了快速</a:t>
            </a:r>
          </a:p>
          <a:p>
            <a:pPr>
              <a:lnSpc>
                <a:spcPts val="2600"/>
              </a:lnSpc>
              <a:tabLst>
                <a:tab pos="114300" algn="l"/>
                <a:tab pos="685800" algn="l"/>
              </a:tabLst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发展。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90500" y="3086100"/>
            <a:ext cx="762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995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33400" y="3048000"/>
            <a:ext cx="70993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20世纪50年代，认为环境问题是大气、水体和固体废物的问题。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90500" y="3454400"/>
            <a:ext cx="762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995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33400" y="3403600"/>
            <a:ext cx="83693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20世纪60年代，扩展到环境污染、生态破坏和资源浪费。这一时期研究生态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33400" y="3708400"/>
            <a:ext cx="50800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环境问题的学科得到发展，像环境生物学等。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90500" y="4127500"/>
            <a:ext cx="762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995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33400" y="4076700"/>
            <a:ext cx="83693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20世纪60年代中后期，各个国家纷纷进行环境立法。同时社会科学开始介入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533400" y="4381500"/>
            <a:ext cx="63373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环境科学领域，环境法学、环境经济学等获得较快发展。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90500" y="4787900"/>
            <a:ext cx="762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995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533400" y="4749800"/>
            <a:ext cx="83820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20世纪70年代中期，环境保护也从消极治理转向污染预防（pollution</a:t>
            </a:r>
            <a:r>
              <a:rPr lang="en-US" altLang="zh-CN" sz="19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prev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533400" y="5067300"/>
            <a:ext cx="4826000" cy="1148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>
                <a:tab pos="1270000" algn="l"/>
              </a:tabLst>
            </a:pP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ention）</a:t>
            </a:r>
            <a:r>
              <a:rPr lang="en-US" altLang="zh-CN" sz="1995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en-US" altLang="zh-CN" sz="19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防治结合、以防为主的阶段。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500"/>
              </a:lnSpc>
              <a:tabLst>
                <a:tab pos="1270000" algn="l"/>
              </a:tabLst>
            </a:pPr>
            <a:r>
              <a:rPr lang="en-US" altLang="zh-CN" dirty="0" smtClean="0"/>
              <a:t>	</a:t>
            </a: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17" name="灯片编号占位符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72</a:t>
            </a:fld>
            <a:endParaRPr lang="en-US"/>
          </a:p>
        </p:txBody>
      </p:sp>
      <p:sp>
        <p:nvSpPr>
          <p:cNvPr id="19" name="文本框 18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5504827" y="5023739"/>
            <a:ext cx="1731264" cy="550164"/>
          </a:xfrm>
          <a:custGeom>
            <a:avLst/>
            <a:gdLst>
              <a:gd name="connsiteX0" fmla="*/ 0 w 1731264"/>
              <a:gd name="connsiteY0" fmla="*/ 0 h 550164"/>
              <a:gd name="connsiteX1" fmla="*/ 0 w 1731264"/>
              <a:gd name="connsiteY1" fmla="*/ 550164 h 550164"/>
              <a:gd name="connsiteX2" fmla="*/ 1731264 w 1731264"/>
              <a:gd name="connsiteY2" fmla="*/ 550164 h 550164"/>
              <a:gd name="connsiteX3" fmla="*/ 1731264 w 1731264"/>
              <a:gd name="connsiteY3" fmla="*/ 0 h 550164"/>
              <a:gd name="connsiteX4" fmla="*/ 0 w 1731264"/>
              <a:gd name="connsiteY4" fmla="*/ 0 h 55016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31264" h="550164">
                <a:moveTo>
                  <a:pt x="0" y="0"/>
                </a:moveTo>
                <a:lnTo>
                  <a:pt x="0" y="550164"/>
                </a:lnTo>
                <a:lnTo>
                  <a:pt x="1731264" y="550164"/>
                </a:lnTo>
                <a:lnTo>
                  <a:pt x="1731264" y="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633867" y="5023739"/>
            <a:ext cx="1833371" cy="550164"/>
          </a:xfrm>
          <a:custGeom>
            <a:avLst/>
            <a:gdLst>
              <a:gd name="connsiteX0" fmla="*/ 0 w 1833371"/>
              <a:gd name="connsiteY0" fmla="*/ 0 h 550164"/>
              <a:gd name="connsiteX1" fmla="*/ 0 w 1833371"/>
              <a:gd name="connsiteY1" fmla="*/ 550164 h 550164"/>
              <a:gd name="connsiteX2" fmla="*/ 1833371 w 1833371"/>
              <a:gd name="connsiteY2" fmla="*/ 550164 h 550164"/>
              <a:gd name="connsiteX3" fmla="*/ 1833371 w 1833371"/>
              <a:gd name="connsiteY3" fmla="*/ 0 h 550164"/>
              <a:gd name="connsiteX4" fmla="*/ 0 w 1833371"/>
              <a:gd name="connsiteY4" fmla="*/ 0 h 55016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33371" h="550164">
                <a:moveTo>
                  <a:pt x="0" y="0"/>
                </a:moveTo>
                <a:lnTo>
                  <a:pt x="0" y="550164"/>
                </a:lnTo>
                <a:lnTo>
                  <a:pt x="1833371" y="550164"/>
                </a:lnTo>
                <a:lnTo>
                  <a:pt x="1833371" y="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496195" y="4447666"/>
            <a:ext cx="1848612" cy="563117"/>
          </a:xfrm>
          <a:custGeom>
            <a:avLst/>
            <a:gdLst>
              <a:gd name="connsiteX0" fmla="*/ 0 w 1848612"/>
              <a:gd name="connsiteY0" fmla="*/ 0 h 563117"/>
              <a:gd name="connsiteX1" fmla="*/ 0 w 1848612"/>
              <a:gd name="connsiteY1" fmla="*/ 563117 h 563117"/>
              <a:gd name="connsiteX2" fmla="*/ 1848612 w 1848612"/>
              <a:gd name="connsiteY2" fmla="*/ 563117 h 563117"/>
              <a:gd name="connsiteX3" fmla="*/ 1848612 w 1848612"/>
              <a:gd name="connsiteY3" fmla="*/ 0 h 563117"/>
              <a:gd name="connsiteX4" fmla="*/ 0 w 1848612"/>
              <a:gd name="connsiteY4" fmla="*/ 0 h 5631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48612" h="563117">
                <a:moveTo>
                  <a:pt x="0" y="0"/>
                </a:moveTo>
                <a:lnTo>
                  <a:pt x="0" y="563117"/>
                </a:lnTo>
                <a:lnTo>
                  <a:pt x="1848612" y="563117"/>
                </a:lnTo>
                <a:lnTo>
                  <a:pt x="1848612" y="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481717" y="3283330"/>
            <a:ext cx="2023109" cy="499109"/>
          </a:xfrm>
          <a:custGeom>
            <a:avLst/>
            <a:gdLst>
              <a:gd name="connsiteX0" fmla="*/ 0 w 2023109"/>
              <a:gd name="connsiteY0" fmla="*/ 0 h 499109"/>
              <a:gd name="connsiteX1" fmla="*/ 0 w 2023109"/>
              <a:gd name="connsiteY1" fmla="*/ 499109 h 499109"/>
              <a:gd name="connsiteX2" fmla="*/ 2023109 w 2023109"/>
              <a:gd name="connsiteY2" fmla="*/ 499109 h 499109"/>
              <a:gd name="connsiteX3" fmla="*/ 2023109 w 2023109"/>
              <a:gd name="connsiteY3" fmla="*/ 0 h 499109"/>
              <a:gd name="connsiteX4" fmla="*/ 0 w 2023109"/>
              <a:gd name="connsiteY4" fmla="*/ 0 h 49910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23109" h="499109">
                <a:moveTo>
                  <a:pt x="0" y="0"/>
                </a:moveTo>
                <a:lnTo>
                  <a:pt x="0" y="499109"/>
                </a:lnTo>
                <a:lnTo>
                  <a:pt x="2023109" y="499109"/>
                </a:lnTo>
                <a:lnTo>
                  <a:pt x="2023109" y="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633867" y="3296285"/>
            <a:ext cx="1833372" cy="1727453"/>
          </a:xfrm>
          <a:custGeom>
            <a:avLst/>
            <a:gdLst>
              <a:gd name="connsiteX0" fmla="*/ 916685 w 1833372"/>
              <a:gd name="connsiteY0" fmla="*/ 0 h 1727453"/>
              <a:gd name="connsiteX1" fmla="*/ 814577 w 1833372"/>
              <a:gd name="connsiteY1" fmla="*/ 0 h 1727453"/>
              <a:gd name="connsiteX2" fmla="*/ 727709 w 1833372"/>
              <a:gd name="connsiteY2" fmla="*/ 12953 h 1727453"/>
              <a:gd name="connsiteX3" fmla="*/ 640079 w 1833372"/>
              <a:gd name="connsiteY3" fmla="*/ 38100 h 1727453"/>
              <a:gd name="connsiteX4" fmla="*/ 553211 w 1833372"/>
              <a:gd name="connsiteY4" fmla="*/ 64007 h 1727453"/>
              <a:gd name="connsiteX5" fmla="*/ 480059 w 1833372"/>
              <a:gd name="connsiteY5" fmla="*/ 102107 h 1727453"/>
              <a:gd name="connsiteX6" fmla="*/ 393191 w 1833372"/>
              <a:gd name="connsiteY6" fmla="*/ 140969 h 1727453"/>
              <a:gd name="connsiteX7" fmla="*/ 334517 w 1833372"/>
              <a:gd name="connsiteY7" fmla="*/ 192023 h 1727453"/>
              <a:gd name="connsiteX8" fmla="*/ 262127 w 1833372"/>
              <a:gd name="connsiteY8" fmla="*/ 256031 h 1727453"/>
              <a:gd name="connsiteX9" fmla="*/ 203453 w 1833372"/>
              <a:gd name="connsiteY9" fmla="*/ 307085 h 1727453"/>
              <a:gd name="connsiteX10" fmla="*/ 145541 w 1833372"/>
              <a:gd name="connsiteY10" fmla="*/ 384047 h 1727453"/>
              <a:gd name="connsiteX11" fmla="*/ 102107 w 1833372"/>
              <a:gd name="connsiteY11" fmla="*/ 448055 h 1727453"/>
              <a:gd name="connsiteX12" fmla="*/ 73151 w 1833372"/>
              <a:gd name="connsiteY12" fmla="*/ 524255 h 1727453"/>
              <a:gd name="connsiteX13" fmla="*/ 28955 w 1833372"/>
              <a:gd name="connsiteY13" fmla="*/ 601217 h 1727453"/>
              <a:gd name="connsiteX14" fmla="*/ 14477 w 1833372"/>
              <a:gd name="connsiteY14" fmla="*/ 691133 h 1727453"/>
              <a:gd name="connsiteX15" fmla="*/ 0 w 1833372"/>
              <a:gd name="connsiteY15" fmla="*/ 767333 h 1727453"/>
              <a:gd name="connsiteX16" fmla="*/ 0 w 1833372"/>
              <a:gd name="connsiteY16" fmla="*/ 947165 h 1727453"/>
              <a:gd name="connsiteX17" fmla="*/ 14477 w 1833372"/>
              <a:gd name="connsiteY17" fmla="*/ 1036319 h 1727453"/>
              <a:gd name="connsiteX18" fmla="*/ 28955 w 1833372"/>
              <a:gd name="connsiteY18" fmla="*/ 1113281 h 1727453"/>
              <a:gd name="connsiteX19" fmla="*/ 73151 w 1833372"/>
              <a:gd name="connsiteY19" fmla="*/ 1202435 h 1727453"/>
              <a:gd name="connsiteX20" fmla="*/ 102107 w 1833372"/>
              <a:gd name="connsiteY20" fmla="*/ 1266443 h 1727453"/>
              <a:gd name="connsiteX21" fmla="*/ 145541 w 1833372"/>
              <a:gd name="connsiteY21" fmla="*/ 1343405 h 1727453"/>
              <a:gd name="connsiteX22" fmla="*/ 203453 w 1833372"/>
              <a:gd name="connsiteY22" fmla="*/ 1407413 h 1727453"/>
              <a:gd name="connsiteX23" fmla="*/ 262127 w 1833372"/>
              <a:gd name="connsiteY23" fmla="*/ 1471421 h 1727453"/>
              <a:gd name="connsiteX24" fmla="*/ 334517 w 1833372"/>
              <a:gd name="connsiteY24" fmla="*/ 1522475 h 1727453"/>
              <a:gd name="connsiteX25" fmla="*/ 393191 w 1833372"/>
              <a:gd name="connsiteY25" fmla="*/ 1573529 h 1727453"/>
              <a:gd name="connsiteX26" fmla="*/ 480059 w 1833372"/>
              <a:gd name="connsiteY26" fmla="*/ 1625345 h 1727453"/>
              <a:gd name="connsiteX27" fmla="*/ 553211 w 1833372"/>
              <a:gd name="connsiteY27" fmla="*/ 1650491 h 1727453"/>
              <a:gd name="connsiteX28" fmla="*/ 640079 w 1833372"/>
              <a:gd name="connsiteY28" fmla="*/ 1689353 h 1727453"/>
              <a:gd name="connsiteX29" fmla="*/ 727709 w 1833372"/>
              <a:gd name="connsiteY29" fmla="*/ 1701545 h 1727453"/>
              <a:gd name="connsiteX30" fmla="*/ 814577 w 1833372"/>
              <a:gd name="connsiteY30" fmla="*/ 1714500 h 1727453"/>
              <a:gd name="connsiteX31" fmla="*/ 916685 w 1833372"/>
              <a:gd name="connsiteY31" fmla="*/ 1727453 h 1727453"/>
              <a:gd name="connsiteX32" fmla="*/ 1004315 w 1833372"/>
              <a:gd name="connsiteY32" fmla="*/ 1714500 h 1727453"/>
              <a:gd name="connsiteX33" fmla="*/ 1091183 w 1833372"/>
              <a:gd name="connsiteY33" fmla="*/ 1701545 h 1727453"/>
              <a:gd name="connsiteX34" fmla="*/ 1178813 w 1833372"/>
              <a:gd name="connsiteY34" fmla="*/ 1689353 h 1727453"/>
              <a:gd name="connsiteX35" fmla="*/ 1265681 w 1833372"/>
              <a:gd name="connsiteY35" fmla="*/ 1650491 h 1727453"/>
              <a:gd name="connsiteX36" fmla="*/ 1353311 w 1833372"/>
              <a:gd name="connsiteY36" fmla="*/ 1625345 h 1727453"/>
              <a:gd name="connsiteX37" fmla="*/ 1426463 w 1833372"/>
              <a:gd name="connsiteY37" fmla="*/ 1573529 h 1727453"/>
              <a:gd name="connsiteX38" fmla="*/ 1498853 w 1833372"/>
              <a:gd name="connsiteY38" fmla="*/ 1522475 h 1727453"/>
              <a:gd name="connsiteX39" fmla="*/ 1556765 w 1833372"/>
              <a:gd name="connsiteY39" fmla="*/ 1471421 h 1727453"/>
              <a:gd name="connsiteX40" fmla="*/ 1615439 w 1833372"/>
              <a:gd name="connsiteY40" fmla="*/ 1407413 h 1727453"/>
              <a:gd name="connsiteX41" fmla="*/ 1673351 w 1833372"/>
              <a:gd name="connsiteY41" fmla="*/ 1343405 h 1727453"/>
              <a:gd name="connsiteX42" fmla="*/ 1716785 w 1833372"/>
              <a:gd name="connsiteY42" fmla="*/ 1266443 h 1727453"/>
              <a:gd name="connsiteX43" fmla="*/ 1760982 w 1833372"/>
              <a:gd name="connsiteY43" fmla="*/ 1202435 h 1727453"/>
              <a:gd name="connsiteX44" fmla="*/ 1789938 w 1833372"/>
              <a:gd name="connsiteY44" fmla="*/ 1113281 h 1727453"/>
              <a:gd name="connsiteX45" fmla="*/ 1804415 w 1833372"/>
              <a:gd name="connsiteY45" fmla="*/ 1036319 h 1727453"/>
              <a:gd name="connsiteX46" fmla="*/ 1818894 w 1833372"/>
              <a:gd name="connsiteY46" fmla="*/ 947165 h 1727453"/>
              <a:gd name="connsiteX47" fmla="*/ 1833371 w 1833372"/>
              <a:gd name="connsiteY47" fmla="*/ 857250 h 1727453"/>
              <a:gd name="connsiteX48" fmla="*/ 1818894 w 1833372"/>
              <a:gd name="connsiteY48" fmla="*/ 767333 h 1727453"/>
              <a:gd name="connsiteX49" fmla="*/ 1804415 w 1833372"/>
              <a:gd name="connsiteY49" fmla="*/ 691133 h 1727453"/>
              <a:gd name="connsiteX50" fmla="*/ 1789938 w 1833372"/>
              <a:gd name="connsiteY50" fmla="*/ 601217 h 1727453"/>
              <a:gd name="connsiteX51" fmla="*/ 1760982 w 1833372"/>
              <a:gd name="connsiteY51" fmla="*/ 524255 h 1727453"/>
              <a:gd name="connsiteX52" fmla="*/ 1716785 w 1833372"/>
              <a:gd name="connsiteY52" fmla="*/ 448055 h 1727453"/>
              <a:gd name="connsiteX53" fmla="*/ 1673351 w 1833372"/>
              <a:gd name="connsiteY53" fmla="*/ 384047 h 1727453"/>
              <a:gd name="connsiteX54" fmla="*/ 1615439 w 1833372"/>
              <a:gd name="connsiteY54" fmla="*/ 307085 h 1727453"/>
              <a:gd name="connsiteX55" fmla="*/ 1556765 w 1833372"/>
              <a:gd name="connsiteY55" fmla="*/ 256031 h 1727453"/>
              <a:gd name="connsiteX56" fmla="*/ 1498853 w 1833372"/>
              <a:gd name="connsiteY56" fmla="*/ 192023 h 1727453"/>
              <a:gd name="connsiteX57" fmla="*/ 1426463 w 1833372"/>
              <a:gd name="connsiteY57" fmla="*/ 140969 h 1727453"/>
              <a:gd name="connsiteX58" fmla="*/ 1353311 w 1833372"/>
              <a:gd name="connsiteY58" fmla="*/ 102107 h 1727453"/>
              <a:gd name="connsiteX59" fmla="*/ 1265681 w 1833372"/>
              <a:gd name="connsiteY59" fmla="*/ 64007 h 1727453"/>
              <a:gd name="connsiteX60" fmla="*/ 1178813 w 1833372"/>
              <a:gd name="connsiteY60" fmla="*/ 38100 h 1727453"/>
              <a:gd name="connsiteX61" fmla="*/ 1091183 w 1833372"/>
              <a:gd name="connsiteY61" fmla="*/ 12953 h 1727453"/>
              <a:gd name="connsiteX62" fmla="*/ 1004315 w 1833372"/>
              <a:gd name="connsiteY62" fmla="*/ 0 h 1727453"/>
              <a:gd name="connsiteX63" fmla="*/ 916685 w 1833372"/>
              <a:gd name="connsiteY63" fmla="*/ 0 h 17274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</a:cxnLst>
            <a:rect l="l" t="t" r="r" b="b"/>
            <a:pathLst>
              <a:path w="1833372" h="1727453">
                <a:moveTo>
                  <a:pt x="916685" y="0"/>
                </a:moveTo>
                <a:lnTo>
                  <a:pt x="814577" y="0"/>
                </a:lnTo>
                <a:lnTo>
                  <a:pt x="727709" y="12953"/>
                </a:lnTo>
                <a:lnTo>
                  <a:pt x="640079" y="38100"/>
                </a:lnTo>
                <a:lnTo>
                  <a:pt x="553211" y="64007"/>
                </a:lnTo>
                <a:lnTo>
                  <a:pt x="480059" y="102107"/>
                </a:lnTo>
                <a:lnTo>
                  <a:pt x="393191" y="140969"/>
                </a:lnTo>
                <a:lnTo>
                  <a:pt x="334517" y="192023"/>
                </a:lnTo>
                <a:lnTo>
                  <a:pt x="262127" y="256031"/>
                </a:lnTo>
                <a:lnTo>
                  <a:pt x="203453" y="307085"/>
                </a:lnTo>
                <a:lnTo>
                  <a:pt x="145541" y="384047"/>
                </a:lnTo>
                <a:lnTo>
                  <a:pt x="102107" y="448055"/>
                </a:lnTo>
                <a:lnTo>
                  <a:pt x="73151" y="524255"/>
                </a:lnTo>
                <a:lnTo>
                  <a:pt x="28955" y="601217"/>
                </a:lnTo>
                <a:lnTo>
                  <a:pt x="14477" y="691133"/>
                </a:lnTo>
                <a:lnTo>
                  <a:pt x="0" y="767333"/>
                </a:lnTo>
                <a:lnTo>
                  <a:pt x="0" y="947165"/>
                </a:lnTo>
                <a:lnTo>
                  <a:pt x="14477" y="1036319"/>
                </a:lnTo>
                <a:lnTo>
                  <a:pt x="28955" y="1113281"/>
                </a:lnTo>
                <a:lnTo>
                  <a:pt x="73151" y="1202435"/>
                </a:lnTo>
                <a:lnTo>
                  <a:pt x="102107" y="1266443"/>
                </a:lnTo>
                <a:lnTo>
                  <a:pt x="145541" y="1343405"/>
                </a:lnTo>
                <a:lnTo>
                  <a:pt x="203453" y="1407413"/>
                </a:lnTo>
                <a:lnTo>
                  <a:pt x="262127" y="1471421"/>
                </a:lnTo>
                <a:lnTo>
                  <a:pt x="334517" y="1522475"/>
                </a:lnTo>
                <a:lnTo>
                  <a:pt x="393191" y="1573529"/>
                </a:lnTo>
                <a:lnTo>
                  <a:pt x="480059" y="1625345"/>
                </a:lnTo>
                <a:lnTo>
                  <a:pt x="553211" y="1650491"/>
                </a:lnTo>
                <a:lnTo>
                  <a:pt x="640079" y="1689353"/>
                </a:lnTo>
                <a:lnTo>
                  <a:pt x="727709" y="1701545"/>
                </a:lnTo>
                <a:lnTo>
                  <a:pt x="814577" y="1714500"/>
                </a:lnTo>
                <a:lnTo>
                  <a:pt x="916685" y="1727453"/>
                </a:lnTo>
                <a:lnTo>
                  <a:pt x="1004315" y="1714500"/>
                </a:lnTo>
                <a:lnTo>
                  <a:pt x="1091183" y="1701545"/>
                </a:lnTo>
                <a:lnTo>
                  <a:pt x="1178813" y="1689353"/>
                </a:lnTo>
                <a:lnTo>
                  <a:pt x="1265681" y="1650491"/>
                </a:lnTo>
                <a:lnTo>
                  <a:pt x="1353311" y="1625345"/>
                </a:lnTo>
                <a:lnTo>
                  <a:pt x="1426463" y="1573529"/>
                </a:lnTo>
                <a:lnTo>
                  <a:pt x="1498853" y="1522475"/>
                </a:lnTo>
                <a:lnTo>
                  <a:pt x="1556765" y="1471421"/>
                </a:lnTo>
                <a:lnTo>
                  <a:pt x="1615439" y="1407413"/>
                </a:lnTo>
                <a:lnTo>
                  <a:pt x="1673351" y="1343405"/>
                </a:lnTo>
                <a:lnTo>
                  <a:pt x="1716785" y="1266443"/>
                </a:lnTo>
                <a:lnTo>
                  <a:pt x="1760982" y="1202435"/>
                </a:lnTo>
                <a:lnTo>
                  <a:pt x="1789938" y="1113281"/>
                </a:lnTo>
                <a:lnTo>
                  <a:pt x="1804415" y="1036319"/>
                </a:lnTo>
                <a:lnTo>
                  <a:pt x="1818894" y="947165"/>
                </a:lnTo>
                <a:lnTo>
                  <a:pt x="1833371" y="857250"/>
                </a:lnTo>
                <a:lnTo>
                  <a:pt x="1818894" y="767333"/>
                </a:lnTo>
                <a:lnTo>
                  <a:pt x="1804415" y="691133"/>
                </a:lnTo>
                <a:lnTo>
                  <a:pt x="1789938" y="601217"/>
                </a:lnTo>
                <a:lnTo>
                  <a:pt x="1760982" y="524255"/>
                </a:lnTo>
                <a:lnTo>
                  <a:pt x="1716785" y="448055"/>
                </a:lnTo>
                <a:lnTo>
                  <a:pt x="1673351" y="384047"/>
                </a:lnTo>
                <a:lnTo>
                  <a:pt x="1615439" y="307085"/>
                </a:lnTo>
                <a:lnTo>
                  <a:pt x="1556765" y="256031"/>
                </a:lnTo>
                <a:lnTo>
                  <a:pt x="1498853" y="192023"/>
                </a:lnTo>
                <a:lnTo>
                  <a:pt x="1426463" y="140969"/>
                </a:lnTo>
                <a:lnTo>
                  <a:pt x="1353311" y="102107"/>
                </a:lnTo>
                <a:lnTo>
                  <a:pt x="1265681" y="64007"/>
                </a:lnTo>
                <a:lnTo>
                  <a:pt x="1178813" y="38100"/>
                </a:lnTo>
                <a:lnTo>
                  <a:pt x="1091183" y="12953"/>
                </a:lnTo>
                <a:lnTo>
                  <a:pt x="1004315" y="0"/>
                </a:lnTo>
                <a:lnTo>
                  <a:pt x="916685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626993" y="3289428"/>
            <a:ext cx="1847039" cy="1741140"/>
          </a:xfrm>
          <a:custGeom>
            <a:avLst/>
            <a:gdLst>
              <a:gd name="connsiteX0" fmla="*/ 923519 w 1847039"/>
              <a:gd name="connsiteY0" fmla="*/ 6848 h 1741140"/>
              <a:gd name="connsiteX1" fmla="*/ 821412 w 1847039"/>
              <a:gd name="connsiteY1" fmla="*/ 6848 h 1741140"/>
              <a:gd name="connsiteX2" fmla="*/ 734541 w 1847039"/>
              <a:gd name="connsiteY2" fmla="*/ 19806 h 1741140"/>
              <a:gd name="connsiteX3" fmla="*/ 646910 w 1847039"/>
              <a:gd name="connsiteY3" fmla="*/ 44948 h 1741140"/>
              <a:gd name="connsiteX4" fmla="*/ 560052 w 1847039"/>
              <a:gd name="connsiteY4" fmla="*/ 70853 h 1741140"/>
              <a:gd name="connsiteX5" fmla="*/ 486898 w 1847039"/>
              <a:gd name="connsiteY5" fmla="*/ 108953 h 1741140"/>
              <a:gd name="connsiteX6" fmla="*/ 400026 w 1847039"/>
              <a:gd name="connsiteY6" fmla="*/ 147816 h 1741140"/>
              <a:gd name="connsiteX7" fmla="*/ 341362 w 1847039"/>
              <a:gd name="connsiteY7" fmla="*/ 198874 h 1741140"/>
              <a:gd name="connsiteX8" fmla="*/ 268966 w 1847039"/>
              <a:gd name="connsiteY8" fmla="*/ 262879 h 1741140"/>
              <a:gd name="connsiteX9" fmla="*/ 210303 w 1847039"/>
              <a:gd name="connsiteY9" fmla="*/ 313926 h 1741140"/>
              <a:gd name="connsiteX10" fmla="*/ 152383 w 1847039"/>
              <a:gd name="connsiteY10" fmla="*/ 390889 h 1741140"/>
              <a:gd name="connsiteX11" fmla="*/ 108954 w 1847039"/>
              <a:gd name="connsiteY11" fmla="*/ 454894 h 1741140"/>
              <a:gd name="connsiteX12" fmla="*/ 80001 w 1847039"/>
              <a:gd name="connsiteY12" fmla="*/ 531095 h 1741140"/>
              <a:gd name="connsiteX13" fmla="*/ 35800 w 1847039"/>
              <a:gd name="connsiteY13" fmla="*/ 608059 h 1741140"/>
              <a:gd name="connsiteX14" fmla="*/ 21324 w 1847039"/>
              <a:gd name="connsiteY14" fmla="*/ 697980 h 1741140"/>
              <a:gd name="connsiteX15" fmla="*/ 6847 w 1847039"/>
              <a:gd name="connsiteY15" fmla="*/ 774181 h 1741140"/>
              <a:gd name="connsiteX16" fmla="*/ 6847 w 1847039"/>
              <a:gd name="connsiteY16" fmla="*/ 954012 h 1741140"/>
              <a:gd name="connsiteX17" fmla="*/ 21324 w 1847039"/>
              <a:gd name="connsiteY17" fmla="*/ 1043159 h 1741140"/>
              <a:gd name="connsiteX18" fmla="*/ 35800 w 1847039"/>
              <a:gd name="connsiteY18" fmla="*/ 1120123 h 1741140"/>
              <a:gd name="connsiteX19" fmla="*/ 80001 w 1847039"/>
              <a:gd name="connsiteY19" fmla="*/ 1209270 h 1741140"/>
              <a:gd name="connsiteX20" fmla="*/ 108954 w 1847039"/>
              <a:gd name="connsiteY20" fmla="*/ 1273287 h 1741140"/>
              <a:gd name="connsiteX21" fmla="*/ 152383 w 1847039"/>
              <a:gd name="connsiteY21" fmla="*/ 1350238 h 1741140"/>
              <a:gd name="connsiteX22" fmla="*/ 210303 w 1847039"/>
              <a:gd name="connsiteY22" fmla="*/ 1414255 h 1741140"/>
              <a:gd name="connsiteX23" fmla="*/ 268966 w 1847039"/>
              <a:gd name="connsiteY23" fmla="*/ 1478260 h 1741140"/>
              <a:gd name="connsiteX24" fmla="*/ 341362 w 1847039"/>
              <a:gd name="connsiteY24" fmla="*/ 1529307 h 1741140"/>
              <a:gd name="connsiteX25" fmla="*/ 400026 w 1847039"/>
              <a:gd name="connsiteY25" fmla="*/ 1580365 h 1741140"/>
              <a:gd name="connsiteX26" fmla="*/ 486898 w 1847039"/>
              <a:gd name="connsiteY26" fmla="*/ 1632187 h 1741140"/>
              <a:gd name="connsiteX27" fmla="*/ 560052 w 1847039"/>
              <a:gd name="connsiteY27" fmla="*/ 1657329 h 1741140"/>
              <a:gd name="connsiteX28" fmla="*/ 646910 w 1847039"/>
              <a:gd name="connsiteY28" fmla="*/ 1696192 h 1741140"/>
              <a:gd name="connsiteX29" fmla="*/ 734541 w 1847039"/>
              <a:gd name="connsiteY29" fmla="*/ 1708387 h 1741140"/>
              <a:gd name="connsiteX30" fmla="*/ 821412 w 1847039"/>
              <a:gd name="connsiteY30" fmla="*/ 1721334 h 1741140"/>
              <a:gd name="connsiteX31" fmla="*/ 923519 w 1847039"/>
              <a:gd name="connsiteY31" fmla="*/ 1734292 h 1741140"/>
              <a:gd name="connsiteX32" fmla="*/ 1011149 w 1847039"/>
              <a:gd name="connsiteY32" fmla="*/ 1721334 h 1741140"/>
              <a:gd name="connsiteX33" fmla="*/ 1098021 w 1847039"/>
              <a:gd name="connsiteY33" fmla="*/ 1708387 h 1741140"/>
              <a:gd name="connsiteX34" fmla="*/ 1185638 w 1847039"/>
              <a:gd name="connsiteY34" fmla="*/ 1696192 h 1741140"/>
              <a:gd name="connsiteX35" fmla="*/ 1272510 w 1847039"/>
              <a:gd name="connsiteY35" fmla="*/ 1657329 h 1741140"/>
              <a:gd name="connsiteX36" fmla="*/ 1360140 w 1847039"/>
              <a:gd name="connsiteY36" fmla="*/ 1632187 h 1741140"/>
              <a:gd name="connsiteX37" fmla="*/ 1433294 w 1847039"/>
              <a:gd name="connsiteY37" fmla="*/ 1580365 h 1741140"/>
              <a:gd name="connsiteX38" fmla="*/ 1505676 w 1847039"/>
              <a:gd name="connsiteY38" fmla="*/ 1529307 h 1741140"/>
              <a:gd name="connsiteX39" fmla="*/ 1563595 w 1847039"/>
              <a:gd name="connsiteY39" fmla="*/ 1478260 h 1741140"/>
              <a:gd name="connsiteX40" fmla="*/ 1622259 w 1847039"/>
              <a:gd name="connsiteY40" fmla="*/ 1414255 h 1741140"/>
              <a:gd name="connsiteX41" fmla="*/ 1680179 w 1847039"/>
              <a:gd name="connsiteY41" fmla="*/ 1350238 h 1741140"/>
              <a:gd name="connsiteX42" fmla="*/ 1723608 w 1847039"/>
              <a:gd name="connsiteY42" fmla="*/ 1273287 h 1741140"/>
              <a:gd name="connsiteX43" fmla="*/ 1767809 w 1847039"/>
              <a:gd name="connsiteY43" fmla="*/ 1209270 h 1741140"/>
              <a:gd name="connsiteX44" fmla="*/ 1796762 w 1847039"/>
              <a:gd name="connsiteY44" fmla="*/ 1120123 h 1741140"/>
              <a:gd name="connsiteX45" fmla="*/ 1811238 w 1847039"/>
              <a:gd name="connsiteY45" fmla="*/ 1043159 h 1741140"/>
              <a:gd name="connsiteX46" fmla="*/ 1825714 w 1847039"/>
              <a:gd name="connsiteY46" fmla="*/ 954012 h 1741140"/>
              <a:gd name="connsiteX47" fmla="*/ 1840191 w 1847039"/>
              <a:gd name="connsiteY47" fmla="*/ 864091 h 1741140"/>
              <a:gd name="connsiteX48" fmla="*/ 1825714 w 1847039"/>
              <a:gd name="connsiteY48" fmla="*/ 774181 h 1741140"/>
              <a:gd name="connsiteX49" fmla="*/ 1811238 w 1847039"/>
              <a:gd name="connsiteY49" fmla="*/ 697980 h 1741140"/>
              <a:gd name="connsiteX50" fmla="*/ 1796762 w 1847039"/>
              <a:gd name="connsiteY50" fmla="*/ 608059 h 1741140"/>
              <a:gd name="connsiteX51" fmla="*/ 1767809 w 1847039"/>
              <a:gd name="connsiteY51" fmla="*/ 531095 h 1741140"/>
              <a:gd name="connsiteX52" fmla="*/ 1723608 w 1847039"/>
              <a:gd name="connsiteY52" fmla="*/ 454894 h 1741140"/>
              <a:gd name="connsiteX53" fmla="*/ 1680179 w 1847039"/>
              <a:gd name="connsiteY53" fmla="*/ 390889 h 1741140"/>
              <a:gd name="connsiteX54" fmla="*/ 1622259 w 1847039"/>
              <a:gd name="connsiteY54" fmla="*/ 313926 h 1741140"/>
              <a:gd name="connsiteX55" fmla="*/ 1563595 w 1847039"/>
              <a:gd name="connsiteY55" fmla="*/ 262879 h 1741140"/>
              <a:gd name="connsiteX56" fmla="*/ 1505676 w 1847039"/>
              <a:gd name="connsiteY56" fmla="*/ 198874 h 1741140"/>
              <a:gd name="connsiteX57" fmla="*/ 1433294 w 1847039"/>
              <a:gd name="connsiteY57" fmla="*/ 147816 h 1741140"/>
              <a:gd name="connsiteX58" fmla="*/ 1360140 w 1847039"/>
              <a:gd name="connsiteY58" fmla="*/ 108953 h 1741140"/>
              <a:gd name="connsiteX59" fmla="*/ 1272510 w 1847039"/>
              <a:gd name="connsiteY59" fmla="*/ 70853 h 1741140"/>
              <a:gd name="connsiteX60" fmla="*/ 1185638 w 1847039"/>
              <a:gd name="connsiteY60" fmla="*/ 44948 h 1741140"/>
              <a:gd name="connsiteX61" fmla="*/ 1098021 w 1847039"/>
              <a:gd name="connsiteY61" fmla="*/ 19806 h 1741140"/>
              <a:gd name="connsiteX62" fmla="*/ 1011149 w 1847039"/>
              <a:gd name="connsiteY62" fmla="*/ 6848 h 1741140"/>
              <a:gd name="connsiteX63" fmla="*/ 923519 w 1847039"/>
              <a:gd name="connsiteY63" fmla="*/ 6848 h 17411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</a:cxnLst>
            <a:rect l="l" t="t" r="r" b="b"/>
            <a:pathLst>
              <a:path w="1847039" h="1741140">
                <a:moveTo>
                  <a:pt x="923519" y="6848"/>
                </a:moveTo>
                <a:lnTo>
                  <a:pt x="821412" y="6848"/>
                </a:lnTo>
                <a:lnTo>
                  <a:pt x="734541" y="19806"/>
                </a:lnTo>
                <a:lnTo>
                  <a:pt x="646910" y="44948"/>
                </a:lnTo>
                <a:lnTo>
                  <a:pt x="560052" y="70853"/>
                </a:lnTo>
                <a:lnTo>
                  <a:pt x="486898" y="108953"/>
                </a:lnTo>
                <a:lnTo>
                  <a:pt x="400026" y="147816"/>
                </a:lnTo>
                <a:lnTo>
                  <a:pt x="341362" y="198874"/>
                </a:lnTo>
                <a:lnTo>
                  <a:pt x="268966" y="262879"/>
                </a:lnTo>
                <a:lnTo>
                  <a:pt x="210303" y="313926"/>
                </a:lnTo>
                <a:lnTo>
                  <a:pt x="152383" y="390889"/>
                </a:lnTo>
                <a:lnTo>
                  <a:pt x="108954" y="454894"/>
                </a:lnTo>
                <a:lnTo>
                  <a:pt x="80001" y="531095"/>
                </a:lnTo>
                <a:lnTo>
                  <a:pt x="35800" y="608059"/>
                </a:lnTo>
                <a:lnTo>
                  <a:pt x="21324" y="697980"/>
                </a:lnTo>
                <a:lnTo>
                  <a:pt x="6847" y="774181"/>
                </a:lnTo>
                <a:lnTo>
                  <a:pt x="6847" y="954012"/>
                </a:lnTo>
                <a:lnTo>
                  <a:pt x="21324" y="1043159"/>
                </a:lnTo>
                <a:lnTo>
                  <a:pt x="35800" y="1120123"/>
                </a:lnTo>
                <a:lnTo>
                  <a:pt x="80001" y="1209270"/>
                </a:lnTo>
                <a:lnTo>
                  <a:pt x="108954" y="1273287"/>
                </a:lnTo>
                <a:lnTo>
                  <a:pt x="152383" y="1350238"/>
                </a:lnTo>
                <a:lnTo>
                  <a:pt x="210303" y="1414255"/>
                </a:lnTo>
                <a:lnTo>
                  <a:pt x="268966" y="1478260"/>
                </a:lnTo>
                <a:lnTo>
                  <a:pt x="341362" y="1529307"/>
                </a:lnTo>
                <a:lnTo>
                  <a:pt x="400026" y="1580365"/>
                </a:lnTo>
                <a:lnTo>
                  <a:pt x="486898" y="1632187"/>
                </a:lnTo>
                <a:lnTo>
                  <a:pt x="560052" y="1657329"/>
                </a:lnTo>
                <a:lnTo>
                  <a:pt x="646910" y="1696192"/>
                </a:lnTo>
                <a:lnTo>
                  <a:pt x="734541" y="1708387"/>
                </a:lnTo>
                <a:lnTo>
                  <a:pt x="821412" y="1721334"/>
                </a:lnTo>
                <a:lnTo>
                  <a:pt x="923519" y="1734292"/>
                </a:lnTo>
                <a:lnTo>
                  <a:pt x="1011149" y="1721334"/>
                </a:lnTo>
                <a:lnTo>
                  <a:pt x="1098021" y="1708387"/>
                </a:lnTo>
                <a:lnTo>
                  <a:pt x="1185638" y="1696192"/>
                </a:lnTo>
                <a:lnTo>
                  <a:pt x="1272510" y="1657329"/>
                </a:lnTo>
                <a:lnTo>
                  <a:pt x="1360140" y="1632187"/>
                </a:lnTo>
                <a:lnTo>
                  <a:pt x="1433294" y="1580365"/>
                </a:lnTo>
                <a:lnTo>
                  <a:pt x="1505676" y="1529307"/>
                </a:lnTo>
                <a:lnTo>
                  <a:pt x="1563595" y="1478260"/>
                </a:lnTo>
                <a:lnTo>
                  <a:pt x="1622259" y="1414255"/>
                </a:lnTo>
                <a:lnTo>
                  <a:pt x="1680179" y="1350238"/>
                </a:lnTo>
                <a:lnTo>
                  <a:pt x="1723608" y="1273287"/>
                </a:lnTo>
                <a:lnTo>
                  <a:pt x="1767809" y="1209270"/>
                </a:lnTo>
                <a:lnTo>
                  <a:pt x="1796762" y="1120123"/>
                </a:lnTo>
                <a:lnTo>
                  <a:pt x="1811238" y="1043159"/>
                </a:lnTo>
                <a:lnTo>
                  <a:pt x="1825714" y="954012"/>
                </a:lnTo>
                <a:lnTo>
                  <a:pt x="1840191" y="864091"/>
                </a:lnTo>
                <a:lnTo>
                  <a:pt x="1825714" y="774181"/>
                </a:lnTo>
                <a:lnTo>
                  <a:pt x="1811238" y="697980"/>
                </a:lnTo>
                <a:lnTo>
                  <a:pt x="1796762" y="608059"/>
                </a:lnTo>
                <a:lnTo>
                  <a:pt x="1767809" y="531095"/>
                </a:lnTo>
                <a:lnTo>
                  <a:pt x="1723608" y="454894"/>
                </a:lnTo>
                <a:lnTo>
                  <a:pt x="1680179" y="390889"/>
                </a:lnTo>
                <a:lnTo>
                  <a:pt x="1622259" y="313926"/>
                </a:lnTo>
                <a:lnTo>
                  <a:pt x="1563595" y="262879"/>
                </a:lnTo>
                <a:lnTo>
                  <a:pt x="1505676" y="198874"/>
                </a:lnTo>
                <a:lnTo>
                  <a:pt x="1433294" y="147816"/>
                </a:lnTo>
                <a:lnTo>
                  <a:pt x="1360140" y="108953"/>
                </a:lnTo>
                <a:lnTo>
                  <a:pt x="1272510" y="70853"/>
                </a:lnTo>
                <a:lnTo>
                  <a:pt x="1185638" y="44948"/>
                </a:lnTo>
                <a:lnTo>
                  <a:pt x="1098021" y="19806"/>
                </a:lnTo>
                <a:lnTo>
                  <a:pt x="1011149" y="6848"/>
                </a:lnTo>
                <a:lnTo>
                  <a:pt x="923519" y="6848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5373751" y="3296285"/>
            <a:ext cx="1833371" cy="1727453"/>
          </a:xfrm>
          <a:custGeom>
            <a:avLst/>
            <a:gdLst>
              <a:gd name="connsiteX0" fmla="*/ 916685 w 1833371"/>
              <a:gd name="connsiteY0" fmla="*/ 0 h 1727453"/>
              <a:gd name="connsiteX1" fmla="*/ 814577 w 1833371"/>
              <a:gd name="connsiteY1" fmla="*/ 0 h 1727453"/>
              <a:gd name="connsiteX2" fmla="*/ 727709 w 1833371"/>
              <a:gd name="connsiteY2" fmla="*/ 12953 h 1727453"/>
              <a:gd name="connsiteX3" fmla="*/ 640079 w 1833371"/>
              <a:gd name="connsiteY3" fmla="*/ 38100 h 1727453"/>
              <a:gd name="connsiteX4" fmla="*/ 552450 w 1833371"/>
              <a:gd name="connsiteY4" fmla="*/ 64007 h 1727453"/>
              <a:gd name="connsiteX5" fmla="*/ 480059 w 1833371"/>
              <a:gd name="connsiteY5" fmla="*/ 102107 h 1727453"/>
              <a:gd name="connsiteX6" fmla="*/ 406907 w 1833371"/>
              <a:gd name="connsiteY6" fmla="*/ 140969 h 1727453"/>
              <a:gd name="connsiteX7" fmla="*/ 334517 w 1833371"/>
              <a:gd name="connsiteY7" fmla="*/ 192023 h 1727453"/>
              <a:gd name="connsiteX8" fmla="*/ 261365 w 1833371"/>
              <a:gd name="connsiteY8" fmla="*/ 256031 h 1727453"/>
              <a:gd name="connsiteX9" fmla="*/ 203453 w 1833371"/>
              <a:gd name="connsiteY9" fmla="*/ 307085 h 1727453"/>
              <a:gd name="connsiteX10" fmla="*/ 160020 w 1833371"/>
              <a:gd name="connsiteY10" fmla="*/ 384047 h 1727453"/>
              <a:gd name="connsiteX11" fmla="*/ 101345 w 1833371"/>
              <a:gd name="connsiteY11" fmla="*/ 448055 h 1727453"/>
              <a:gd name="connsiteX12" fmla="*/ 72389 w 1833371"/>
              <a:gd name="connsiteY12" fmla="*/ 524255 h 1727453"/>
              <a:gd name="connsiteX13" fmla="*/ 43433 w 1833371"/>
              <a:gd name="connsiteY13" fmla="*/ 601217 h 1727453"/>
              <a:gd name="connsiteX14" fmla="*/ 14477 w 1833371"/>
              <a:gd name="connsiteY14" fmla="*/ 691133 h 1727453"/>
              <a:gd name="connsiteX15" fmla="*/ 0 w 1833371"/>
              <a:gd name="connsiteY15" fmla="*/ 767333 h 1727453"/>
              <a:gd name="connsiteX16" fmla="*/ 0 w 1833371"/>
              <a:gd name="connsiteY16" fmla="*/ 947165 h 1727453"/>
              <a:gd name="connsiteX17" fmla="*/ 14477 w 1833371"/>
              <a:gd name="connsiteY17" fmla="*/ 1036319 h 1727453"/>
              <a:gd name="connsiteX18" fmla="*/ 43433 w 1833371"/>
              <a:gd name="connsiteY18" fmla="*/ 1113281 h 1727453"/>
              <a:gd name="connsiteX19" fmla="*/ 72389 w 1833371"/>
              <a:gd name="connsiteY19" fmla="*/ 1202435 h 1727453"/>
              <a:gd name="connsiteX20" fmla="*/ 101345 w 1833371"/>
              <a:gd name="connsiteY20" fmla="*/ 1266443 h 1727453"/>
              <a:gd name="connsiteX21" fmla="*/ 160020 w 1833371"/>
              <a:gd name="connsiteY21" fmla="*/ 1343405 h 1727453"/>
              <a:gd name="connsiteX22" fmla="*/ 203453 w 1833371"/>
              <a:gd name="connsiteY22" fmla="*/ 1407413 h 1727453"/>
              <a:gd name="connsiteX23" fmla="*/ 261365 w 1833371"/>
              <a:gd name="connsiteY23" fmla="*/ 1471421 h 1727453"/>
              <a:gd name="connsiteX24" fmla="*/ 334517 w 1833371"/>
              <a:gd name="connsiteY24" fmla="*/ 1522475 h 1727453"/>
              <a:gd name="connsiteX25" fmla="*/ 406907 w 1833371"/>
              <a:gd name="connsiteY25" fmla="*/ 1573529 h 1727453"/>
              <a:gd name="connsiteX26" fmla="*/ 480059 w 1833371"/>
              <a:gd name="connsiteY26" fmla="*/ 1625345 h 1727453"/>
              <a:gd name="connsiteX27" fmla="*/ 552450 w 1833371"/>
              <a:gd name="connsiteY27" fmla="*/ 1650491 h 1727453"/>
              <a:gd name="connsiteX28" fmla="*/ 640079 w 1833371"/>
              <a:gd name="connsiteY28" fmla="*/ 1689353 h 1727453"/>
              <a:gd name="connsiteX29" fmla="*/ 727709 w 1833371"/>
              <a:gd name="connsiteY29" fmla="*/ 1701545 h 1727453"/>
              <a:gd name="connsiteX30" fmla="*/ 814577 w 1833371"/>
              <a:gd name="connsiteY30" fmla="*/ 1714500 h 1727453"/>
              <a:gd name="connsiteX31" fmla="*/ 916685 w 1833371"/>
              <a:gd name="connsiteY31" fmla="*/ 1727453 h 1727453"/>
              <a:gd name="connsiteX32" fmla="*/ 1003553 w 1833371"/>
              <a:gd name="connsiteY32" fmla="*/ 1714500 h 1727453"/>
              <a:gd name="connsiteX33" fmla="*/ 1091183 w 1833371"/>
              <a:gd name="connsiteY33" fmla="*/ 1701545 h 1727453"/>
              <a:gd name="connsiteX34" fmla="*/ 1178814 w 1833371"/>
              <a:gd name="connsiteY34" fmla="*/ 1689353 h 1727453"/>
              <a:gd name="connsiteX35" fmla="*/ 1265681 w 1833371"/>
              <a:gd name="connsiteY35" fmla="*/ 1650491 h 1727453"/>
              <a:gd name="connsiteX36" fmla="*/ 1353311 w 1833371"/>
              <a:gd name="connsiteY36" fmla="*/ 1625345 h 1727453"/>
              <a:gd name="connsiteX37" fmla="*/ 1425702 w 1833371"/>
              <a:gd name="connsiteY37" fmla="*/ 1573529 h 1727453"/>
              <a:gd name="connsiteX38" fmla="*/ 1498854 w 1833371"/>
              <a:gd name="connsiteY38" fmla="*/ 1522475 h 1727453"/>
              <a:gd name="connsiteX39" fmla="*/ 1556766 w 1833371"/>
              <a:gd name="connsiteY39" fmla="*/ 1471421 h 1727453"/>
              <a:gd name="connsiteX40" fmla="*/ 1614678 w 1833371"/>
              <a:gd name="connsiteY40" fmla="*/ 1407413 h 1727453"/>
              <a:gd name="connsiteX41" fmla="*/ 1673352 w 1833371"/>
              <a:gd name="connsiteY41" fmla="*/ 1343405 h 1727453"/>
              <a:gd name="connsiteX42" fmla="*/ 1716785 w 1833371"/>
              <a:gd name="connsiteY42" fmla="*/ 1266443 h 1727453"/>
              <a:gd name="connsiteX43" fmla="*/ 1760219 w 1833371"/>
              <a:gd name="connsiteY43" fmla="*/ 1202435 h 1727453"/>
              <a:gd name="connsiteX44" fmla="*/ 1789938 w 1833371"/>
              <a:gd name="connsiteY44" fmla="*/ 1113281 h 1727453"/>
              <a:gd name="connsiteX45" fmla="*/ 1804416 w 1833371"/>
              <a:gd name="connsiteY45" fmla="*/ 1036319 h 1727453"/>
              <a:gd name="connsiteX46" fmla="*/ 1818893 w 1833371"/>
              <a:gd name="connsiteY46" fmla="*/ 947165 h 1727453"/>
              <a:gd name="connsiteX47" fmla="*/ 1833371 w 1833371"/>
              <a:gd name="connsiteY47" fmla="*/ 857250 h 1727453"/>
              <a:gd name="connsiteX48" fmla="*/ 1818893 w 1833371"/>
              <a:gd name="connsiteY48" fmla="*/ 767333 h 1727453"/>
              <a:gd name="connsiteX49" fmla="*/ 1804416 w 1833371"/>
              <a:gd name="connsiteY49" fmla="*/ 691133 h 1727453"/>
              <a:gd name="connsiteX50" fmla="*/ 1789938 w 1833371"/>
              <a:gd name="connsiteY50" fmla="*/ 601217 h 1727453"/>
              <a:gd name="connsiteX51" fmla="*/ 1760219 w 1833371"/>
              <a:gd name="connsiteY51" fmla="*/ 524255 h 1727453"/>
              <a:gd name="connsiteX52" fmla="*/ 1716785 w 1833371"/>
              <a:gd name="connsiteY52" fmla="*/ 448055 h 1727453"/>
              <a:gd name="connsiteX53" fmla="*/ 1673352 w 1833371"/>
              <a:gd name="connsiteY53" fmla="*/ 384047 h 1727453"/>
              <a:gd name="connsiteX54" fmla="*/ 1614678 w 1833371"/>
              <a:gd name="connsiteY54" fmla="*/ 307085 h 1727453"/>
              <a:gd name="connsiteX55" fmla="*/ 1556766 w 1833371"/>
              <a:gd name="connsiteY55" fmla="*/ 256031 h 1727453"/>
              <a:gd name="connsiteX56" fmla="*/ 1498854 w 1833371"/>
              <a:gd name="connsiteY56" fmla="*/ 192023 h 1727453"/>
              <a:gd name="connsiteX57" fmla="*/ 1425702 w 1833371"/>
              <a:gd name="connsiteY57" fmla="*/ 140969 h 1727453"/>
              <a:gd name="connsiteX58" fmla="*/ 1353311 w 1833371"/>
              <a:gd name="connsiteY58" fmla="*/ 102107 h 1727453"/>
              <a:gd name="connsiteX59" fmla="*/ 1265681 w 1833371"/>
              <a:gd name="connsiteY59" fmla="*/ 64007 h 1727453"/>
              <a:gd name="connsiteX60" fmla="*/ 1178814 w 1833371"/>
              <a:gd name="connsiteY60" fmla="*/ 38100 h 1727453"/>
              <a:gd name="connsiteX61" fmla="*/ 1091183 w 1833371"/>
              <a:gd name="connsiteY61" fmla="*/ 12953 h 1727453"/>
              <a:gd name="connsiteX62" fmla="*/ 1003553 w 1833371"/>
              <a:gd name="connsiteY62" fmla="*/ 0 h 1727453"/>
              <a:gd name="connsiteX63" fmla="*/ 916685 w 1833371"/>
              <a:gd name="connsiteY63" fmla="*/ 0 h 17274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</a:cxnLst>
            <a:rect l="l" t="t" r="r" b="b"/>
            <a:pathLst>
              <a:path w="1833371" h="1727453">
                <a:moveTo>
                  <a:pt x="916685" y="0"/>
                </a:moveTo>
                <a:lnTo>
                  <a:pt x="814577" y="0"/>
                </a:lnTo>
                <a:lnTo>
                  <a:pt x="727709" y="12953"/>
                </a:lnTo>
                <a:lnTo>
                  <a:pt x="640079" y="38100"/>
                </a:lnTo>
                <a:lnTo>
                  <a:pt x="552450" y="64007"/>
                </a:lnTo>
                <a:lnTo>
                  <a:pt x="480059" y="102107"/>
                </a:lnTo>
                <a:lnTo>
                  <a:pt x="406907" y="140969"/>
                </a:lnTo>
                <a:lnTo>
                  <a:pt x="334517" y="192023"/>
                </a:lnTo>
                <a:lnTo>
                  <a:pt x="261365" y="256031"/>
                </a:lnTo>
                <a:lnTo>
                  <a:pt x="203453" y="307085"/>
                </a:lnTo>
                <a:lnTo>
                  <a:pt x="160020" y="384047"/>
                </a:lnTo>
                <a:lnTo>
                  <a:pt x="101345" y="448055"/>
                </a:lnTo>
                <a:lnTo>
                  <a:pt x="72389" y="524255"/>
                </a:lnTo>
                <a:lnTo>
                  <a:pt x="43433" y="601217"/>
                </a:lnTo>
                <a:lnTo>
                  <a:pt x="14477" y="691133"/>
                </a:lnTo>
                <a:lnTo>
                  <a:pt x="0" y="767333"/>
                </a:lnTo>
                <a:lnTo>
                  <a:pt x="0" y="947165"/>
                </a:lnTo>
                <a:lnTo>
                  <a:pt x="14477" y="1036319"/>
                </a:lnTo>
                <a:lnTo>
                  <a:pt x="43433" y="1113281"/>
                </a:lnTo>
                <a:lnTo>
                  <a:pt x="72389" y="1202435"/>
                </a:lnTo>
                <a:lnTo>
                  <a:pt x="101345" y="1266443"/>
                </a:lnTo>
                <a:lnTo>
                  <a:pt x="160020" y="1343405"/>
                </a:lnTo>
                <a:lnTo>
                  <a:pt x="203453" y="1407413"/>
                </a:lnTo>
                <a:lnTo>
                  <a:pt x="261365" y="1471421"/>
                </a:lnTo>
                <a:lnTo>
                  <a:pt x="334517" y="1522475"/>
                </a:lnTo>
                <a:lnTo>
                  <a:pt x="406907" y="1573529"/>
                </a:lnTo>
                <a:lnTo>
                  <a:pt x="480059" y="1625345"/>
                </a:lnTo>
                <a:lnTo>
                  <a:pt x="552450" y="1650491"/>
                </a:lnTo>
                <a:lnTo>
                  <a:pt x="640079" y="1689353"/>
                </a:lnTo>
                <a:lnTo>
                  <a:pt x="727709" y="1701545"/>
                </a:lnTo>
                <a:lnTo>
                  <a:pt x="814577" y="1714500"/>
                </a:lnTo>
                <a:lnTo>
                  <a:pt x="916685" y="1727453"/>
                </a:lnTo>
                <a:lnTo>
                  <a:pt x="1003553" y="1714500"/>
                </a:lnTo>
                <a:lnTo>
                  <a:pt x="1091183" y="1701545"/>
                </a:lnTo>
                <a:lnTo>
                  <a:pt x="1178814" y="1689353"/>
                </a:lnTo>
                <a:lnTo>
                  <a:pt x="1265681" y="1650491"/>
                </a:lnTo>
                <a:lnTo>
                  <a:pt x="1353311" y="1625345"/>
                </a:lnTo>
                <a:lnTo>
                  <a:pt x="1425702" y="1573529"/>
                </a:lnTo>
                <a:lnTo>
                  <a:pt x="1498854" y="1522475"/>
                </a:lnTo>
                <a:lnTo>
                  <a:pt x="1556766" y="1471421"/>
                </a:lnTo>
                <a:lnTo>
                  <a:pt x="1614678" y="1407413"/>
                </a:lnTo>
                <a:lnTo>
                  <a:pt x="1673352" y="1343405"/>
                </a:lnTo>
                <a:lnTo>
                  <a:pt x="1716785" y="1266443"/>
                </a:lnTo>
                <a:lnTo>
                  <a:pt x="1760219" y="1202435"/>
                </a:lnTo>
                <a:lnTo>
                  <a:pt x="1789938" y="1113281"/>
                </a:lnTo>
                <a:lnTo>
                  <a:pt x="1804416" y="1036319"/>
                </a:lnTo>
                <a:lnTo>
                  <a:pt x="1818893" y="947165"/>
                </a:lnTo>
                <a:lnTo>
                  <a:pt x="1833371" y="857250"/>
                </a:lnTo>
                <a:lnTo>
                  <a:pt x="1818893" y="767333"/>
                </a:lnTo>
                <a:lnTo>
                  <a:pt x="1804416" y="691133"/>
                </a:lnTo>
                <a:lnTo>
                  <a:pt x="1789938" y="601217"/>
                </a:lnTo>
                <a:lnTo>
                  <a:pt x="1760219" y="524255"/>
                </a:lnTo>
                <a:lnTo>
                  <a:pt x="1716785" y="448055"/>
                </a:lnTo>
                <a:lnTo>
                  <a:pt x="1673352" y="384047"/>
                </a:lnTo>
                <a:lnTo>
                  <a:pt x="1614678" y="307085"/>
                </a:lnTo>
                <a:lnTo>
                  <a:pt x="1556766" y="256031"/>
                </a:lnTo>
                <a:lnTo>
                  <a:pt x="1498854" y="192023"/>
                </a:lnTo>
                <a:lnTo>
                  <a:pt x="1425702" y="140969"/>
                </a:lnTo>
                <a:lnTo>
                  <a:pt x="1353311" y="102107"/>
                </a:lnTo>
                <a:lnTo>
                  <a:pt x="1265681" y="64007"/>
                </a:lnTo>
                <a:lnTo>
                  <a:pt x="1178814" y="38100"/>
                </a:lnTo>
                <a:lnTo>
                  <a:pt x="1091183" y="12953"/>
                </a:lnTo>
                <a:lnTo>
                  <a:pt x="1003553" y="0"/>
                </a:lnTo>
                <a:lnTo>
                  <a:pt x="916685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5366849" y="3289428"/>
            <a:ext cx="1847039" cy="1741140"/>
          </a:xfrm>
          <a:custGeom>
            <a:avLst/>
            <a:gdLst>
              <a:gd name="connsiteX0" fmla="*/ 923519 w 1847039"/>
              <a:gd name="connsiteY0" fmla="*/ 6848 h 1741140"/>
              <a:gd name="connsiteX1" fmla="*/ 821413 w 1847039"/>
              <a:gd name="connsiteY1" fmla="*/ 6848 h 1741140"/>
              <a:gd name="connsiteX2" fmla="*/ 734541 w 1847039"/>
              <a:gd name="connsiteY2" fmla="*/ 19806 h 1741140"/>
              <a:gd name="connsiteX3" fmla="*/ 646910 w 1847039"/>
              <a:gd name="connsiteY3" fmla="*/ 44948 h 1741140"/>
              <a:gd name="connsiteX4" fmla="*/ 559294 w 1847039"/>
              <a:gd name="connsiteY4" fmla="*/ 70853 h 1741140"/>
              <a:gd name="connsiteX5" fmla="*/ 486898 w 1847039"/>
              <a:gd name="connsiteY5" fmla="*/ 108953 h 1741140"/>
              <a:gd name="connsiteX6" fmla="*/ 413744 w 1847039"/>
              <a:gd name="connsiteY6" fmla="*/ 147816 h 1741140"/>
              <a:gd name="connsiteX7" fmla="*/ 341362 w 1847039"/>
              <a:gd name="connsiteY7" fmla="*/ 198874 h 1741140"/>
              <a:gd name="connsiteX8" fmla="*/ 268208 w 1847039"/>
              <a:gd name="connsiteY8" fmla="*/ 262879 h 1741140"/>
              <a:gd name="connsiteX9" fmla="*/ 210289 w 1847039"/>
              <a:gd name="connsiteY9" fmla="*/ 313926 h 1741140"/>
              <a:gd name="connsiteX10" fmla="*/ 166860 w 1847039"/>
              <a:gd name="connsiteY10" fmla="*/ 390889 h 1741140"/>
              <a:gd name="connsiteX11" fmla="*/ 108182 w 1847039"/>
              <a:gd name="connsiteY11" fmla="*/ 454894 h 1741140"/>
              <a:gd name="connsiteX12" fmla="*/ 79230 w 1847039"/>
              <a:gd name="connsiteY12" fmla="*/ 531095 h 1741140"/>
              <a:gd name="connsiteX13" fmla="*/ 50277 w 1847039"/>
              <a:gd name="connsiteY13" fmla="*/ 608059 h 1741140"/>
              <a:gd name="connsiteX14" fmla="*/ 21324 w 1847039"/>
              <a:gd name="connsiteY14" fmla="*/ 697980 h 1741140"/>
              <a:gd name="connsiteX15" fmla="*/ 6848 w 1847039"/>
              <a:gd name="connsiteY15" fmla="*/ 774181 h 1741140"/>
              <a:gd name="connsiteX16" fmla="*/ 6848 w 1847039"/>
              <a:gd name="connsiteY16" fmla="*/ 954012 h 1741140"/>
              <a:gd name="connsiteX17" fmla="*/ 21324 w 1847039"/>
              <a:gd name="connsiteY17" fmla="*/ 1043159 h 1741140"/>
              <a:gd name="connsiteX18" fmla="*/ 50277 w 1847039"/>
              <a:gd name="connsiteY18" fmla="*/ 1120123 h 1741140"/>
              <a:gd name="connsiteX19" fmla="*/ 79230 w 1847039"/>
              <a:gd name="connsiteY19" fmla="*/ 1209270 h 1741140"/>
              <a:gd name="connsiteX20" fmla="*/ 108182 w 1847039"/>
              <a:gd name="connsiteY20" fmla="*/ 1273287 h 1741140"/>
              <a:gd name="connsiteX21" fmla="*/ 166860 w 1847039"/>
              <a:gd name="connsiteY21" fmla="*/ 1350238 h 1741140"/>
              <a:gd name="connsiteX22" fmla="*/ 210289 w 1847039"/>
              <a:gd name="connsiteY22" fmla="*/ 1414255 h 1741140"/>
              <a:gd name="connsiteX23" fmla="*/ 268208 w 1847039"/>
              <a:gd name="connsiteY23" fmla="*/ 1478260 h 1741140"/>
              <a:gd name="connsiteX24" fmla="*/ 341362 w 1847039"/>
              <a:gd name="connsiteY24" fmla="*/ 1529307 h 1741140"/>
              <a:gd name="connsiteX25" fmla="*/ 413744 w 1847039"/>
              <a:gd name="connsiteY25" fmla="*/ 1580365 h 1741140"/>
              <a:gd name="connsiteX26" fmla="*/ 486898 w 1847039"/>
              <a:gd name="connsiteY26" fmla="*/ 1632187 h 1741140"/>
              <a:gd name="connsiteX27" fmla="*/ 559294 w 1847039"/>
              <a:gd name="connsiteY27" fmla="*/ 1657329 h 1741140"/>
              <a:gd name="connsiteX28" fmla="*/ 646910 w 1847039"/>
              <a:gd name="connsiteY28" fmla="*/ 1696192 h 1741140"/>
              <a:gd name="connsiteX29" fmla="*/ 734541 w 1847039"/>
              <a:gd name="connsiteY29" fmla="*/ 1708387 h 1741140"/>
              <a:gd name="connsiteX30" fmla="*/ 821413 w 1847039"/>
              <a:gd name="connsiteY30" fmla="*/ 1721334 h 1741140"/>
              <a:gd name="connsiteX31" fmla="*/ 923519 w 1847039"/>
              <a:gd name="connsiteY31" fmla="*/ 1734292 h 1741140"/>
              <a:gd name="connsiteX32" fmla="*/ 1010391 w 1847039"/>
              <a:gd name="connsiteY32" fmla="*/ 1721334 h 1741140"/>
              <a:gd name="connsiteX33" fmla="*/ 1098022 w 1847039"/>
              <a:gd name="connsiteY33" fmla="*/ 1708387 h 1741140"/>
              <a:gd name="connsiteX34" fmla="*/ 1185638 w 1847039"/>
              <a:gd name="connsiteY34" fmla="*/ 1696192 h 1741140"/>
              <a:gd name="connsiteX35" fmla="*/ 1272510 w 1847039"/>
              <a:gd name="connsiteY35" fmla="*/ 1657329 h 1741140"/>
              <a:gd name="connsiteX36" fmla="*/ 1360141 w 1847039"/>
              <a:gd name="connsiteY36" fmla="*/ 1632187 h 1741140"/>
              <a:gd name="connsiteX37" fmla="*/ 1432523 w 1847039"/>
              <a:gd name="connsiteY37" fmla="*/ 1580365 h 1741140"/>
              <a:gd name="connsiteX38" fmla="*/ 1505677 w 1847039"/>
              <a:gd name="connsiteY38" fmla="*/ 1529307 h 1741140"/>
              <a:gd name="connsiteX39" fmla="*/ 1563596 w 1847039"/>
              <a:gd name="connsiteY39" fmla="*/ 1478260 h 1741140"/>
              <a:gd name="connsiteX40" fmla="*/ 1621501 w 1847039"/>
              <a:gd name="connsiteY40" fmla="*/ 1414255 h 1741140"/>
              <a:gd name="connsiteX41" fmla="*/ 1680178 w 1847039"/>
              <a:gd name="connsiteY41" fmla="*/ 1350238 h 1741140"/>
              <a:gd name="connsiteX42" fmla="*/ 1723608 w 1847039"/>
              <a:gd name="connsiteY42" fmla="*/ 1273287 h 1741140"/>
              <a:gd name="connsiteX43" fmla="*/ 1767037 w 1847039"/>
              <a:gd name="connsiteY43" fmla="*/ 1209270 h 1741140"/>
              <a:gd name="connsiteX44" fmla="*/ 1796762 w 1847039"/>
              <a:gd name="connsiteY44" fmla="*/ 1120123 h 1741140"/>
              <a:gd name="connsiteX45" fmla="*/ 1811239 w 1847039"/>
              <a:gd name="connsiteY45" fmla="*/ 1043159 h 1741140"/>
              <a:gd name="connsiteX46" fmla="*/ 1825714 w 1847039"/>
              <a:gd name="connsiteY46" fmla="*/ 954012 h 1741140"/>
              <a:gd name="connsiteX47" fmla="*/ 1840191 w 1847039"/>
              <a:gd name="connsiteY47" fmla="*/ 864091 h 1741140"/>
              <a:gd name="connsiteX48" fmla="*/ 1825714 w 1847039"/>
              <a:gd name="connsiteY48" fmla="*/ 774181 h 1741140"/>
              <a:gd name="connsiteX49" fmla="*/ 1811239 w 1847039"/>
              <a:gd name="connsiteY49" fmla="*/ 697980 h 1741140"/>
              <a:gd name="connsiteX50" fmla="*/ 1796762 w 1847039"/>
              <a:gd name="connsiteY50" fmla="*/ 608059 h 1741140"/>
              <a:gd name="connsiteX51" fmla="*/ 1767037 w 1847039"/>
              <a:gd name="connsiteY51" fmla="*/ 531095 h 1741140"/>
              <a:gd name="connsiteX52" fmla="*/ 1723608 w 1847039"/>
              <a:gd name="connsiteY52" fmla="*/ 454894 h 1741140"/>
              <a:gd name="connsiteX53" fmla="*/ 1680178 w 1847039"/>
              <a:gd name="connsiteY53" fmla="*/ 390889 h 1741140"/>
              <a:gd name="connsiteX54" fmla="*/ 1621501 w 1847039"/>
              <a:gd name="connsiteY54" fmla="*/ 313926 h 1741140"/>
              <a:gd name="connsiteX55" fmla="*/ 1563596 w 1847039"/>
              <a:gd name="connsiteY55" fmla="*/ 262879 h 1741140"/>
              <a:gd name="connsiteX56" fmla="*/ 1505677 w 1847039"/>
              <a:gd name="connsiteY56" fmla="*/ 198874 h 1741140"/>
              <a:gd name="connsiteX57" fmla="*/ 1432523 w 1847039"/>
              <a:gd name="connsiteY57" fmla="*/ 147816 h 1741140"/>
              <a:gd name="connsiteX58" fmla="*/ 1360141 w 1847039"/>
              <a:gd name="connsiteY58" fmla="*/ 108953 h 1741140"/>
              <a:gd name="connsiteX59" fmla="*/ 1272510 w 1847039"/>
              <a:gd name="connsiteY59" fmla="*/ 70853 h 1741140"/>
              <a:gd name="connsiteX60" fmla="*/ 1185638 w 1847039"/>
              <a:gd name="connsiteY60" fmla="*/ 44948 h 1741140"/>
              <a:gd name="connsiteX61" fmla="*/ 1098022 w 1847039"/>
              <a:gd name="connsiteY61" fmla="*/ 19806 h 1741140"/>
              <a:gd name="connsiteX62" fmla="*/ 1010391 w 1847039"/>
              <a:gd name="connsiteY62" fmla="*/ 6848 h 1741140"/>
              <a:gd name="connsiteX63" fmla="*/ 923519 w 1847039"/>
              <a:gd name="connsiteY63" fmla="*/ 6848 h 17411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</a:cxnLst>
            <a:rect l="l" t="t" r="r" b="b"/>
            <a:pathLst>
              <a:path w="1847039" h="1741140">
                <a:moveTo>
                  <a:pt x="923519" y="6848"/>
                </a:moveTo>
                <a:lnTo>
                  <a:pt x="821413" y="6848"/>
                </a:lnTo>
                <a:lnTo>
                  <a:pt x="734541" y="19806"/>
                </a:lnTo>
                <a:lnTo>
                  <a:pt x="646910" y="44948"/>
                </a:lnTo>
                <a:lnTo>
                  <a:pt x="559294" y="70853"/>
                </a:lnTo>
                <a:lnTo>
                  <a:pt x="486898" y="108953"/>
                </a:lnTo>
                <a:lnTo>
                  <a:pt x="413744" y="147816"/>
                </a:lnTo>
                <a:lnTo>
                  <a:pt x="341362" y="198874"/>
                </a:lnTo>
                <a:lnTo>
                  <a:pt x="268208" y="262879"/>
                </a:lnTo>
                <a:lnTo>
                  <a:pt x="210289" y="313926"/>
                </a:lnTo>
                <a:lnTo>
                  <a:pt x="166860" y="390889"/>
                </a:lnTo>
                <a:lnTo>
                  <a:pt x="108182" y="454894"/>
                </a:lnTo>
                <a:lnTo>
                  <a:pt x="79230" y="531095"/>
                </a:lnTo>
                <a:lnTo>
                  <a:pt x="50277" y="608059"/>
                </a:lnTo>
                <a:lnTo>
                  <a:pt x="21324" y="697980"/>
                </a:lnTo>
                <a:lnTo>
                  <a:pt x="6848" y="774181"/>
                </a:lnTo>
                <a:lnTo>
                  <a:pt x="6848" y="954012"/>
                </a:lnTo>
                <a:lnTo>
                  <a:pt x="21324" y="1043159"/>
                </a:lnTo>
                <a:lnTo>
                  <a:pt x="50277" y="1120123"/>
                </a:lnTo>
                <a:lnTo>
                  <a:pt x="79230" y="1209270"/>
                </a:lnTo>
                <a:lnTo>
                  <a:pt x="108182" y="1273287"/>
                </a:lnTo>
                <a:lnTo>
                  <a:pt x="166860" y="1350238"/>
                </a:lnTo>
                <a:lnTo>
                  <a:pt x="210289" y="1414255"/>
                </a:lnTo>
                <a:lnTo>
                  <a:pt x="268208" y="1478260"/>
                </a:lnTo>
                <a:lnTo>
                  <a:pt x="341362" y="1529307"/>
                </a:lnTo>
                <a:lnTo>
                  <a:pt x="413744" y="1580365"/>
                </a:lnTo>
                <a:lnTo>
                  <a:pt x="486898" y="1632187"/>
                </a:lnTo>
                <a:lnTo>
                  <a:pt x="559294" y="1657329"/>
                </a:lnTo>
                <a:lnTo>
                  <a:pt x="646910" y="1696192"/>
                </a:lnTo>
                <a:lnTo>
                  <a:pt x="734541" y="1708387"/>
                </a:lnTo>
                <a:lnTo>
                  <a:pt x="821413" y="1721334"/>
                </a:lnTo>
                <a:lnTo>
                  <a:pt x="923519" y="1734292"/>
                </a:lnTo>
                <a:lnTo>
                  <a:pt x="1010391" y="1721334"/>
                </a:lnTo>
                <a:lnTo>
                  <a:pt x="1098022" y="1708387"/>
                </a:lnTo>
                <a:lnTo>
                  <a:pt x="1185638" y="1696192"/>
                </a:lnTo>
                <a:lnTo>
                  <a:pt x="1272510" y="1657329"/>
                </a:lnTo>
                <a:lnTo>
                  <a:pt x="1360141" y="1632187"/>
                </a:lnTo>
                <a:lnTo>
                  <a:pt x="1432523" y="1580365"/>
                </a:lnTo>
                <a:lnTo>
                  <a:pt x="1505677" y="1529307"/>
                </a:lnTo>
                <a:lnTo>
                  <a:pt x="1563596" y="1478260"/>
                </a:lnTo>
                <a:lnTo>
                  <a:pt x="1621501" y="1414255"/>
                </a:lnTo>
                <a:lnTo>
                  <a:pt x="1680178" y="1350238"/>
                </a:lnTo>
                <a:lnTo>
                  <a:pt x="1723608" y="1273287"/>
                </a:lnTo>
                <a:lnTo>
                  <a:pt x="1767037" y="1209270"/>
                </a:lnTo>
                <a:lnTo>
                  <a:pt x="1796762" y="1120123"/>
                </a:lnTo>
                <a:lnTo>
                  <a:pt x="1811239" y="1043159"/>
                </a:lnTo>
                <a:lnTo>
                  <a:pt x="1825714" y="954012"/>
                </a:lnTo>
                <a:lnTo>
                  <a:pt x="1840191" y="864091"/>
                </a:lnTo>
                <a:lnTo>
                  <a:pt x="1825714" y="774181"/>
                </a:lnTo>
                <a:lnTo>
                  <a:pt x="1811239" y="697980"/>
                </a:lnTo>
                <a:lnTo>
                  <a:pt x="1796762" y="608059"/>
                </a:lnTo>
                <a:lnTo>
                  <a:pt x="1767037" y="531095"/>
                </a:lnTo>
                <a:lnTo>
                  <a:pt x="1723608" y="454894"/>
                </a:lnTo>
                <a:lnTo>
                  <a:pt x="1680178" y="390889"/>
                </a:lnTo>
                <a:lnTo>
                  <a:pt x="1621501" y="313926"/>
                </a:lnTo>
                <a:lnTo>
                  <a:pt x="1563596" y="262879"/>
                </a:lnTo>
                <a:lnTo>
                  <a:pt x="1505677" y="198874"/>
                </a:lnTo>
                <a:lnTo>
                  <a:pt x="1432523" y="147816"/>
                </a:lnTo>
                <a:lnTo>
                  <a:pt x="1360141" y="108953"/>
                </a:lnTo>
                <a:lnTo>
                  <a:pt x="1272510" y="70853"/>
                </a:lnTo>
                <a:lnTo>
                  <a:pt x="1185638" y="44948"/>
                </a:lnTo>
                <a:lnTo>
                  <a:pt x="1098022" y="19806"/>
                </a:lnTo>
                <a:lnTo>
                  <a:pt x="1010391" y="6848"/>
                </a:lnTo>
                <a:lnTo>
                  <a:pt x="923519" y="6848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982863" y="3539363"/>
            <a:ext cx="975360" cy="627126"/>
          </a:xfrm>
          <a:custGeom>
            <a:avLst/>
            <a:gdLst>
              <a:gd name="connsiteX0" fmla="*/ 480822 w 975360"/>
              <a:gd name="connsiteY0" fmla="*/ 0 h 627126"/>
              <a:gd name="connsiteX1" fmla="*/ 393192 w 975360"/>
              <a:gd name="connsiteY1" fmla="*/ 0 h 627126"/>
              <a:gd name="connsiteX2" fmla="*/ 335279 w 975360"/>
              <a:gd name="connsiteY2" fmla="*/ 12953 h 627126"/>
              <a:gd name="connsiteX3" fmla="*/ 291083 w 975360"/>
              <a:gd name="connsiteY3" fmla="*/ 12953 h 627126"/>
              <a:gd name="connsiteX4" fmla="*/ 247650 w 975360"/>
              <a:gd name="connsiteY4" fmla="*/ 25146 h 627126"/>
              <a:gd name="connsiteX5" fmla="*/ 218694 w 975360"/>
              <a:gd name="connsiteY5" fmla="*/ 51053 h 627126"/>
              <a:gd name="connsiteX6" fmla="*/ 175260 w 975360"/>
              <a:gd name="connsiteY6" fmla="*/ 64008 h 627126"/>
              <a:gd name="connsiteX7" fmla="*/ 145542 w 975360"/>
              <a:gd name="connsiteY7" fmla="*/ 89153 h 627126"/>
              <a:gd name="connsiteX8" fmla="*/ 116586 w 975360"/>
              <a:gd name="connsiteY8" fmla="*/ 102108 h 627126"/>
              <a:gd name="connsiteX9" fmla="*/ 87629 w 975360"/>
              <a:gd name="connsiteY9" fmla="*/ 128015 h 627126"/>
              <a:gd name="connsiteX10" fmla="*/ 58673 w 975360"/>
              <a:gd name="connsiteY10" fmla="*/ 153161 h 627126"/>
              <a:gd name="connsiteX11" fmla="*/ 44195 w 975360"/>
              <a:gd name="connsiteY11" fmla="*/ 192023 h 627126"/>
              <a:gd name="connsiteX12" fmla="*/ 15239 w 975360"/>
              <a:gd name="connsiteY12" fmla="*/ 217170 h 627126"/>
              <a:gd name="connsiteX13" fmla="*/ 15239 w 975360"/>
              <a:gd name="connsiteY13" fmla="*/ 243078 h 627126"/>
              <a:gd name="connsiteX14" fmla="*/ 0 w 975360"/>
              <a:gd name="connsiteY14" fmla="*/ 281178 h 627126"/>
              <a:gd name="connsiteX15" fmla="*/ 0 w 975360"/>
              <a:gd name="connsiteY15" fmla="*/ 345185 h 627126"/>
              <a:gd name="connsiteX16" fmla="*/ 15239 w 975360"/>
              <a:gd name="connsiteY16" fmla="*/ 371094 h 627126"/>
              <a:gd name="connsiteX17" fmla="*/ 15239 w 975360"/>
              <a:gd name="connsiteY17" fmla="*/ 396240 h 627126"/>
              <a:gd name="connsiteX18" fmla="*/ 44195 w 975360"/>
              <a:gd name="connsiteY18" fmla="*/ 435102 h 627126"/>
              <a:gd name="connsiteX19" fmla="*/ 58673 w 975360"/>
              <a:gd name="connsiteY19" fmla="*/ 460247 h 627126"/>
              <a:gd name="connsiteX20" fmla="*/ 116586 w 975360"/>
              <a:gd name="connsiteY20" fmla="*/ 512064 h 627126"/>
              <a:gd name="connsiteX21" fmla="*/ 145542 w 975360"/>
              <a:gd name="connsiteY21" fmla="*/ 524255 h 627126"/>
              <a:gd name="connsiteX22" fmla="*/ 175260 w 975360"/>
              <a:gd name="connsiteY22" fmla="*/ 550164 h 627126"/>
              <a:gd name="connsiteX23" fmla="*/ 218694 w 975360"/>
              <a:gd name="connsiteY23" fmla="*/ 563117 h 627126"/>
              <a:gd name="connsiteX24" fmla="*/ 247650 w 975360"/>
              <a:gd name="connsiteY24" fmla="*/ 588264 h 627126"/>
              <a:gd name="connsiteX25" fmla="*/ 291083 w 975360"/>
              <a:gd name="connsiteY25" fmla="*/ 601217 h 627126"/>
              <a:gd name="connsiteX26" fmla="*/ 335279 w 975360"/>
              <a:gd name="connsiteY26" fmla="*/ 614172 h 627126"/>
              <a:gd name="connsiteX27" fmla="*/ 436626 w 975360"/>
              <a:gd name="connsiteY27" fmla="*/ 614172 h 627126"/>
              <a:gd name="connsiteX28" fmla="*/ 480822 w 975360"/>
              <a:gd name="connsiteY28" fmla="*/ 627126 h 627126"/>
              <a:gd name="connsiteX29" fmla="*/ 538733 w 975360"/>
              <a:gd name="connsiteY29" fmla="*/ 614172 h 627126"/>
              <a:gd name="connsiteX30" fmla="*/ 626364 w 975360"/>
              <a:gd name="connsiteY30" fmla="*/ 614172 h 627126"/>
              <a:gd name="connsiteX31" fmla="*/ 713232 w 975360"/>
              <a:gd name="connsiteY31" fmla="*/ 588264 h 627126"/>
              <a:gd name="connsiteX32" fmla="*/ 756666 w 975360"/>
              <a:gd name="connsiteY32" fmla="*/ 563117 h 627126"/>
              <a:gd name="connsiteX33" fmla="*/ 786383 w 975360"/>
              <a:gd name="connsiteY33" fmla="*/ 550164 h 627126"/>
              <a:gd name="connsiteX34" fmla="*/ 829817 w 975360"/>
              <a:gd name="connsiteY34" fmla="*/ 524255 h 627126"/>
              <a:gd name="connsiteX35" fmla="*/ 858773 w 975360"/>
              <a:gd name="connsiteY35" fmla="*/ 512064 h 627126"/>
              <a:gd name="connsiteX36" fmla="*/ 916686 w 975360"/>
              <a:gd name="connsiteY36" fmla="*/ 460247 h 627126"/>
              <a:gd name="connsiteX37" fmla="*/ 931926 w 975360"/>
              <a:gd name="connsiteY37" fmla="*/ 435102 h 627126"/>
              <a:gd name="connsiteX38" fmla="*/ 946404 w 975360"/>
              <a:gd name="connsiteY38" fmla="*/ 396240 h 627126"/>
              <a:gd name="connsiteX39" fmla="*/ 960882 w 975360"/>
              <a:gd name="connsiteY39" fmla="*/ 371094 h 627126"/>
              <a:gd name="connsiteX40" fmla="*/ 960882 w 975360"/>
              <a:gd name="connsiteY40" fmla="*/ 345185 h 627126"/>
              <a:gd name="connsiteX41" fmla="*/ 975360 w 975360"/>
              <a:gd name="connsiteY41" fmla="*/ 307085 h 627126"/>
              <a:gd name="connsiteX42" fmla="*/ 960882 w 975360"/>
              <a:gd name="connsiteY42" fmla="*/ 281178 h 627126"/>
              <a:gd name="connsiteX43" fmla="*/ 960882 w 975360"/>
              <a:gd name="connsiteY43" fmla="*/ 243078 h 627126"/>
              <a:gd name="connsiteX44" fmla="*/ 946404 w 975360"/>
              <a:gd name="connsiteY44" fmla="*/ 217170 h 627126"/>
              <a:gd name="connsiteX45" fmla="*/ 931926 w 975360"/>
              <a:gd name="connsiteY45" fmla="*/ 192023 h 627126"/>
              <a:gd name="connsiteX46" fmla="*/ 916686 w 975360"/>
              <a:gd name="connsiteY46" fmla="*/ 153161 h 627126"/>
              <a:gd name="connsiteX47" fmla="*/ 887729 w 975360"/>
              <a:gd name="connsiteY47" fmla="*/ 128015 h 627126"/>
              <a:gd name="connsiteX48" fmla="*/ 858773 w 975360"/>
              <a:gd name="connsiteY48" fmla="*/ 102108 h 627126"/>
              <a:gd name="connsiteX49" fmla="*/ 829817 w 975360"/>
              <a:gd name="connsiteY49" fmla="*/ 89153 h 627126"/>
              <a:gd name="connsiteX50" fmla="*/ 786383 w 975360"/>
              <a:gd name="connsiteY50" fmla="*/ 64008 h 627126"/>
              <a:gd name="connsiteX51" fmla="*/ 756666 w 975360"/>
              <a:gd name="connsiteY51" fmla="*/ 51053 h 627126"/>
              <a:gd name="connsiteX52" fmla="*/ 713232 w 975360"/>
              <a:gd name="connsiteY52" fmla="*/ 25146 h 627126"/>
              <a:gd name="connsiteX53" fmla="*/ 669798 w 975360"/>
              <a:gd name="connsiteY53" fmla="*/ 12953 h 627126"/>
              <a:gd name="connsiteX54" fmla="*/ 626364 w 975360"/>
              <a:gd name="connsiteY54" fmla="*/ 12953 h 627126"/>
              <a:gd name="connsiteX55" fmla="*/ 582167 w 975360"/>
              <a:gd name="connsiteY55" fmla="*/ 0 h 627126"/>
              <a:gd name="connsiteX56" fmla="*/ 480822 w 975360"/>
              <a:gd name="connsiteY56" fmla="*/ 0 h 6271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</a:cxnLst>
            <a:rect l="l" t="t" r="r" b="b"/>
            <a:pathLst>
              <a:path w="975360" h="627126">
                <a:moveTo>
                  <a:pt x="480822" y="0"/>
                </a:moveTo>
                <a:lnTo>
                  <a:pt x="393192" y="0"/>
                </a:lnTo>
                <a:lnTo>
                  <a:pt x="335279" y="12953"/>
                </a:lnTo>
                <a:lnTo>
                  <a:pt x="291083" y="12953"/>
                </a:lnTo>
                <a:lnTo>
                  <a:pt x="247650" y="25146"/>
                </a:lnTo>
                <a:lnTo>
                  <a:pt x="218694" y="51053"/>
                </a:lnTo>
                <a:lnTo>
                  <a:pt x="175260" y="64008"/>
                </a:lnTo>
                <a:lnTo>
                  <a:pt x="145542" y="89153"/>
                </a:lnTo>
                <a:lnTo>
                  <a:pt x="116586" y="102108"/>
                </a:lnTo>
                <a:lnTo>
                  <a:pt x="87629" y="128015"/>
                </a:lnTo>
                <a:lnTo>
                  <a:pt x="58673" y="153161"/>
                </a:lnTo>
                <a:lnTo>
                  <a:pt x="44195" y="192023"/>
                </a:lnTo>
                <a:lnTo>
                  <a:pt x="15239" y="217170"/>
                </a:lnTo>
                <a:lnTo>
                  <a:pt x="15239" y="243078"/>
                </a:lnTo>
                <a:lnTo>
                  <a:pt x="0" y="281178"/>
                </a:lnTo>
                <a:lnTo>
                  <a:pt x="0" y="345185"/>
                </a:lnTo>
                <a:lnTo>
                  <a:pt x="15239" y="371094"/>
                </a:lnTo>
                <a:lnTo>
                  <a:pt x="15239" y="396240"/>
                </a:lnTo>
                <a:lnTo>
                  <a:pt x="44195" y="435102"/>
                </a:lnTo>
                <a:lnTo>
                  <a:pt x="58673" y="460247"/>
                </a:lnTo>
                <a:lnTo>
                  <a:pt x="116586" y="512064"/>
                </a:lnTo>
                <a:lnTo>
                  <a:pt x="145542" y="524255"/>
                </a:lnTo>
                <a:lnTo>
                  <a:pt x="175260" y="550164"/>
                </a:lnTo>
                <a:lnTo>
                  <a:pt x="218694" y="563117"/>
                </a:lnTo>
                <a:lnTo>
                  <a:pt x="247650" y="588264"/>
                </a:lnTo>
                <a:lnTo>
                  <a:pt x="291083" y="601217"/>
                </a:lnTo>
                <a:lnTo>
                  <a:pt x="335279" y="614172"/>
                </a:lnTo>
                <a:lnTo>
                  <a:pt x="436626" y="614172"/>
                </a:lnTo>
                <a:lnTo>
                  <a:pt x="480822" y="627126"/>
                </a:lnTo>
                <a:lnTo>
                  <a:pt x="538733" y="614172"/>
                </a:lnTo>
                <a:lnTo>
                  <a:pt x="626364" y="614172"/>
                </a:lnTo>
                <a:lnTo>
                  <a:pt x="713232" y="588264"/>
                </a:lnTo>
                <a:lnTo>
                  <a:pt x="756666" y="563117"/>
                </a:lnTo>
                <a:lnTo>
                  <a:pt x="786383" y="550164"/>
                </a:lnTo>
                <a:lnTo>
                  <a:pt x="829817" y="524255"/>
                </a:lnTo>
                <a:lnTo>
                  <a:pt x="858773" y="512064"/>
                </a:lnTo>
                <a:lnTo>
                  <a:pt x="916686" y="460247"/>
                </a:lnTo>
                <a:lnTo>
                  <a:pt x="931926" y="435102"/>
                </a:lnTo>
                <a:lnTo>
                  <a:pt x="946404" y="396240"/>
                </a:lnTo>
                <a:lnTo>
                  <a:pt x="960882" y="371094"/>
                </a:lnTo>
                <a:lnTo>
                  <a:pt x="960882" y="345185"/>
                </a:lnTo>
                <a:lnTo>
                  <a:pt x="975360" y="307085"/>
                </a:lnTo>
                <a:lnTo>
                  <a:pt x="960882" y="281178"/>
                </a:lnTo>
                <a:lnTo>
                  <a:pt x="960882" y="243078"/>
                </a:lnTo>
                <a:lnTo>
                  <a:pt x="946404" y="217170"/>
                </a:lnTo>
                <a:lnTo>
                  <a:pt x="931926" y="192023"/>
                </a:lnTo>
                <a:lnTo>
                  <a:pt x="916686" y="153161"/>
                </a:lnTo>
                <a:lnTo>
                  <a:pt x="887729" y="128015"/>
                </a:lnTo>
                <a:lnTo>
                  <a:pt x="858773" y="102108"/>
                </a:lnTo>
                <a:lnTo>
                  <a:pt x="829817" y="89153"/>
                </a:lnTo>
                <a:lnTo>
                  <a:pt x="786383" y="64008"/>
                </a:lnTo>
                <a:lnTo>
                  <a:pt x="756666" y="51053"/>
                </a:lnTo>
                <a:lnTo>
                  <a:pt x="713232" y="25146"/>
                </a:lnTo>
                <a:lnTo>
                  <a:pt x="669798" y="12953"/>
                </a:lnTo>
                <a:lnTo>
                  <a:pt x="626364" y="12953"/>
                </a:lnTo>
                <a:lnTo>
                  <a:pt x="582167" y="0"/>
                </a:lnTo>
                <a:lnTo>
                  <a:pt x="480822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975971" y="3532502"/>
            <a:ext cx="989045" cy="640811"/>
          </a:xfrm>
          <a:custGeom>
            <a:avLst/>
            <a:gdLst>
              <a:gd name="connsiteX0" fmla="*/ 487670 w 989045"/>
              <a:gd name="connsiteY0" fmla="*/ 6848 h 640811"/>
              <a:gd name="connsiteX1" fmla="*/ 400039 w 989045"/>
              <a:gd name="connsiteY1" fmla="*/ 6848 h 640811"/>
              <a:gd name="connsiteX2" fmla="*/ 342134 w 989045"/>
              <a:gd name="connsiteY2" fmla="*/ 19806 h 640811"/>
              <a:gd name="connsiteX3" fmla="*/ 297933 w 989045"/>
              <a:gd name="connsiteY3" fmla="*/ 19806 h 640811"/>
              <a:gd name="connsiteX4" fmla="*/ 254504 w 989045"/>
              <a:gd name="connsiteY4" fmla="*/ 31990 h 640811"/>
              <a:gd name="connsiteX5" fmla="*/ 225551 w 989045"/>
              <a:gd name="connsiteY5" fmla="*/ 57906 h 640811"/>
              <a:gd name="connsiteX6" fmla="*/ 182108 w 989045"/>
              <a:gd name="connsiteY6" fmla="*/ 70853 h 640811"/>
              <a:gd name="connsiteX7" fmla="*/ 152397 w 989045"/>
              <a:gd name="connsiteY7" fmla="*/ 96007 h 640811"/>
              <a:gd name="connsiteX8" fmla="*/ 123444 w 989045"/>
              <a:gd name="connsiteY8" fmla="*/ 108953 h 640811"/>
              <a:gd name="connsiteX9" fmla="*/ 94478 w 989045"/>
              <a:gd name="connsiteY9" fmla="*/ 134858 h 640811"/>
              <a:gd name="connsiteX10" fmla="*/ 65525 w 989045"/>
              <a:gd name="connsiteY10" fmla="*/ 160012 h 640811"/>
              <a:gd name="connsiteX11" fmla="*/ 51049 w 989045"/>
              <a:gd name="connsiteY11" fmla="*/ 198875 h 640811"/>
              <a:gd name="connsiteX12" fmla="*/ 22096 w 989045"/>
              <a:gd name="connsiteY12" fmla="*/ 224017 h 640811"/>
              <a:gd name="connsiteX13" fmla="*/ 22096 w 989045"/>
              <a:gd name="connsiteY13" fmla="*/ 249921 h 640811"/>
              <a:gd name="connsiteX14" fmla="*/ 6847 w 989045"/>
              <a:gd name="connsiteY14" fmla="*/ 288022 h 640811"/>
              <a:gd name="connsiteX15" fmla="*/ 6847 w 989045"/>
              <a:gd name="connsiteY15" fmla="*/ 352027 h 640811"/>
              <a:gd name="connsiteX16" fmla="*/ 22096 w 989045"/>
              <a:gd name="connsiteY16" fmla="*/ 377943 h 640811"/>
              <a:gd name="connsiteX17" fmla="*/ 22096 w 989045"/>
              <a:gd name="connsiteY17" fmla="*/ 403085 h 640811"/>
              <a:gd name="connsiteX18" fmla="*/ 51049 w 989045"/>
              <a:gd name="connsiteY18" fmla="*/ 441948 h 640811"/>
              <a:gd name="connsiteX19" fmla="*/ 65525 w 989045"/>
              <a:gd name="connsiteY19" fmla="*/ 467090 h 640811"/>
              <a:gd name="connsiteX20" fmla="*/ 123444 w 989045"/>
              <a:gd name="connsiteY20" fmla="*/ 518912 h 640811"/>
              <a:gd name="connsiteX21" fmla="*/ 152397 w 989045"/>
              <a:gd name="connsiteY21" fmla="*/ 531095 h 640811"/>
              <a:gd name="connsiteX22" fmla="*/ 182108 w 989045"/>
              <a:gd name="connsiteY22" fmla="*/ 557012 h 640811"/>
              <a:gd name="connsiteX23" fmla="*/ 225551 w 989045"/>
              <a:gd name="connsiteY23" fmla="*/ 569958 h 640811"/>
              <a:gd name="connsiteX24" fmla="*/ 254504 w 989045"/>
              <a:gd name="connsiteY24" fmla="*/ 595112 h 640811"/>
              <a:gd name="connsiteX25" fmla="*/ 297933 w 989045"/>
              <a:gd name="connsiteY25" fmla="*/ 608059 h 640811"/>
              <a:gd name="connsiteX26" fmla="*/ 342134 w 989045"/>
              <a:gd name="connsiteY26" fmla="*/ 621017 h 640811"/>
              <a:gd name="connsiteX27" fmla="*/ 443469 w 989045"/>
              <a:gd name="connsiteY27" fmla="*/ 621017 h 640811"/>
              <a:gd name="connsiteX28" fmla="*/ 487670 w 989045"/>
              <a:gd name="connsiteY28" fmla="*/ 633963 h 640811"/>
              <a:gd name="connsiteX29" fmla="*/ 545575 w 989045"/>
              <a:gd name="connsiteY29" fmla="*/ 621017 h 640811"/>
              <a:gd name="connsiteX30" fmla="*/ 633206 w 989045"/>
              <a:gd name="connsiteY30" fmla="*/ 621017 h 640811"/>
              <a:gd name="connsiteX31" fmla="*/ 720078 w 989045"/>
              <a:gd name="connsiteY31" fmla="*/ 595112 h 640811"/>
              <a:gd name="connsiteX32" fmla="*/ 763507 w 989045"/>
              <a:gd name="connsiteY32" fmla="*/ 569958 h 640811"/>
              <a:gd name="connsiteX33" fmla="*/ 793232 w 989045"/>
              <a:gd name="connsiteY33" fmla="*/ 557012 h 640811"/>
              <a:gd name="connsiteX34" fmla="*/ 836661 w 989045"/>
              <a:gd name="connsiteY34" fmla="*/ 531095 h 640811"/>
              <a:gd name="connsiteX35" fmla="*/ 865614 w 989045"/>
              <a:gd name="connsiteY35" fmla="*/ 518912 h 640811"/>
              <a:gd name="connsiteX36" fmla="*/ 923533 w 989045"/>
              <a:gd name="connsiteY36" fmla="*/ 467090 h 640811"/>
              <a:gd name="connsiteX37" fmla="*/ 938767 w 989045"/>
              <a:gd name="connsiteY37" fmla="*/ 441948 h 640811"/>
              <a:gd name="connsiteX38" fmla="*/ 953244 w 989045"/>
              <a:gd name="connsiteY38" fmla="*/ 403085 h 640811"/>
              <a:gd name="connsiteX39" fmla="*/ 967720 w 989045"/>
              <a:gd name="connsiteY39" fmla="*/ 377943 h 640811"/>
              <a:gd name="connsiteX40" fmla="*/ 967720 w 989045"/>
              <a:gd name="connsiteY40" fmla="*/ 352027 h 640811"/>
              <a:gd name="connsiteX41" fmla="*/ 982197 w 989045"/>
              <a:gd name="connsiteY41" fmla="*/ 313926 h 640811"/>
              <a:gd name="connsiteX42" fmla="*/ 967720 w 989045"/>
              <a:gd name="connsiteY42" fmla="*/ 288022 h 640811"/>
              <a:gd name="connsiteX43" fmla="*/ 967720 w 989045"/>
              <a:gd name="connsiteY43" fmla="*/ 249921 h 640811"/>
              <a:gd name="connsiteX44" fmla="*/ 953244 w 989045"/>
              <a:gd name="connsiteY44" fmla="*/ 224017 h 640811"/>
              <a:gd name="connsiteX45" fmla="*/ 938767 w 989045"/>
              <a:gd name="connsiteY45" fmla="*/ 198875 h 640811"/>
              <a:gd name="connsiteX46" fmla="*/ 923533 w 989045"/>
              <a:gd name="connsiteY46" fmla="*/ 160012 h 640811"/>
              <a:gd name="connsiteX47" fmla="*/ 894566 w 989045"/>
              <a:gd name="connsiteY47" fmla="*/ 134858 h 640811"/>
              <a:gd name="connsiteX48" fmla="*/ 865614 w 989045"/>
              <a:gd name="connsiteY48" fmla="*/ 108953 h 640811"/>
              <a:gd name="connsiteX49" fmla="*/ 836661 w 989045"/>
              <a:gd name="connsiteY49" fmla="*/ 96007 h 640811"/>
              <a:gd name="connsiteX50" fmla="*/ 793232 w 989045"/>
              <a:gd name="connsiteY50" fmla="*/ 70853 h 640811"/>
              <a:gd name="connsiteX51" fmla="*/ 763507 w 989045"/>
              <a:gd name="connsiteY51" fmla="*/ 57906 h 640811"/>
              <a:gd name="connsiteX52" fmla="*/ 720078 w 989045"/>
              <a:gd name="connsiteY52" fmla="*/ 31990 h 640811"/>
              <a:gd name="connsiteX53" fmla="*/ 676648 w 989045"/>
              <a:gd name="connsiteY53" fmla="*/ 19806 h 640811"/>
              <a:gd name="connsiteX54" fmla="*/ 633206 w 989045"/>
              <a:gd name="connsiteY54" fmla="*/ 19806 h 640811"/>
              <a:gd name="connsiteX55" fmla="*/ 589018 w 989045"/>
              <a:gd name="connsiteY55" fmla="*/ 6848 h 640811"/>
              <a:gd name="connsiteX56" fmla="*/ 487670 w 989045"/>
              <a:gd name="connsiteY56" fmla="*/ 6848 h 6408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</a:cxnLst>
            <a:rect l="l" t="t" r="r" b="b"/>
            <a:pathLst>
              <a:path w="989045" h="640811">
                <a:moveTo>
                  <a:pt x="487670" y="6848"/>
                </a:moveTo>
                <a:lnTo>
                  <a:pt x="400039" y="6848"/>
                </a:lnTo>
                <a:lnTo>
                  <a:pt x="342134" y="19806"/>
                </a:lnTo>
                <a:lnTo>
                  <a:pt x="297933" y="19806"/>
                </a:lnTo>
                <a:lnTo>
                  <a:pt x="254504" y="31990"/>
                </a:lnTo>
                <a:lnTo>
                  <a:pt x="225551" y="57906"/>
                </a:lnTo>
                <a:lnTo>
                  <a:pt x="182108" y="70853"/>
                </a:lnTo>
                <a:lnTo>
                  <a:pt x="152397" y="96007"/>
                </a:lnTo>
                <a:lnTo>
                  <a:pt x="123444" y="108953"/>
                </a:lnTo>
                <a:lnTo>
                  <a:pt x="94478" y="134858"/>
                </a:lnTo>
                <a:lnTo>
                  <a:pt x="65525" y="160012"/>
                </a:lnTo>
                <a:lnTo>
                  <a:pt x="51049" y="198875"/>
                </a:lnTo>
                <a:lnTo>
                  <a:pt x="22096" y="224017"/>
                </a:lnTo>
                <a:lnTo>
                  <a:pt x="22096" y="249921"/>
                </a:lnTo>
                <a:lnTo>
                  <a:pt x="6847" y="288022"/>
                </a:lnTo>
                <a:lnTo>
                  <a:pt x="6847" y="352027"/>
                </a:lnTo>
                <a:lnTo>
                  <a:pt x="22096" y="377943"/>
                </a:lnTo>
                <a:lnTo>
                  <a:pt x="22096" y="403085"/>
                </a:lnTo>
                <a:lnTo>
                  <a:pt x="51049" y="441948"/>
                </a:lnTo>
                <a:lnTo>
                  <a:pt x="65525" y="467090"/>
                </a:lnTo>
                <a:lnTo>
                  <a:pt x="123444" y="518912"/>
                </a:lnTo>
                <a:lnTo>
                  <a:pt x="152397" y="531095"/>
                </a:lnTo>
                <a:lnTo>
                  <a:pt x="182108" y="557012"/>
                </a:lnTo>
                <a:lnTo>
                  <a:pt x="225551" y="569958"/>
                </a:lnTo>
                <a:lnTo>
                  <a:pt x="254504" y="595112"/>
                </a:lnTo>
                <a:lnTo>
                  <a:pt x="297933" y="608059"/>
                </a:lnTo>
                <a:lnTo>
                  <a:pt x="342134" y="621017"/>
                </a:lnTo>
                <a:lnTo>
                  <a:pt x="443469" y="621017"/>
                </a:lnTo>
                <a:lnTo>
                  <a:pt x="487670" y="633963"/>
                </a:lnTo>
                <a:lnTo>
                  <a:pt x="545575" y="621017"/>
                </a:lnTo>
                <a:lnTo>
                  <a:pt x="633206" y="621017"/>
                </a:lnTo>
                <a:lnTo>
                  <a:pt x="720078" y="595112"/>
                </a:lnTo>
                <a:lnTo>
                  <a:pt x="763507" y="569958"/>
                </a:lnTo>
                <a:lnTo>
                  <a:pt x="793232" y="557012"/>
                </a:lnTo>
                <a:lnTo>
                  <a:pt x="836661" y="531095"/>
                </a:lnTo>
                <a:lnTo>
                  <a:pt x="865614" y="518912"/>
                </a:lnTo>
                <a:lnTo>
                  <a:pt x="923533" y="467090"/>
                </a:lnTo>
                <a:lnTo>
                  <a:pt x="938767" y="441948"/>
                </a:lnTo>
                <a:lnTo>
                  <a:pt x="953244" y="403085"/>
                </a:lnTo>
                <a:lnTo>
                  <a:pt x="967720" y="377943"/>
                </a:lnTo>
                <a:lnTo>
                  <a:pt x="967720" y="352027"/>
                </a:lnTo>
                <a:lnTo>
                  <a:pt x="982197" y="313926"/>
                </a:lnTo>
                <a:lnTo>
                  <a:pt x="967720" y="288022"/>
                </a:lnTo>
                <a:lnTo>
                  <a:pt x="967720" y="249921"/>
                </a:lnTo>
                <a:lnTo>
                  <a:pt x="953244" y="224017"/>
                </a:lnTo>
                <a:lnTo>
                  <a:pt x="938767" y="198875"/>
                </a:lnTo>
                <a:lnTo>
                  <a:pt x="923533" y="160012"/>
                </a:lnTo>
                <a:lnTo>
                  <a:pt x="894566" y="134858"/>
                </a:lnTo>
                <a:lnTo>
                  <a:pt x="865614" y="108953"/>
                </a:lnTo>
                <a:lnTo>
                  <a:pt x="836661" y="96007"/>
                </a:lnTo>
                <a:lnTo>
                  <a:pt x="793232" y="70853"/>
                </a:lnTo>
                <a:lnTo>
                  <a:pt x="763507" y="57906"/>
                </a:lnTo>
                <a:lnTo>
                  <a:pt x="720078" y="31990"/>
                </a:lnTo>
                <a:lnTo>
                  <a:pt x="676648" y="19806"/>
                </a:lnTo>
                <a:lnTo>
                  <a:pt x="633206" y="19806"/>
                </a:lnTo>
                <a:lnTo>
                  <a:pt x="589018" y="6848"/>
                </a:lnTo>
                <a:lnTo>
                  <a:pt x="487670" y="6848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982863" y="4166489"/>
            <a:ext cx="975360" cy="627125"/>
          </a:xfrm>
          <a:custGeom>
            <a:avLst/>
            <a:gdLst>
              <a:gd name="connsiteX0" fmla="*/ 480822 w 975360"/>
              <a:gd name="connsiteY0" fmla="*/ 0 h 627125"/>
              <a:gd name="connsiteX1" fmla="*/ 393192 w 975360"/>
              <a:gd name="connsiteY1" fmla="*/ 0 h 627125"/>
              <a:gd name="connsiteX2" fmla="*/ 335279 w 975360"/>
              <a:gd name="connsiteY2" fmla="*/ 12953 h 627125"/>
              <a:gd name="connsiteX3" fmla="*/ 291083 w 975360"/>
              <a:gd name="connsiteY3" fmla="*/ 25145 h 627125"/>
              <a:gd name="connsiteX4" fmla="*/ 247650 w 975360"/>
              <a:gd name="connsiteY4" fmla="*/ 38100 h 627125"/>
              <a:gd name="connsiteX5" fmla="*/ 218694 w 975360"/>
              <a:gd name="connsiteY5" fmla="*/ 51053 h 627125"/>
              <a:gd name="connsiteX6" fmla="*/ 175260 w 975360"/>
              <a:gd name="connsiteY6" fmla="*/ 64007 h 627125"/>
              <a:gd name="connsiteX7" fmla="*/ 145542 w 975360"/>
              <a:gd name="connsiteY7" fmla="*/ 89153 h 627125"/>
              <a:gd name="connsiteX8" fmla="*/ 116586 w 975360"/>
              <a:gd name="connsiteY8" fmla="*/ 115061 h 627125"/>
              <a:gd name="connsiteX9" fmla="*/ 87629 w 975360"/>
              <a:gd name="connsiteY9" fmla="*/ 128015 h 627125"/>
              <a:gd name="connsiteX10" fmla="*/ 58673 w 975360"/>
              <a:gd name="connsiteY10" fmla="*/ 153161 h 627125"/>
              <a:gd name="connsiteX11" fmla="*/ 44195 w 975360"/>
              <a:gd name="connsiteY11" fmla="*/ 192023 h 627125"/>
              <a:gd name="connsiteX12" fmla="*/ 15239 w 975360"/>
              <a:gd name="connsiteY12" fmla="*/ 217169 h 627125"/>
              <a:gd name="connsiteX13" fmla="*/ 15239 w 975360"/>
              <a:gd name="connsiteY13" fmla="*/ 243077 h 627125"/>
              <a:gd name="connsiteX14" fmla="*/ 0 w 975360"/>
              <a:gd name="connsiteY14" fmla="*/ 281177 h 627125"/>
              <a:gd name="connsiteX15" fmla="*/ 0 w 975360"/>
              <a:gd name="connsiteY15" fmla="*/ 345185 h 627125"/>
              <a:gd name="connsiteX16" fmla="*/ 15239 w 975360"/>
              <a:gd name="connsiteY16" fmla="*/ 371093 h 627125"/>
              <a:gd name="connsiteX17" fmla="*/ 15239 w 975360"/>
              <a:gd name="connsiteY17" fmla="*/ 396239 h 627125"/>
              <a:gd name="connsiteX18" fmla="*/ 44195 w 975360"/>
              <a:gd name="connsiteY18" fmla="*/ 435101 h 627125"/>
              <a:gd name="connsiteX19" fmla="*/ 58673 w 975360"/>
              <a:gd name="connsiteY19" fmla="*/ 460247 h 627125"/>
              <a:gd name="connsiteX20" fmla="*/ 116586 w 975360"/>
              <a:gd name="connsiteY20" fmla="*/ 512063 h 627125"/>
              <a:gd name="connsiteX21" fmla="*/ 145542 w 975360"/>
              <a:gd name="connsiteY21" fmla="*/ 524255 h 627125"/>
              <a:gd name="connsiteX22" fmla="*/ 175260 w 975360"/>
              <a:gd name="connsiteY22" fmla="*/ 550163 h 627125"/>
              <a:gd name="connsiteX23" fmla="*/ 218694 w 975360"/>
              <a:gd name="connsiteY23" fmla="*/ 563117 h 627125"/>
              <a:gd name="connsiteX24" fmla="*/ 247650 w 975360"/>
              <a:gd name="connsiteY24" fmla="*/ 588263 h 627125"/>
              <a:gd name="connsiteX25" fmla="*/ 291083 w 975360"/>
              <a:gd name="connsiteY25" fmla="*/ 601217 h 627125"/>
              <a:gd name="connsiteX26" fmla="*/ 335279 w 975360"/>
              <a:gd name="connsiteY26" fmla="*/ 614171 h 627125"/>
              <a:gd name="connsiteX27" fmla="*/ 436626 w 975360"/>
              <a:gd name="connsiteY27" fmla="*/ 614171 h 627125"/>
              <a:gd name="connsiteX28" fmla="*/ 480822 w 975360"/>
              <a:gd name="connsiteY28" fmla="*/ 627125 h 627125"/>
              <a:gd name="connsiteX29" fmla="*/ 538733 w 975360"/>
              <a:gd name="connsiteY29" fmla="*/ 614171 h 627125"/>
              <a:gd name="connsiteX30" fmla="*/ 626364 w 975360"/>
              <a:gd name="connsiteY30" fmla="*/ 614171 h 627125"/>
              <a:gd name="connsiteX31" fmla="*/ 713232 w 975360"/>
              <a:gd name="connsiteY31" fmla="*/ 588263 h 627125"/>
              <a:gd name="connsiteX32" fmla="*/ 756666 w 975360"/>
              <a:gd name="connsiteY32" fmla="*/ 563117 h 627125"/>
              <a:gd name="connsiteX33" fmla="*/ 786383 w 975360"/>
              <a:gd name="connsiteY33" fmla="*/ 550163 h 627125"/>
              <a:gd name="connsiteX34" fmla="*/ 829817 w 975360"/>
              <a:gd name="connsiteY34" fmla="*/ 524255 h 627125"/>
              <a:gd name="connsiteX35" fmla="*/ 858773 w 975360"/>
              <a:gd name="connsiteY35" fmla="*/ 512063 h 627125"/>
              <a:gd name="connsiteX36" fmla="*/ 916686 w 975360"/>
              <a:gd name="connsiteY36" fmla="*/ 460247 h 627125"/>
              <a:gd name="connsiteX37" fmla="*/ 931926 w 975360"/>
              <a:gd name="connsiteY37" fmla="*/ 435101 h 627125"/>
              <a:gd name="connsiteX38" fmla="*/ 946404 w 975360"/>
              <a:gd name="connsiteY38" fmla="*/ 396239 h 627125"/>
              <a:gd name="connsiteX39" fmla="*/ 960882 w 975360"/>
              <a:gd name="connsiteY39" fmla="*/ 371093 h 627125"/>
              <a:gd name="connsiteX40" fmla="*/ 960882 w 975360"/>
              <a:gd name="connsiteY40" fmla="*/ 345185 h 627125"/>
              <a:gd name="connsiteX41" fmla="*/ 975360 w 975360"/>
              <a:gd name="connsiteY41" fmla="*/ 307085 h 627125"/>
              <a:gd name="connsiteX42" fmla="*/ 960882 w 975360"/>
              <a:gd name="connsiteY42" fmla="*/ 281177 h 627125"/>
              <a:gd name="connsiteX43" fmla="*/ 960882 w 975360"/>
              <a:gd name="connsiteY43" fmla="*/ 243077 h 627125"/>
              <a:gd name="connsiteX44" fmla="*/ 946404 w 975360"/>
              <a:gd name="connsiteY44" fmla="*/ 217169 h 627125"/>
              <a:gd name="connsiteX45" fmla="*/ 931926 w 975360"/>
              <a:gd name="connsiteY45" fmla="*/ 192023 h 627125"/>
              <a:gd name="connsiteX46" fmla="*/ 916686 w 975360"/>
              <a:gd name="connsiteY46" fmla="*/ 153161 h 627125"/>
              <a:gd name="connsiteX47" fmla="*/ 887729 w 975360"/>
              <a:gd name="connsiteY47" fmla="*/ 128015 h 627125"/>
              <a:gd name="connsiteX48" fmla="*/ 858773 w 975360"/>
              <a:gd name="connsiteY48" fmla="*/ 115061 h 627125"/>
              <a:gd name="connsiteX49" fmla="*/ 829817 w 975360"/>
              <a:gd name="connsiteY49" fmla="*/ 89153 h 627125"/>
              <a:gd name="connsiteX50" fmla="*/ 626364 w 975360"/>
              <a:gd name="connsiteY50" fmla="*/ 12953 h 627125"/>
              <a:gd name="connsiteX51" fmla="*/ 582167 w 975360"/>
              <a:gd name="connsiteY51" fmla="*/ 0 h 627125"/>
              <a:gd name="connsiteX52" fmla="*/ 480822 w 975360"/>
              <a:gd name="connsiteY52" fmla="*/ 0 h 6271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</a:cxnLst>
            <a:rect l="l" t="t" r="r" b="b"/>
            <a:pathLst>
              <a:path w="975360" h="627125">
                <a:moveTo>
                  <a:pt x="480822" y="0"/>
                </a:moveTo>
                <a:lnTo>
                  <a:pt x="393192" y="0"/>
                </a:lnTo>
                <a:lnTo>
                  <a:pt x="335279" y="12953"/>
                </a:lnTo>
                <a:lnTo>
                  <a:pt x="291083" y="25145"/>
                </a:lnTo>
                <a:lnTo>
                  <a:pt x="247650" y="38100"/>
                </a:lnTo>
                <a:lnTo>
                  <a:pt x="218694" y="51053"/>
                </a:lnTo>
                <a:lnTo>
                  <a:pt x="175260" y="64007"/>
                </a:lnTo>
                <a:lnTo>
                  <a:pt x="145542" y="89153"/>
                </a:lnTo>
                <a:lnTo>
                  <a:pt x="116586" y="115061"/>
                </a:lnTo>
                <a:lnTo>
                  <a:pt x="87629" y="128015"/>
                </a:lnTo>
                <a:lnTo>
                  <a:pt x="58673" y="153161"/>
                </a:lnTo>
                <a:lnTo>
                  <a:pt x="44195" y="192023"/>
                </a:lnTo>
                <a:lnTo>
                  <a:pt x="15239" y="217169"/>
                </a:lnTo>
                <a:lnTo>
                  <a:pt x="15239" y="243077"/>
                </a:lnTo>
                <a:lnTo>
                  <a:pt x="0" y="281177"/>
                </a:lnTo>
                <a:lnTo>
                  <a:pt x="0" y="345185"/>
                </a:lnTo>
                <a:lnTo>
                  <a:pt x="15239" y="371093"/>
                </a:lnTo>
                <a:lnTo>
                  <a:pt x="15239" y="396239"/>
                </a:lnTo>
                <a:lnTo>
                  <a:pt x="44195" y="435101"/>
                </a:lnTo>
                <a:lnTo>
                  <a:pt x="58673" y="460247"/>
                </a:lnTo>
                <a:lnTo>
                  <a:pt x="116586" y="512063"/>
                </a:lnTo>
                <a:lnTo>
                  <a:pt x="145542" y="524255"/>
                </a:lnTo>
                <a:lnTo>
                  <a:pt x="175260" y="550163"/>
                </a:lnTo>
                <a:lnTo>
                  <a:pt x="218694" y="563117"/>
                </a:lnTo>
                <a:lnTo>
                  <a:pt x="247650" y="588263"/>
                </a:lnTo>
                <a:lnTo>
                  <a:pt x="291083" y="601217"/>
                </a:lnTo>
                <a:lnTo>
                  <a:pt x="335279" y="614171"/>
                </a:lnTo>
                <a:lnTo>
                  <a:pt x="436626" y="614171"/>
                </a:lnTo>
                <a:lnTo>
                  <a:pt x="480822" y="627125"/>
                </a:lnTo>
                <a:lnTo>
                  <a:pt x="538733" y="614171"/>
                </a:lnTo>
                <a:lnTo>
                  <a:pt x="626364" y="614171"/>
                </a:lnTo>
                <a:lnTo>
                  <a:pt x="713232" y="588263"/>
                </a:lnTo>
                <a:lnTo>
                  <a:pt x="756666" y="563117"/>
                </a:lnTo>
                <a:lnTo>
                  <a:pt x="786383" y="550163"/>
                </a:lnTo>
                <a:lnTo>
                  <a:pt x="829817" y="524255"/>
                </a:lnTo>
                <a:lnTo>
                  <a:pt x="858773" y="512063"/>
                </a:lnTo>
                <a:lnTo>
                  <a:pt x="916686" y="460247"/>
                </a:lnTo>
                <a:lnTo>
                  <a:pt x="931926" y="435101"/>
                </a:lnTo>
                <a:lnTo>
                  <a:pt x="946404" y="396239"/>
                </a:lnTo>
                <a:lnTo>
                  <a:pt x="960882" y="371093"/>
                </a:lnTo>
                <a:lnTo>
                  <a:pt x="960882" y="345185"/>
                </a:lnTo>
                <a:lnTo>
                  <a:pt x="975360" y="307085"/>
                </a:lnTo>
                <a:lnTo>
                  <a:pt x="960882" y="281177"/>
                </a:lnTo>
                <a:lnTo>
                  <a:pt x="960882" y="243077"/>
                </a:lnTo>
                <a:lnTo>
                  <a:pt x="946404" y="217169"/>
                </a:lnTo>
                <a:lnTo>
                  <a:pt x="931926" y="192023"/>
                </a:lnTo>
                <a:lnTo>
                  <a:pt x="916686" y="153161"/>
                </a:lnTo>
                <a:lnTo>
                  <a:pt x="887729" y="128015"/>
                </a:lnTo>
                <a:lnTo>
                  <a:pt x="858773" y="115061"/>
                </a:lnTo>
                <a:lnTo>
                  <a:pt x="829817" y="89153"/>
                </a:lnTo>
                <a:cubicBezTo>
                  <a:pt x="770229" y="45986"/>
                  <a:pt x="695718" y="34861"/>
                  <a:pt x="626364" y="12953"/>
                </a:cubicBezTo>
                <a:lnTo>
                  <a:pt x="582167" y="0"/>
                </a:lnTo>
                <a:lnTo>
                  <a:pt x="480822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975971" y="4159634"/>
            <a:ext cx="989045" cy="640823"/>
          </a:xfrm>
          <a:custGeom>
            <a:avLst/>
            <a:gdLst>
              <a:gd name="connsiteX0" fmla="*/ 487670 w 989045"/>
              <a:gd name="connsiteY0" fmla="*/ 6848 h 640823"/>
              <a:gd name="connsiteX1" fmla="*/ 400039 w 989045"/>
              <a:gd name="connsiteY1" fmla="*/ 6848 h 640823"/>
              <a:gd name="connsiteX2" fmla="*/ 342134 w 989045"/>
              <a:gd name="connsiteY2" fmla="*/ 19806 h 640823"/>
              <a:gd name="connsiteX3" fmla="*/ 297933 w 989045"/>
              <a:gd name="connsiteY3" fmla="*/ 31990 h 640823"/>
              <a:gd name="connsiteX4" fmla="*/ 254504 w 989045"/>
              <a:gd name="connsiteY4" fmla="*/ 44948 h 640823"/>
              <a:gd name="connsiteX5" fmla="*/ 225551 w 989045"/>
              <a:gd name="connsiteY5" fmla="*/ 57906 h 640823"/>
              <a:gd name="connsiteX6" fmla="*/ 182108 w 989045"/>
              <a:gd name="connsiteY6" fmla="*/ 70853 h 640823"/>
              <a:gd name="connsiteX7" fmla="*/ 152397 w 989045"/>
              <a:gd name="connsiteY7" fmla="*/ 96006 h 640823"/>
              <a:gd name="connsiteX8" fmla="*/ 123444 w 989045"/>
              <a:gd name="connsiteY8" fmla="*/ 121911 h 640823"/>
              <a:gd name="connsiteX9" fmla="*/ 94478 w 989045"/>
              <a:gd name="connsiteY9" fmla="*/ 134858 h 640823"/>
              <a:gd name="connsiteX10" fmla="*/ 65525 w 989045"/>
              <a:gd name="connsiteY10" fmla="*/ 160011 h 640823"/>
              <a:gd name="connsiteX11" fmla="*/ 51049 w 989045"/>
              <a:gd name="connsiteY11" fmla="*/ 198874 h 640823"/>
              <a:gd name="connsiteX12" fmla="*/ 22096 w 989045"/>
              <a:gd name="connsiteY12" fmla="*/ 224016 h 640823"/>
              <a:gd name="connsiteX13" fmla="*/ 22096 w 989045"/>
              <a:gd name="connsiteY13" fmla="*/ 249921 h 640823"/>
              <a:gd name="connsiteX14" fmla="*/ 6847 w 989045"/>
              <a:gd name="connsiteY14" fmla="*/ 288021 h 640823"/>
              <a:gd name="connsiteX15" fmla="*/ 6847 w 989045"/>
              <a:gd name="connsiteY15" fmla="*/ 352026 h 640823"/>
              <a:gd name="connsiteX16" fmla="*/ 22096 w 989045"/>
              <a:gd name="connsiteY16" fmla="*/ 377943 h 640823"/>
              <a:gd name="connsiteX17" fmla="*/ 22096 w 989045"/>
              <a:gd name="connsiteY17" fmla="*/ 403085 h 640823"/>
              <a:gd name="connsiteX18" fmla="*/ 51049 w 989045"/>
              <a:gd name="connsiteY18" fmla="*/ 441948 h 640823"/>
              <a:gd name="connsiteX19" fmla="*/ 65525 w 989045"/>
              <a:gd name="connsiteY19" fmla="*/ 467090 h 640823"/>
              <a:gd name="connsiteX20" fmla="*/ 123444 w 989045"/>
              <a:gd name="connsiteY20" fmla="*/ 518911 h 640823"/>
              <a:gd name="connsiteX21" fmla="*/ 152397 w 989045"/>
              <a:gd name="connsiteY21" fmla="*/ 531095 h 640823"/>
              <a:gd name="connsiteX22" fmla="*/ 182108 w 989045"/>
              <a:gd name="connsiteY22" fmla="*/ 557012 h 640823"/>
              <a:gd name="connsiteX23" fmla="*/ 225551 w 989045"/>
              <a:gd name="connsiteY23" fmla="*/ 569958 h 640823"/>
              <a:gd name="connsiteX24" fmla="*/ 254504 w 989045"/>
              <a:gd name="connsiteY24" fmla="*/ 595112 h 640823"/>
              <a:gd name="connsiteX25" fmla="*/ 297933 w 989045"/>
              <a:gd name="connsiteY25" fmla="*/ 608059 h 640823"/>
              <a:gd name="connsiteX26" fmla="*/ 342134 w 989045"/>
              <a:gd name="connsiteY26" fmla="*/ 621017 h 640823"/>
              <a:gd name="connsiteX27" fmla="*/ 443469 w 989045"/>
              <a:gd name="connsiteY27" fmla="*/ 621017 h 640823"/>
              <a:gd name="connsiteX28" fmla="*/ 487670 w 989045"/>
              <a:gd name="connsiteY28" fmla="*/ 633975 h 640823"/>
              <a:gd name="connsiteX29" fmla="*/ 545575 w 989045"/>
              <a:gd name="connsiteY29" fmla="*/ 621017 h 640823"/>
              <a:gd name="connsiteX30" fmla="*/ 633206 w 989045"/>
              <a:gd name="connsiteY30" fmla="*/ 621017 h 640823"/>
              <a:gd name="connsiteX31" fmla="*/ 720078 w 989045"/>
              <a:gd name="connsiteY31" fmla="*/ 595112 h 640823"/>
              <a:gd name="connsiteX32" fmla="*/ 763507 w 989045"/>
              <a:gd name="connsiteY32" fmla="*/ 569958 h 640823"/>
              <a:gd name="connsiteX33" fmla="*/ 793232 w 989045"/>
              <a:gd name="connsiteY33" fmla="*/ 557012 h 640823"/>
              <a:gd name="connsiteX34" fmla="*/ 836661 w 989045"/>
              <a:gd name="connsiteY34" fmla="*/ 531095 h 640823"/>
              <a:gd name="connsiteX35" fmla="*/ 865614 w 989045"/>
              <a:gd name="connsiteY35" fmla="*/ 518911 h 640823"/>
              <a:gd name="connsiteX36" fmla="*/ 923533 w 989045"/>
              <a:gd name="connsiteY36" fmla="*/ 467090 h 640823"/>
              <a:gd name="connsiteX37" fmla="*/ 938767 w 989045"/>
              <a:gd name="connsiteY37" fmla="*/ 441948 h 640823"/>
              <a:gd name="connsiteX38" fmla="*/ 953244 w 989045"/>
              <a:gd name="connsiteY38" fmla="*/ 403085 h 640823"/>
              <a:gd name="connsiteX39" fmla="*/ 967720 w 989045"/>
              <a:gd name="connsiteY39" fmla="*/ 377943 h 640823"/>
              <a:gd name="connsiteX40" fmla="*/ 967720 w 989045"/>
              <a:gd name="connsiteY40" fmla="*/ 352026 h 640823"/>
              <a:gd name="connsiteX41" fmla="*/ 982197 w 989045"/>
              <a:gd name="connsiteY41" fmla="*/ 313926 h 640823"/>
              <a:gd name="connsiteX42" fmla="*/ 967720 w 989045"/>
              <a:gd name="connsiteY42" fmla="*/ 288021 h 640823"/>
              <a:gd name="connsiteX43" fmla="*/ 967720 w 989045"/>
              <a:gd name="connsiteY43" fmla="*/ 249921 h 640823"/>
              <a:gd name="connsiteX44" fmla="*/ 953244 w 989045"/>
              <a:gd name="connsiteY44" fmla="*/ 224016 h 640823"/>
              <a:gd name="connsiteX45" fmla="*/ 938767 w 989045"/>
              <a:gd name="connsiteY45" fmla="*/ 198874 h 640823"/>
              <a:gd name="connsiteX46" fmla="*/ 923533 w 989045"/>
              <a:gd name="connsiteY46" fmla="*/ 160011 h 640823"/>
              <a:gd name="connsiteX47" fmla="*/ 894566 w 989045"/>
              <a:gd name="connsiteY47" fmla="*/ 134858 h 640823"/>
              <a:gd name="connsiteX48" fmla="*/ 865614 w 989045"/>
              <a:gd name="connsiteY48" fmla="*/ 121911 h 640823"/>
              <a:gd name="connsiteX49" fmla="*/ 836661 w 989045"/>
              <a:gd name="connsiteY49" fmla="*/ 96006 h 640823"/>
              <a:gd name="connsiteX50" fmla="*/ 633206 w 989045"/>
              <a:gd name="connsiteY50" fmla="*/ 19806 h 640823"/>
              <a:gd name="connsiteX51" fmla="*/ 589018 w 989045"/>
              <a:gd name="connsiteY51" fmla="*/ 6848 h 640823"/>
              <a:gd name="connsiteX52" fmla="*/ 487670 w 989045"/>
              <a:gd name="connsiteY52" fmla="*/ 6848 h 6408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</a:cxnLst>
            <a:rect l="l" t="t" r="r" b="b"/>
            <a:pathLst>
              <a:path w="989045" h="640823">
                <a:moveTo>
                  <a:pt x="487670" y="6848"/>
                </a:moveTo>
                <a:lnTo>
                  <a:pt x="400039" y="6848"/>
                </a:lnTo>
                <a:lnTo>
                  <a:pt x="342134" y="19806"/>
                </a:lnTo>
                <a:lnTo>
                  <a:pt x="297933" y="31990"/>
                </a:lnTo>
                <a:lnTo>
                  <a:pt x="254504" y="44948"/>
                </a:lnTo>
                <a:lnTo>
                  <a:pt x="225551" y="57906"/>
                </a:lnTo>
                <a:lnTo>
                  <a:pt x="182108" y="70853"/>
                </a:lnTo>
                <a:lnTo>
                  <a:pt x="152397" y="96006"/>
                </a:lnTo>
                <a:lnTo>
                  <a:pt x="123444" y="121911"/>
                </a:lnTo>
                <a:lnTo>
                  <a:pt x="94478" y="134858"/>
                </a:lnTo>
                <a:lnTo>
                  <a:pt x="65525" y="160011"/>
                </a:lnTo>
                <a:lnTo>
                  <a:pt x="51049" y="198874"/>
                </a:lnTo>
                <a:lnTo>
                  <a:pt x="22096" y="224016"/>
                </a:lnTo>
                <a:lnTo>
                  <a:pt x="22096" y="249921"/>
                </a:lnTo>
                <a:lnTo>
                  <a:pt x="6847" y="288021"/>
                </a:lnTo>
                <a:lnTo>
                  <a:pt x="6847" y="352026"/>
                </a:lnTo>
                <a:lnTo>
                  <a:pt x="22096" y="377943"/>
                </a:lnTo>
                <a:lnTo>
                  <a:pt x="22096" y="403085"/>
                </a:lnTo>
                <a:lnTo>
                  <a:pt x="51049" y="441948"/>
                </a:lnTo>
                <a:lnTo>
                  <a:pt x="65525" y="467090"/>
                </a:lnTo>
                <a:lnTo>
                  <a:pt x="123444" y="518911"/>
                </a:lnTo>
                <a:lnTo>
                  <a:pt x="152397" y="531095"/>
                </a:lnTo>
                <a:lnTo>
                  <a:pt x="182108" y="557012"/>
                </a:lnTo>
                <a:lnTo>
                  <a:pt x="225551" y="569958"/>
                </a:lnTo>
                <a:lnTo>
                  <a:pt x="254504" y="595112"/>
                </a:lnTo>
                <a:lnTo>
                  <a:pt x="297933" y="608059"/>
                </a:lnTo>
                <a:lnTo>
                  <a:pt x="342134" y="621017"/>
                </a:lnTo>
                <a:lnTo>
                  <a:pt x="443469" y="621017"/>
                </a:lnTo>
                <a:lnTo>
                  <a:pt x="487670" y="633975"/>
                </a:lnTo>
                <a:lnTo>
                  <a:pt x="545575" y="621017"/>
                </a:lnTo>
                <a:lnTo>
                  <a:pt x="633206" y="621017"/>
                </a:lnTo>
                <a:lnTo>
                  <a:pt x="720078" y="595112"/>
                </a:lnTo>
                <a:lnTo>
                  <a:pt x="763507" y="569958"/>
                </a:lnTo>
                <a:lnTo>
                  <a:pt x="793232" y="557012"/>
                </a:lnTo>
                <a:lnTo>
                  <a:pt x="836661" y="531095"/>
                </a:lnTo>
                <a:lnTo>
                  <a:pt x="865614" y="518911"/>
                </a:lnTo>
                <a:lnTo>
                  <a:pt x="923533" y="467090"/>
                </a:lnTo>
                <a:lnTo>
                  <a:pt x="938767" y="441948"/>
                </a:lnTo>
                <a:lnTo>
                  <a:pt x="953244" y="403085"/>
                </a:lnTo>
                <a:lnTo>
                  <a:pt x="967720" y="377943"/>
                </a:lnTo>
                <a:lnTo>
                  <a:pt x="967720" y="352026"/>
                </a:lnTo>
                <a:lnTo>
                  <a:pt x="982197" y="313926"/>
                </a:lnTo>
                <a:lnTo>
                  <a:pt x="967720" y="288021"/>
                </a:lnTo>
                <a:lnTo>
                  <a:pt x="967720" y="249921"/>
                </a:lnTo>
                <a:lnTo>
                  <a:pt x="953244" y="224016"/>
                </a:lnTo>
                <a:lnTo>
                  <a:pt x="938767" y="198874"/>
                </a:lnTo>
                <a:lnTo>
                  <a:pt x="923533" y="160011"/>
                </a:lnTo>
                <a:lnTo>
                  <a:pt x="894566" y="134858"/>
                </a:lnTo>
                <a:lnTo>
                  <a:pt x="865614" y="121911"/>
                </a:lnTo>
                <a:lnTo>
                  <a:pt x="836661" y="96006"/>
                </a:lnTo>
                <a:cubicBezTo>
                  <a:pt x="778308" y="53440"/>
                  <a:pt x="703516" y="41851"/>
                  <a:pt x="633206" y="19806"/>
                </a:cubicBezTo>
                <a:lnTo>
                  <a:pt x="589018" y="6848"/>
                </a:lnTo>
                <a:lnTo>
                  <a:pt x="487670" y="6848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4400" y="3860800"/>
            <a:ext cx="1930400" cy="1397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41700" y="4279900"/>
            <a:ext cx="1943100" cy="1397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5816600" y="5143500"/>
            <a:ext cx="10668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61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环境子系统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1993900" y="5143500"/>
            <a:ext cx="10668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61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人类子系统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774700" y="1066800"/>
            <a:ext cx="7658100" cy="3822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>
                <a:tab pos="342900" algn="l"/>
                <a:tab pos="723900" algn="l"/>
                <a:tab pos="1447800" algn="l"/>
                <a:tab pos="2844800" algn="l"/>
                <a:tab pos="2857500" algn="l"/>
                <a:tab pos="5194300" algn="l"/>
              </a:tabLst>
            </a:pPr>
            <a:r>
              <a:rPr lang="en-US" altLang="zh-CN" dirty="0" smtClean="0"/>
              <a:t>		</a:t>
            </a: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三、环境科学研究的对象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300"/>
              </a:lnSpc>
              <a:tabLst>
                <a:tab pos="342900" algn="l"/>
                <a:tab pos="723900" algn="l"/>
                <a:tab pos="1447800" algn="l"/>
                <a:tab pos="2844800" algn="l"/>
                <a:tab pos="2857500" algn="l"/>
                <a:tab pos="51943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环境科学研究环境质量变化的起因、过程和后果，并找</a:t>
            </a:r>
          </a:p>
          <a:p>
            <a:pPr>
              <a:lnSpc>
                <a:spcPts val="2600"/>
              </a:lnSpc>
              <a:tabLst>
                <a:tab pos="342900" algn="l"/>
                <a:tab pos="723900" algn="l"/>
                <a:tab pos="1447800" algn="l"/>
                <a:tab pos="2844800" algn="l"/>
                <a:tab pos="2857500" algn="l"/>
                <a:tab pos="51943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出解决环境问题的途径和技术措施(生态学家马世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600"/>
              </a:lnSpc>
              <a:tabLst>
                <a:tab pos="342900" algn="l"/>
                <a:tab pos="723900" algn="l"/>
                <a:tab pos="1447800" algn="l"/>
                <a:tab pos="2844800" algn="l"/>
                <a:tab pos="2857500" algn="l"/>
                <a:tab pos="51943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俊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)。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342900" algn="l"/>
                <a:tab pos="723900" algn="l"/>
                <a:tab pos="1447800" algn="l"/>
                <a:tab pos="2844800" algn="l"/>
                <a:tab pos="2857500" algn="l"/>
                <a:tab pos="5194300" algn="l"/>
              </a:tabLst>
            </a:pPr>
            <a:r>
              <a:rPr lang="en-US" altLang="zh-CN" dirty="0" smtClean="0"/>
              <a:t>				</a:t>
            </a:r>
            <a:r>
              <a:rPr lang="en-US" altLang="zh-CN" sz="161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物质、能量和信息</a:t>
            </a:r>
          </a:p>
          <a:p>
            <a:pPr>
              <a:lnSpc>
                <a:spcPts val="2500"/>
              </a:lnSpc>
              <a:tabLst>
                <a:tab pos="342900" algn="l"/>
                <a:tab pos="723900" algn="l"/>
                <a:tab pos="1447800" algn="l"/>
                <a:tab pos="2844800" algn="l"/>
                <a:tab pos="2857500" algn="l"/>
                <a:tab pos="5194300" algn="l"/>
              </a:tabLst>
            </a:pPr>
            <a:r>
              <a:rPr lang="en-US" altLang="zh-CN" dirty="0" smtClean="0"/>
              <a:t>			</a:t>
            </a:r>
            <a:r>
              <a:rPr lang="en-US" altLang="zh-CN" sz="161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</a:t>
            </a:r>
          </a:p>
          <a:p>
            <a:pPr>
              <a:lnSpc>
                <a:spcPts val="1800"/>
              </a:lnSpc>
              <a:tabLst>
                <a:tab pos="342900" algn="l"/>
                <a:tab pos="723900" algn="l"/>
                <a:tab pos="1447800" algn="l"/>
                <a:tab pos="2844800" algn="l"/>
                <a:tab pos="2857500" algn="l"/>
                <a:tab pos="5194300" algn="l"/>
              </a:tabLst>
            </a:pPr>
            <a:r>
              <a:rPr lang="en-US" altLang="zh-CN" dirty="0" smtClean="0"/>
              <a:t>						</a:t>
            </a:r>
            <a:r>
              <a:rPr lang="en-US" altLang="zh-CN" sz="161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342900" algn="l"/>
                <a:tab pos="723900" algn="l"/>
                <a:tab pos="1447800" algn="l"/>
                <a:tab pos="2844800" algn="l"/>
                <a:tab pos="2857500" algn="l"/>
                <a:tab pos="5194300" algn="l"/>
              </a:tabLst>
            </a:pPr>
            <a:r>
              <a:rPr lang="en-US" altLang="zh-CN" dirty="0" smtClean="0"/>
              <a:t>			</a:t>
            </a:r>
            <a:r>
              <a:rPr lang="en-US" altLang="zh-CN" sz="161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消费</a:t>
            </a:r>
          </a:p>
          <a:p>
            <a:pPr>
              <a:lnSpc>
                <a:spcPts val="1700"/>
              </a:lnSpc>
              <a:tabLst>
                <a:tab pos="342900" algn="l"/>
                <a:tab pos="723900" algn="l"/>
                <a:tab pos="1447800" algn="l"/>
                <a:tab pos="2844800" algn="l"/>
                <a:tab pos="2857500" algn="l"/>
                <a:tab pos="5194300" algn="l"/>
              </a:tabLst>
            </a:pPr>
            <a:r>
              <a:rPr lang="en-US" altLang="zh-CN" dirty="0" smtClean="0"/>
              <a:t>					</a:t>
            </a:r>
            <a:r>
              <a:rPr lang="en-US" altLang="zh-CN" sz="161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消费后的废弃物</a:t>
            </a: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73</a:t>
            </a:fld>
            <a:endParaRPr lang="en-US"/>
          </a:p>
        </p:txBody>
      </p:sp>
      <p:sp>
        <p:nvSpPr>
          <p:cNvPr id="24" name="文本框 23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498600" y="952500"/>
            <a:ext cx="61341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四、环境科学研究的任务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774700" y="2006600"/>
            <a:ext cx="139700" cy="2108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3195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600"/>
              </a:lnSpc>
            </a:pPr>
            <a:r>
              <a:rPr lang="en-US" altLang="zh-CN" sz="3195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500"/>
              </a:lnSpc>
            </a:pPr>
            <a:r>
              <a:rPr lang="en-US" altLang="zh-CN" sz="3195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600"/>
              </a:lnSpc>
            </a:pPr>
            <a:r>
              <a:rPr lang="en-US" altLang="zh-CN" sz="3195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117600" y="2006600"/>
            <a:ext cx="6908800" cy="431609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>
                <a:tab pos="685800" algn="l"/>
              </a:tabLst>
            </a:pPr>
            <a:r>
              <a:rPr lang="en-US" altLang="zh-CN" sz="31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探索全球范围内环境演化的规律。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600"/>
              </a:lnSpc>
              <a:tabLst>
                <a:tab pos="685800" algn="l"/>
              </a:tabLst>
            </a:pPr>
            <a:r>
              <a:rPr lang="en-US" altLang="zh-CN" sz="31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揭示人类活动同自然生态之间的关系。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500"/>
              </a:lnSpc>
              <a:tabLst>
                <a:tab pos="685800" algn="l"/>
              </a:tabLst>
            </a:pPr>
            <a:r>
              <a:rPr lang="en-US" altLang="zh-CN" sz="31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探索全球环境变化对人类生存的影响。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600"/>
              </a:lnSpc>
              <a:tabLst>
                <a:tab pos="685800" algn="l"/>
              </a:tabLst>
            </a:pPr>
            <a:r>
              <a:rPr lang="en-US" altLang="zh-CN" sz="31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研究区域环境污染综合防治的技术和管</a:t>
            </a:r>
          </a:p>
          <a:p>
            <a:pPr>
              <a:lnSpc>
                <a:spcPts val="3800"/>
              </a:lnSpc>
              <a:tabLst>
                <a:tab pos="685800" algn="l"/>
              </a:tabLst>
            </a:pPr>
            <a:r>
              <a:rPr lang="en-US" altLang="zh-CN" sz="3195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理措施。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685800" algn="l"/>
              </a:tabLst>
            </a:pPr>
            <a:r>
              <a:rPr lang="en-US" altLang="zh-CN" dirty="0" smtClean="0"/>
              <a:t>	</a:t>
            </a: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74</a:t>
            </a:fld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219200" y="952500"/>
            <a:ext cx="66929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五、环境科学研究的内容-1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74700" y="1879600"/>
            <a:ext cx="2768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3195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31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31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环境系统学说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993900" y="2616200"/>
            <a:ext cx="57912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强调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人类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环境</a:t>
            </a:r>
            <a:r>
              <a:rPr lang="en-US" altLang="zh-CN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系统。以系统科学为方法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17600" y="3136900"/>
            <a:ext cx="7010400" cy="161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论，研究环境系统演化规律及其与人类活动相互间的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关系，研究环境系统的结构、功能和状态，研究环境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质量、环境承载力的自然(包括物理、化学、生物)本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质和物质基础，等等。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75</a:t>
            </a:fld>
            <a:endParaRPr lang="en-US"/>
          </a:p>
        </p:txBody>
      </p:sp>
      <p:sp>
        <p:nvSpPr>
          <p:cNvPr id="11" name="文本框 10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774700" y="1879600"/>
            <a:ext cx="2768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3195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31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31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环境质量学说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117600" y="2667000"/>
            <a:ext cx="7061200" cy="132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6731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以环境质量为核心概念，研究环境质量与人体健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600"/>
              </a:lnSpc>
              <a:tabLst>
                <a:tab pos="6731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康、生活质量、精神境界的关系，描述和预测环境质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6731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量变化规律及其与人类活动的相互关系等。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19200" y="952500"/>
            <a:ext cx="66929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五、环境科学研究的内容-2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76</a:t>
            </a:fld>
            <a:endParaRPr lang="en-US"/>
          </a:p>
        </p:txBody>
      </p:sp>
      <p:sp>
        <p:nvSpPr>
          <p:cNvPr id="10" name="文本框 9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774700" y="1879600"/>
            <a:ext cx="3175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3195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31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31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环境承载力学说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117600" y="2552700"/>
            <a:ext cx="7315200" cy="2489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5715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随着环境承载力概念的提出及其在环境规划、环境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5715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影响评价等领域的应用，形成了解决环境与发展问题的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5715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一种新的理论和方法体系。其主要研究内容为环境(包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5715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括生态、资源)对经济社会发展活动的承载作用、人类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5715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活动对环境承载力的提高和降低作用、如何协调两者的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5715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关系等。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19200" y="952500"/>
            <a:ext cx="66929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五、环境科学研究的内容-3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77</a:t>
            </a:fld>
            <a:endParaRPr lang="en-US"/>
          </a:p>
        </p:txBody>
      </p:sp>
      <p:sp>
        <p:nvSpPr>
          <p:cNvPr id="10" name="文本框 9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774700" y="1879600"/>
            <a:ext cx="43942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3195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31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3195" dirty="0" smtClean="0">
                <a:solidFill>
                  <a:srgbClr val="CC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环境协调学说(管理学)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117600" y="2540000"/>
            <a:ext cx="7010400" cy="2044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5715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以环境系统学说、环境质量学说、环境承载力学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5715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说为基础，在可持续发展理论的指导下，研究如何运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5715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用社会学、经济学、管理学方法在法规、政策、规划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5715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等各个层次上调整人类的思想和行为，以使环境与经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571500" algn="l"/>
              </a:tabLst>
            </a:pPr>
            <a:r>
              <a:rPr lang="en-US" altLang="zh-CN" sz="2400" dirty="0" smtClean="0">
                <a:solidFill>
                  <a:srgbClr val="3333CC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济社会协调发展。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19200" y="952500"/>
            <a:ext cx="66929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五、环境科学研究的内容-4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78</a:t>
            </a:fld>
            <a:endParaRPr lang="en-US"/>
          </a:p>
        </p:txBody>
      </p:sp>
      <p:sp>
        <p:nvSpPr>
          <p:cNvPr id="10" name="文本框 9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100" y="1612900"/>
            <a:ext cx="8699500" cy="47752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057400" y="952500"/>
            <a:ext cx="50165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4395" dirty="0" smtClean="0">
                <a:solidFill>
                  <a:srgbClr val="00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六、环境科学的分科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79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1803400" y="3619500"/>
            <a:ext cx="6295390" cy="266128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>
                <a:tab pos="2781300" algn="l"/>
              </a:tabLst>
            </a:pPr>
            <a:r>
              <a:rPr lang="en-US" altLang="zh-CN" dirty="0" smtClean="0"/>
              <a:t>	</a:t>
            </a:r>
            <a:r>
              <a:rPr lang="en-US" altLang="zh-CN" sz="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http://hi.baidu.com/yfx1955927jldd/album/item/7c88652228d74069935807ec.html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2781300" algn="l"/>
              </a:tabLst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88900" y="6451600"/>
            <a:ext cx="23241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</a:pPr>
            <a:r>
              <a:rPr lang="en-US" altLang="zh-CN" sz="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http://www.pocketgo.com.cn/pic/display.php?id=1533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39" y="-165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0 w 9144000"/>
              <a:gd name="connsiteY1" fmla="*/ 6857999 h 6858000"/>
              <a:gd name="connsiteX2" fmla="*/ 9143999 w 9144000"/>
              <a:gd name="connsiteY2" fmla="*/ 6857999 h 6858000"/>
              <a:gd name="connsiteX3" fmla="*/ 9143999 w 9144000"/>
              <a:gd name="connsiteY3" fmla="*/ 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0" y="6857999"/>
                </a:lnTo>
                <a:lnTo>
                  <a:pt x="9143999" y="6857999"/>
                </a:lnTo>
                <a:lnTo>
                  <a:pt x="9143999" y="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8700" y="393700"/>
            <a:ext cx="7721600" cy="55118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1"/>
          <p:cNvSpPr txBox="1"/>
          <p:nvPr/>
        </p:nvSpPr>
        <p:spPr>
          <a:xfrm>
            <a:off x="2286000" y="5884925"/>
            <a:ext cx="4800600" cy="67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300"/>
              </a:lnSpc>
            </a:pPr>
            <a:r>
              <a:rPr lang="en-US" altLang="zh-CN" sz="5400" dirty="0" smtClean="0">
                <a:solidFill>
                  <a:srgbClr val="3333CC"/>
                </a:solidFill>
                <a:latin typeface="隶书" panose="02010509060101010101" pitchFamily="18" charset="-122"/>
                <a:cs typeface="隶书" panose="02010509060101010101" pitchFamily="18" charset="-122"/>
              </a:rPr>
              <a:t>关爱我们的地球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80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81</a:t>
            </a:fld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39" y="-165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0 w 9144000"/>
              <a:gd name="connsiteY1" fmla="*/ 6857999 h 6858000"/>
              <a:gd name="connsiteX2" fmla="*/ 9143999 w 9144000"/>
              <a:gd name="connsiteY2" fmla="*/ 6857999 h 6858000"/>
              <a:gd name="connsiteX3" fmla="*/ 9143999 w 9144000"/>
              <a:gd name="connsiteY3" fmla="*/ 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0" y="6857999"/>
                </a:lnTo>
                <a:lnTo>
                  <a:pt x="9143999" y="6857999"/>
                </a:lnTo>
                <a:lnTo>
                  <a:pt x="9143999" y="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1700" y="1130300"/>
            <a:ext cx="5130800" cy="42418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200" y="5638800"/>
            <a:ext cx="787400" cy="7493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08700" y="2120900"/>
            <a:ext cx="2501900" cy="27686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1803400" y="5930900"/>
            <a:ext cx="127000" cy="25082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endParaRPr lang="en-US" altLang="zh-CN" sz="1600" dirty="0" smtClean="0">
              <a:solidFill>
                <a:srgbClr val="009A00"/>
              </a:solidFill>
              <a:latin typeface="Batang" panose="02030600000101010101" pitchFamily="18" charset="-127"/>
              <a:cs typeface="Batang" panose="02030600000101010101" pitchFamily="18" charset="-127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384300" y="2705100"/>
            <a:ext cx="4231928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900"/>
              </a:lnSpc>
            </a:pPr>
            <a:r>
              <a:rPr lang="en-US" altLang="zh-CN" sz="6000" dirty="0" smtClean="0">
                <a:solidFill>
                  <a:srgbClr val="FF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I、</a:t>
            </a:r>
            <a:r>
              <a:rPr lang="zh-CN" altLang="en-US" sz="6000" dirty="0" smtClean="0">
                <a:solidFill>
                  <a:srgbClr val="FF0000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人类环境</a:t>
            </a:r>
            <a:endParaRPr lang="en-US" altLang="zh-CN" sz="6000" dirty="0" smtClean="0">
              <a:solidFill>
                <a:srgbClr val="FF0000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4432300" y="3810000"/>
            <a:ext cx="3847207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900"/>
              </a:lnSpc>
            </a:pPr>
            <a:r>
              <a:rPr lang="zh-CN" altLang="en-US" sz="6000" dirty="0" smtClean="0">
                <a:latin typeface="黑体" panose="02010609060101010101" pitchFamily="18" charset="-122"/>
                <a:cs typeface="黑体" panose="02010609060101010101" pitchFamily="18" charset="-122"/>
              </a:rPr>
              <a:t>及功能特性</a:t>
            </a:r>
            <a:endParaRPr lang="en-US" altLang="zh-CN" sz="6000" dirty="0" smtClean="0"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9</a:t>
            </a:fld>
            <a:endParaRPr lang="en-US"/>
          </a:p>
        </p:txBody>
      </p:sp>
      <p:sp>
        <p:nvSpPr>
          <p:cNvPr id="12" name="文本框 11"/>
          <p:cNvSpPr txBox="1"/>
          <p:nvPr/>
        </p:nvSpPr>
        <p:spPr>
          <a:xfrm>
            <a:off x="76200" y="5530850"/>
            <a:ext cx="1270000" cy="869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4303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858</TotalTime>
  <Words>1610</Words>
  <Application>Microsoft Office PowerPoint</Application>
  <PresentationFormat>全屏显示(4:3)</PresentationFormat>
  <Paragraphs>1184</Paragraphs>
  <Slides>81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81</vt:i4>
      </vt:variant>
    </vt:vector>
  </HeadingPairs>
  <TitlesOfParts>
    <vt:vector size="101" baseType="lpstr">
      <vt:lpstr>Batang</vt:lpstr>
      <vt:lpstr>Gulim</vt:lpstr>
      <vt:lpstr>Microsoft JhengHei</vt:lpstr>
      <vt:lpstr>等线</vt:lpstr>
      <vt:lpstr>等线 Light</vt:lpstr>
      <vt:lpstr>黑体</vt:lpstr>
      <vt:lpstr>STXingkai</vt:lpstr>
      <vt:lpstr>隶书</vt:lpstr>
      <vt:lpstr>宋体</vt:lpstr>
      <vt:lpstr>宋体</vt:lpstr>
      <vt:lpstr>Microsoft YaHei</vt:lpstr>
      <vt:lpstr>Arial</vt:lpstr>
      <vt:lpstr>Calibri</vt:lpstr>
      <vt:lpstr>Stencil</vt:lpstr>
      <vt:lpstr>Times New Roman</vt:lpstr>
      <vt:lpstr>Wingdings</vt:lpstr>
      <vt:lpstr>Office Theme</vt:lpstr>
      <vt:lpstr>自定义设计方案</vt:lpstr>
      <vt:lpstr>Network</vt:lpstr>
      <vt:lpstr>4_默认设计模板</vt:lpstr>
      <vt:lpstr>环 境 学</vt:lpstr>
      <vt:lpstr>基本要求和考核</vt:lpstr>
      <vt:lpstr>课堂要求</vt:lpstr>
      <vt:lpstr>讨 论</vt:lpstr>
      <vt:lpstr>主要学习内容</vt:lpstr>
      <vt:lpstr>绪  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liu</cp:lastModifiedBy>
  <cp:revision>31</cp:revision>
  <dcterms:created xsi:type="dcterms:W3CDTF">2006-08-16T00:00:00Z</dcterms:created>
  <dcterms:modified xsi:type="dcterms:W3CDTF">2020-02-18T05:26:41Z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