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59"/>
  </p:notesMasterIdLst>
  <p:sldIdLst>
    <p:sldId id="257" r:id="rId3"/>
    <p:sldId id="258" r:id="rId4"/>
    <p:sldId id="259" r:id="rId5"/>
    <p:sldId id="260" r:id="rId6"/>
    <p:sldId id="261" r:id="rId7"/>
    <p:sldId id="262" r:id="rId8"/>
    <p:sldId id="263" r:id="rId9"/>
    <p:sldId id="264" r:id="rId10"/>
    <p:sldId id="265" r:id="rId11"/>
    <p:sldId id="266" r:id="rId12"/>
    <p:sldId id="312"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152"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D9BBD9-59FF-44C1-A450-67067BA19AB1}" type="datetimeFigureOut">
              <a:rPr lang="zh-CN" altLang="en-US" smtClean="0"/>
              <a:t>2017/3/3 Friday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FFAC3A-2A03-4463-A1D1-FB7D76542DC0}" type="slidenum">
              <a:rPr lang="zh-CN" altLang="en-US" smtClean="0"/>
              <a:t>‹#›</a:t>
            </a:fld>
            <a:endParaRPr lang="zh-CN" altLang="en-US"/>
          </a:p>
        </p:txBody>
      </p:sp>
    </p:spTree>
    <p:extLst>
      <p:ext uri="{BB962C8B-B14F-4D97-AF65-F5344CB8AC3E}">
        <p14:creationId xmlns:p14="http://schemas.microsoft.com/office/powerpoint/2010/main" val="650201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8B35C418-8A13-417F-AB2E-5AC3E070E6BA}" type="slidenum">
              <a:rPr lang="en-US" altLang="zh-CN" smtClean="0">
                <a:solidFill>
                  <a:srgbClr val="000000"/>
                </a:solidFill>
              </a:rPr>
              <a:pPr/>
              <a:t>1</a:t>
            </a:fld>
            <a:endParaRPr lang="en-US" altLang="zh-CN" smtClean="0">
              <a:solidFill>
                <a:srgbClr val="000000"/>
              </a:solidFill>
            </a:endParaRPr>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eaLnBrk="1" hangingPunct="1">
              <a:spcBef>
                <a:spcPct val="0"/>
              </a:spcBef>
            </a:pPr>
            <a:r>
              <a:rPr lang="en-US" altLang="zh-CN" smtClean="0"/>
              <a:t>nb</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5164BF2-1103-4D53-9459-BE5922D3C0A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64017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765EEE8-E743-4AA2-BE73-2AD59E1F141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94025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5B7FA19-A4EA-4324-BD3A-405871FDB4E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3279940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BBBD3D1-C262-488C-8751-7A99B5AB0A4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262197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CFB3798-8D6D-4E90-AACB-F19FB3E4330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946179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ECD356F-F086-4701-8BD7-D2ACE2A25F6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09033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4C9A5BD-12FE-43C7-A839-EF295E11C91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9698002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BB6CC851-08AC-4733-B38B-158D70E08F39}"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404051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9A510A61-431D-4907-BB24-B8E4DEB0CA0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622209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C816E4A-63A0-4460-B6BB-C426344B2A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9928728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CD99019-5B15-4933-8BBA-EE417CD92A0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943182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39A63F9-3FA2-4122-9457-5DD6CA5CC02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8825488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70F5D59-B361-4405-9FAA-C817E4A5CCA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121207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22C88-E8D3-42D5-84B5-A1DDF1EB476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5624837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2624BED-9A63-4158-924D-1C5DA9BA269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450728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50A9B19-5660-4070-A4EB-958D93BEA02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467987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B2FF3ED-5D0E-4F86-BEEF-7E3B695BE5F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28394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4595F10C-B7E0-4313-8FE1-13E9D1D6BA9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187420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5E2984F-701D-46DB-AF97-F672942AEE4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23812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EC8DDECB-E7C1-40F5-A65A-47DC9B7EE91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25829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688C343-860B-43F9-9CBB-A78B7F854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38832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68AC63C-BF00-4AA8-99BB-CD62741C674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04884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rotWithShape="0">
          <a:gsLst>
            <a:gs pos="0">
              <a:srgbClr val="66CCFF"/>
            </a:gs>
            <a:gs pos="100000">
              <a:srgbClr val="FFFFCC"/>
            </a:gs>
          </a:gsLst>
          <a:path path="shape">
            <a:fillToRect l="50000" t="50000" r="50000" b="50000"/>
          </a:path>
        </a:gra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17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6486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n-lt"/>
                <a:ea typeface="+mn-ea"/>
              </a:defRPr>
            </a:lvl1pPr>
          </a:lstStyle>
          <a:p>
            <a:pPr>
              <a:defRPr/>
            </a:pPr>
            <a:endParaRPr lang="en-US" altLang="zh-CN">
              <a:solidFill>
                <a:srgbClr val="000000"/>
              </a:solidFill>
            </a:endParaRPr>
          </a:p>
        </p:txBody>
      </p:sp>
      <p:sp>
        <p:nvSpPr>
          <p:cNvPr id="16486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n-lt"/>
                <a:ea typeface="+mn-ea"/>
              </a:defRPr>
            </a:lvl1pPr>
          </a:lstStyle>
          <a:p>
            <a:pPr>
              <a:defRPr/>
            </a:pPr>
            <a:endParaRPr lang="en-US" altLang="zh-CN">
              <a:solidFill>
                <a:srgbClr val="000000"/>
              </a:solidFill>
            </a:endParaRPr>
          </a:p>
        </p:txBody>
      </p:sp>
      <p:sp>
        <p:nvSpPr>
          <p:cNvPr id="16487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n-lt"/>
                <a:ea typeface="+mn-ea"/>
              </a:defRPr>
            </a:lvl1pPr>
          </a:lstStyle>
          <a:p>
            <a:pPr>
              <a:defRPr/>
            </a:pPr>
            <a:fld id="{B090A798-6E89-4B8F-9847-09F04C71A7C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132347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fontAlgn="base">
        <a:spcBef>
          <a:spcPct val="0"/>
        </a:spcBef>
        <a:spcAft>
          <a:spcPct val="0"/>
        </a:spcAft>
        <a:defRPr sz="4400">
          <a:solidFill>
            <a:schemeClr val="tx2"/>
          </a:solidFill>
          <a:latin typeface="Times New Roman" pitchFamily="18" charset="0"/>
          <a:ea typeface="宋体" pitchFamily="2" charset="-122"/>
        </a:defRPr>
      </a:lvl6pPr>
      <a:lvl7pPr marL="914400" algn="ctr" rtl="0" fontAlgn="base">
        <a:spcBef>
          <a:spcPct val="0"/>
        </a:spcBef>
        <a:spcAft>
          <a:spcPct val="0"/>
        </a:spcAft>
        <a:defRPr sz="4400">
          <a:solidFill>
            <a:schemeClr val="tx2"/>
          </a:solidFill>
          <a:latin typeface="Times New Roman" pitchFamily="18" charset="0"/>
          <a:ea typeface="宋体" pitchFamily="2" charset="-122"/>
        </a:defRPr>
      </a:lvl7pPr>
      <a:lvl8pPr marL="1371600" algn="ctr" rtl="0" fontAlgn="base">
        <a:spcBef>
          <a:spcPct val="0"/>
        </a:spcBef>
        <a:spcAft>
          <a:spcPct val="0"/>
        </a:spcAft>
        <a:defRPr sz="4400">
          <a:solidFill>
            <a:schemeClr val="tx2"/>
          </a:solidFill>
          <a:latin typeface="Times New Roman" pitchFamily="18" charset="0"/>
          <a:ea typeface="宋体" pitchFamily="2" charset="-122"/>
        </a:defRPr>
      </a:lvl8pPr>
      <a:lvl9pPr marL="1828800" algn="ctr"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09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8267022C-4881-479E-A688-A8AAE35C196C}"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spTree>
    <p:extLst>
      <p:ext uri="{BB962C8B-B14F-4D97-AF65-F5344CB8AC3E}">
        <p14:creationId xmlns:p14="http://schemas.microsoft.com/office/powerpoint/2010/main" val="234108328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hemeOverride" Target="../theme/themeOverride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2.xml"/><Relationship Id="rId1" Type="http://schemas.openxmlformats.org/officeDocument/2006/relationships/themeOverride" Target="../theme/themeOverride2.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0.jpeg"/><Relationship Id="rId1" Type="http://schemas.openxmlformats.org/officeDocument/2006/relationships/slideLayout" Target="../slideLayouts/slideLayout12.xml"/><Relationship Id="rId5" Type="http://schemas.openxmlformats.org/officeDocument/2006/relationships/image" Target="../media/image26.jpeg"/><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0.jpeg"/><Relationship Id="rId1" Type="http://schemas.openxmlformats.org/officeDocument/2006/relationships/slideLayout" Target="../slideLayouts/slideLayout12.xml"/><Relationship Id="rId4" Type="http://schemas.openxmlformats.org/officeDocument/2006/relationships/image" Target="../media/image33.jpeg"/></Relationships>
</file>

<file path=ppt/slides/_rels/slide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2.xml"/><Relationship Id="rId1" Type="http://schemas.openxmlformats.org/officeDocument/2006/relationships/themeOverride" Target="../theme/themeOverride3.xml"/><Relationship Id="rId5" Type="http://schemas.openxmlformats.org/officeDocument/2006/relationships/image" Target="../media/image35.jpeg"/><Relationship Id="rId4" Type="http://schemas.openxmlformats.org/officeDocument/2006/relationships/image" Target="../media/image34.jpeg"/></Relationships>
</file>

<file path=ppt/slides/_rels/slide33.xml.rels><?xml version="1.0" encoding="UTF-8" standalone="yes"?>
<Relationships xmlns="http://schemas.openxmlformats.org/package/2006/relationships"><Relationship Id="rId8" Type="http://schemas.openxmlformats.org/officeDocument/2006/relationships/hyperlink" Target="http://news.xinhuanet.com/forum/2007-05/31/content_6177407.htm" TargetMode="External"/><Relationship Id="rId3" Type="http://schemas.openxmlformats.org/officeDocument/2006/relationships/image" Target="../media/image10.jpeg"/><Relationship Id="rId7" Type="http://schemas.openxmlformats.org/officeDocument/2006/relationships/image" Target="../media/image38.jpeg"/><Relationship Id="rId2" Type="http://schemas.openxmlformats.org/officeDocument/2006/relationships/slideLayout" Target="../slideLayouts/slideLayout12.xml"/><Relationship Id="rId1" Type="http://schemas.openxmlformats.org/officeDocument/2006/relationships/themeOverride" Target="../theme/themeOverride4.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hyperlink" Target="http://www.anhuihefei.com/html/200804/15/100434773.htm" TargetMode="External"/><Relationship Id="rId9" Type="http://schemas.openxmlformats.org/officeDocument/2006/relationships/image" Target="../media/image39.jpeg"/></Relationships>
</file>

<file path=ppt/slides/_rels/slide34.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43.jpeg"/><Relationship Id="rId2" Type="http://schemas.openxmlformats.org/officeDocument/2006/relationships/slideLayout" Target="../slideLayouts/slideLayout12.xml"/><Relationship Id="rId1" Type="http://schemas.openxmlformats.org/officeDocument/2006/relationships/themeOverride" Target="../theme/themeOverride5.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35.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10.jpeg"/><Relationship Id="rId7" Type="http://schemas.openxmlformats.org/officeDocument/2006/relationships/image" Target="../media/image46.jpeg"/><Relationship Id="rId2" Type="http://schemas.openxmlformats.org/officeDocument/2006/relationships/slideLayout" Target="../slideLayouts/slideLayout12.xml"/><Relationship Id="rId1" Type="http://schemas.openxmlformats.org/officeDocument/2006/relationships/themeOverride" Target="../theme/themeOverride6.xml"/><Relationship Id="rId6" Type="http://schemas.openxmlformats.org/officeDocument/2006/relationships/image" Target="../media/image45.jpeg"/><Relationship Id="rId5" Type="http://schemas.openxmlformats.org/officeDocument/2006/relationships/hyperlink" Target="http://www.soa.gov.cn/hyjww/rootimages/2007/09/26/1190166472521773-1190166472522734.jpg" TargetMode="External"/><Relationship Id="rId4" Type="http://schemas.openxmlformats.org/officeDocument/2006/relationships/image" Target="../media/image44.jpeg"/><Relationship Id="rId9" Type="http://schemas.openxmlformats.org/officeDocument/2006/relationships/image" Target="../media/image48.jpeg"/></Relationships>
</file>

<file path=ppt/slides/_rels/slide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2.xml"/><Relationship Id="rId1" Type="http://schemas.openxmlformats.org/officeDocument/2006/relationships/themeOverride" Target="../theme/themeOverride7.xml"/><Relationship Id="rId4" Type="http://schemas.openxmlformats.org/officeDocument/2006/relationships/image" Target="../media/image49.jpeg"/></Relationships>
</file>

<file path=ppt/slides/_rels/slide3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2.xml"/><Relationship Id="rId5" Type="http://schemas.openxmlformats.org/officeDocument/2006/relationships/image" Target="../media/image53.jpeg"/><Relationship Id="rId4" Type="http://schemas.openxmlformats.org/officeDocument/2006/relationships/image" Target="../media/image52.jpeg"/></Relationships>
</file>

<file path=ppt/slides/_rels/slide3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12.xml"/><Relationship Id="rId5" Type="http://schemas.openxmlformats.org/officeDocument/2006/relationships/image" Target="../media/image57.png"/><Relationship Id="rId4" Type="http://schemas.openxmlformats.org/officeDocument/2006/relationships/image" Target="../media/image56.png"/></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1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4.jpeg"/><Relationship Id="rId1" Type="http://schemas.openxmlformats.org/officeDocument/2006/relationships/slideLayout" Target="../slideLayouts/slideLayout12.xml"/><Relationship Id="rId5" Type="http://schemas.openxmlformats.org/officeDocument/2006/relationships/image" Target="../media/image60.png"/><Relationship Id="rId4" Type="http://schemas.openxmlformats.org/officeDocument/2006/relationships/image" Target="../media/image59.png"/></Relationships>
</file>

<file path=ppt/slides/_rels/slide4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slideLayout" Target="../slideLayouts/slideLayout12.xml"/><Relationship Id="rId1" Type="http://schemas.openxmlformats.org/officeDocument/2006/relationships/vmlDrawing" Target="../drawings/vmlDrawing2.vml"/><Relationship Id="rId5" Type="http://schemas.openxmlformats.org/officeDocument/2006/relationships/image" Target="../media/image61.wmf"/><Relationship Id="rId4" Type="http://schemas.openxmlformats.org/officeDocument/2006/relationships/oleObject" Target="../embeddings/Microsoft_Excel_97-2003____1.xls"/></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54.jpeg"/><Relationship Id="rId1" Type="http://schemas.openxmlformats.org/officeDocument/2006/relationships/slideLayout" Target="../slideLayouts/slideLayout1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4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54.jpe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23.jpeg"/><Relationship Id="rId1" Type="http://schemas.openxmlformats.org/officeDocument/2006/relationships/slideLayout" Target="../slideLayouts/slideLayout12.xml"/><Relationship Id="rId4" Type="http://schemas.openxmlformats.org/officeDocument/2006/relationships/image" Target="../media/image68.jpeg"/></Relationships>
</file>

<file path=ppt/slides/_rels/slide4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image" Target="../media/image70.wmf"/><Relationship Id="rId5" Type="http://schemas.openxmlformats.org/officeDocument/2006/relationships/image" Target="../media/image69.wmf"/><Relationship Id="rId4" Type="http://schemas.openxmlformats.org/officeDocument/2006/relationships/oleObject" Target="../embeddings/oleObject2.bin"/></Relationships>
</file>

<file path=ppt/slides/_rels/slide4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23.jpeg"/><Relationship Id="rId1" Type="http://schemas.openxmlformats.org/officeDocument/2006/relationships/slideLayout" Target="../slideLayouts/slideLayout12.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4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23.jpeg"/><Relationship Id="rId1" Type="http://schemas.openxmlformats.org/officeDocument/2006/relationships/slideLayout" Target="../slideLayouts/slideLayout12.xml"/><Relationship Id="rId4" Type="http://schemas.openxmlformats.org/officeDocument/2006/relationships/image" Target="../media/image76.jpeg"/></Relationships>
</file>

<file path=ppt/slides/_rels/slide4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12.xml"/><Relationship Id="rId4" Type="http://schemas.openxmlformats.org/officeDocument/2006/relationships/image" Target="../media/image81.jpeg"/></Relationships>
</file>

<file path=ppt/slides/_rels/slide5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12.xml"/><Relationship Id="rId4" Type="http://schemas.openxmlformats.org/officeDocument/2006/relationships/image" Target="../media/image84.jpeg"/></Relationships>
</file>

<file path=ppt/slides/_rels/slide52.xml.rels><?xml version="1.0" encoding="UTF-8" standalone="yes"?>
<Relationships xmlns="http://schemas.openxmlformats.org/package/2006/relationships"><Relationship Id="rId8" Type="http://schemas.openxmlformats.org/officeDocument/2006/relationships/image" Target="../media/image89.jpeg"/><Relationship Id="rId3" Type="http://schemas.openxmlformats.org/officeDocument/2006/relationships/image" Target="../media/image85.jpeg"/><Relationship Id="rId7" Type="http://schemas.openxmlformats.org/officeDocument/2006/relationships/image" Target="../media/image88.jpeg"/><Relationship Id="rId2" Type="http://schemas.openxmlformats.org/officeDocument/2006/relationships/hyperlink" Target="http://imgsrc.baidu.com/baike/pic/item/42577322bf1114b74623e8d4.jpg" TargetMode="External"/><Relationship Id="rId1" Type="http://schemas.openxmlformats.org/officeDocument/2006/relationships/slideLayout" Target="../slideLayouts/slideLayout12.xml"/><Relationship Id="rId6" Type="http://schemas.openxmlformats.org/officeDocument/2006/relationships/hyperlink" Target="http://imgsrc.baidu.com/baike/pic/item/0b07ec1f4c855570f624e485.jpg" TargetMode="External"/><Relationship Id="rId11" Type="http://schemas.openxmlformats.org/officeDocument/2006/relationships/image" Target="../media/image92.jpeg"/><Relationship Id="rId5" Type="http://schemas.openxmlformats.org/officeDocument/2006/relationships/image" Target="../media/image87.jpeg"/><Relationship Id="rId10" Type="http://schemas.openxmlformats.org/officeDocument/2006/relationships/image" Target="../media/image91.png"/><Relationship Id="rId4" Type="http://schemas.openxmlformats.org/officeDocument/2006/relationships/image" Target="../media/image86.jpeg"/><Relationship Id="rId9" Type="http://schemas.openxmlformats.org/officeDocument/2006/relationships/image" Target="../media/image90.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2.xml"/><Relationship Id="rId4" Type="http://schemas.openxmlformats.org/officeDocument/2006/relationships/image" Target="../media/image53.jpeg"/></Relationships>
</file>

<file path=ppt/slides/_rels/slide55.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12.png"/><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hyperlink" Target="http://www.jyhschool.cn/mzq/sub12.html" TargetMode="External"/><Relationship Id="rId2" Type="http://schemas.openxmlformats.org/officeDocument/2006/relationships/image" Target="../media/image11.jpeg"/><Relationship Id="rId1" Type="http://schemas.openxmlformats.org/officeDocument/2006/relationships/slideLayout" Target="../slideLayouts/slideLayout12.xml"/><Relationship Id="rId6" Type="http://schemas.openxmlformats.org/officeDocument/2006/relationships/image" Target="../media/image14.jpeg"/><Relationship Id="rId5" Type="http://schemas.openxmlformats.org/officeDocument/2006/relationships/hyperlink" Target="http://www.kepu.net.cn/gb/ezine/ez49.html" TargetMode="Externa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hyperlink" Target="http://www.jyhschool.cn/mzq/sub12.html" TargetMode="External"/><Relationship Id="rId2" Type="http://schemas.openxmlformats.org/officeDocument/2006/relationships/image" Target="../media/image11.jpeg"/><Relationship Id="rId1" Type="http://schemas.openxmlformats.org/officeDocument/2006/relationships/slideLayout" Target="../slideLayouts/slideLayout12.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4" cstate="print">
            <a:lum/>
          </a:blip>
          <a:srcRect/>
          <a:stretch>
            <a:fillRect t="-2000" b="-2000"/>
          </a:stretch>
        </a:blipFill>
        <a:effectLst/>
      </p:bgPr>
    </p:bg>
    <p:spTree>
      <p:nvGrpSpPr>
        <p:cNvPr id="1" name=""/>
        <p:cNvGrpSpPr/>
        <p:nvPr/>
      </p:nvGrpSpPr>
      <p:grpSpPr>
        <a:xfrm>
          <a:off x="0" y="0"/>
          <a:ext cx="0" cy="0"/>
          <a:chOff x="0" y="0"/>
          <a:chExt cx="0" cy="0"/>
        </a:xfrm>
      </p:grpSpPr>
      <p:sp>
        <p:nvSpPr>
          <p:cNvPr id="40963" name="Text Box 3"/>
          <p:cNvSpPr txBox="1">
            <a:spLocks noChangeArrowheads="1"/>
          </p:cNvSpPr>
          <p:nvPr/>
        </p:nvSpPr>
        <p:spPr bwMode="auto">
          <a:xfrm>
            <a:off x="0" y="1643063"/>
            <a:ext cx="9144000" cy="2357437"/>
          </a:xfrm>
          <a:prstGeom prst="rect">
            <a:avLst/>
          </a:prstGeom>
          <a:solidFill>
            <a:srgbClr val="FFFF00">
              <a:alpha val="80000"/>
            </a:srgbClr>
          </a:solidFill>
          <a:ln w="9525">
            <a:noFill/>
            <a:miter lim="800000"/>
            <a:headEnd/>
            <a:tailEnd/>
          </a:ln>
          <a:effectLst>
            <a:outerShdw blurRad="50800" dist="38100" dir="18900000" algn="bl" rotWithShape="0">
              <a:prstClr val="black">
                <a:alpha val="40000"/>
              </a:prstClr>
            </a:outerShdw>
          </a:effectLst>
        </p:spPr>
        <p:txBody>
          <a:bodyPr rIns="468000" anchor="ctr"/>
          <a:lstStyle/>
          <a:p>
            <a:pPr algn="ctr">
              <a:lnSpc>
                <a:spcPct val="120000"/>
              </a:lnSpc>
              <a:spcBef>
                <a:spcPts val="1200"/>
              </a:spcBef>
              <a:defRPr/>
            </a:pPr>
            <a:r>
              <a:rPr kumimoji="1" lang="zh-CN" altLang="en-US" sz="5400" dirty="0">
                <a:solidFill>
                  <a:srgbClr val="000000"/>
                </a:solidFill>
                <a:latin typeface="华文隶书" pitchFamily="2" charset="-122"/>
                <a:ea typeface="华文隶书" pitchFamily="2" charset="-122"/>
              </a:rPr>
              <a:t>第</a:t>
            </a:r>
            <a:r>
              <a:rPr kumimoji="1" lang="en-US" altLang="zh-CN" sz="5400" dirty="0">
                <a:solidFill>
                  <a:srgbClr val="000000"/>
                </a:solidFill>
                <a:latin typeface="华文隶书" pitchFamily="2" charset="-122"/>
                <a:ea typeface="华文隶书" pitchFamily="2" charset="-122"/>
              </a:rPr>
              <a:t>1 </a:t>
            </a:r>
            <a:r>
              <a:rPr kumimoji="1" lang="zh-CN" altLang="en-US" sz="5400" dirty="0">
                <a:solidFill>
                  <a:srgbClr val="000000"/>
                </a:solidFill>
                <a:latin typeface="华文隶书" pitchFamily="2" charset="-122"/>
                <a:ea typeface="华文隶书" pitchFamily="2" charset="-122"/>
              </a:rPr>
              <a:t>章   </a:t>
            </a:r>
            <a:endParaRPr kumimoji="1" lang="en-US" altLang="zh-CN" sz="5400" dirty="0">
              <a:solidFill>
                <a:srgbClr val="000000"/>
              </a:solidFill>
              <a:latin typeface="华文隶书" pitchFamily="2" charset="-122"/>
              <a:ea typeface="华文隶书" pitchFamily="2" charset="-122"/>
            </a:endParaRPr>
          </a:p>
          <a:p>
            <a:pPr algn="ctr">
              <a:lnSpc>
                <a:spcPct val="120000"/>
              </a:lnSpc>
              <a:spcBef>
                <a:spcPts val="1200"/>
              </a:spcBef>
              <a:defRPr/>
            </a:pPr>
            <a:r>
              <a:rPr kumimoji="1" lang="zh-CN" altLang="en-US" sz="6000" dirty="0">
                <a:solidFill>
                  <a:srgbClr val="000000"/>
                </a:solidFill>
                <a:latin typeface="华文隶书" pitchFamily="2" charset="-122"/>
                <a:ea typeface="华文隶书" pitchFamily="2" charset="-122"/>
              </a:rPr>
              <a:t>水环境</a:t>
            </a:r>
          </a:p>
        </p:txBody>
      </p:sp>
      <p:sp>
        <p:nvSpPr>
          <p:cNvPr id="2" name="灯片编号占位符 1"/>
          <p:cNvSpPr>
            <a:spLocks noGrp="1"/>
          </p:cNvSpPr>
          <p:nvPr>
            <p:ph type="sldNum" sz="quarter" idx="12"/>
          </p:nvPr>
        </p:nvSpPr>
        <p:spPr/>
        <p:txBody>
          <a:bodyPr/>
          <a:lstStyle/>
          <a:p>
            <a:pPr>
              <a:defRPr/>
            </a:pPr>
            <a:fld id="{EC8DDECB-E7C1-40F5-A65A-47DC9B7EE91D}" type="slidenum">
              <a:rPr lang="en-US" altLang="zh-CN" smtClean="0">
                <a:solidFill>
                  <a:srgbClr val="000000"/>
                </a:solidFill>
              </a:rPr>
              <a:pPr>
                <a:defRPr/>
              </a:pPr>
              <a:t>1</a:t>
            </a:fld>
            <a:endParaRPr lang="en-US" altLang="zh-CN">
              <a:solidFill>
                <a:srgbClr val="000000"/>
              </a:solidFill>
            </a:endParaRPr>
          </a:p>
        </p:txBody>
      </p:sp>
    </p:spTree>
    <p:extLst>
      <p:ext uri="{BB962C8B-B14F-4D97-AF65-F5344CB8AC3E}">
        <p14:creationId xmlns:p14="http://schemas.microsoft.com/office/powerpoint/2010/main" val="322885532"/>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slide(fromLeft)">
                                      <p:cBhvr>
                                        <p:cTn id="7" dur="500"/>
                                        <p:tgtEl>
                                          <p:spTgt spid="40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0" y="0"/>
            <a:ext cx="3635375"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水资源与水环境</a:t>
            </a:r>
          </a:p>
        </p:txBody>
      </p:sp>
      <p:pic>
        <p:nvPicPr>
          <p:cNvPr id="18435" name="Picture 6"/>
          <p:cNvPicPr>
            <a:picLocks noChangeAspect="1" noChangeArrowheads="1"/>
          </p:cNvPicPr>
          <p:nvPr/>
        </p:nvPicPr>
        <p:blipFill>
          <a:blip r:embed="rId3"/>
          <a:srcRect l="14566" r="3542"/>
          <a:stretch>
            <a:fillRect/>
          </a:stretch>
        </p:blipFill>
        <p:spPr bwMode="auto">
          <a:xfrm>
            <a:off x="0" y="1628775"/>
            <a:ext cx="9144000" cy="5160963"/>
          </a:xfrm>
          <a:prstGeom prst="rect">
            <a:avLst/>
          </a:prstGeom>
          <a:noFill/>
          <a:ln w="9525">
            <a:noFill/>
            <a:miter lim="800000"/>
            <a:headEnd/>
            <a:tailEnd/>
          </a:ln>
        </p:spPr>
      </p:pic>
      <p:sp>
        <p:nvSpPr>
          <p:cNvPr id="18436" name="Text Box 10"/>
          <p:cNvSpPr txBox="1">
            <a:spLocks noChangeArrowheads="1"/>
          </p:cNvSpPr>
          <p:nvPr/>
        </p:nvSpPr>
        <p:spPr bwMode="auto">
          <a:xfrm>
            <a:off x="1619250" y="908050"/>
            <a:ext cx="6408738" cy="641350"/>
          </a:xfrm>
          <a:prstGeom prst="rect">
            <a:avLst/>
          </a:prstGeom>
          <a:noFill/>
          <a:ln w="9525">
            <a:noFill/>
            <a:miter lim="800000"/>
            <a:headEnd/>
            <a:tailEnd/>
          </a:ln>
        </p:spPr>
        <p:txBody>
          <a:bodyPr>
            <a:spAutoFit/>
          </a:bodyPr>
          <a:lstStyle/>
          <a:p>
            <a:pPr algn="ctr" fontAlgn="base">
              <a:spcBef>
                <a:spcPct val="50000"/>
              </a:spcBef>
              <a:spcAft>
                <a:spcPct val="0"/>
              </a:spcAft>
            </a:pPr>
            <a:r>
              <a:rPr lang="zh-CN" altLang="en-US" sz="3600" b="1">
                <a:solidFill>
                  <a:srgbClr val="FFFF00"/>
                </a:solidFill>
                <a:ea typeface="华文新魏" pitchFamily="2" charset="-122"/>
              </a:rPr>
              <a:t>水的自然循环和社会循环</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10</a:t>
            </a:fld>
            <a:endParaRPr lang="en-US" altLang="zh-CN">
              <a:solidFill>
                <a:srgbClr val="000000"/>
              </a:solidFill>
            </a:endParaRPr>
          </a:p>
        </p:txBody>
      </p:sp>
    </p:spTree>
    <p:extLst>
      <p:ext uri="{BB962C8B-B14F-4D97-AF65-F5344CB8AC3E}">
        <p14:creationId xmlns:p14="http://schemas.microsoft.com/office/powerpoint/2010/main" val="192065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 name="内容占位符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6177" y="908720"/>
            <a:ext cx="4453855" cy="2468269"/>
          </a:xfrm>
        </p:spPr>
      </p:pic>
      <p:sp>
        <p:nvSpPr>
          <p:cNvPr id="4" name="灯片编号占位符 3"/>
          <p:cNvSpPr>
            <a:spLocks noGrp="1"/>
          </p:cNvSpPr>
          <p:nvPr>
            <p:ph type="sldNum" sz="quarter" idx="12"/>
          </p:nvPr>
        </p:nvSpPr>
        <p:spPr/>
        <p:txBody>
          <a:bodyPr/>
          <a:lstStyle/>
          <a:p>
            <a:pPr>
              <a:defRPr/>
            </a:pPr>
            <a:fld id="{6CFB3798-8D6D-4E90-AACB-F19FB3E43307}" type="slidenum">
              <a:rPr lang="en-US" altLang="zh-CN" smtClean="0">
                <a:solidFill>
                  <a:srgbClr val="000000"/>
                </a:solidFill>
              </a:rPr>
              <a:pPr>
                <a:defRPr/>
              </a:pPr>
              <a:t>11</a:t>
            </a:fld>
            <a:endParaRPr lang="en-US" altLang="zh-CN">
              <a:solidFill>
                <a:srgbClr val="000000"/>
              </a:solidFill>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1920" y="3429000"/>
            <a:ext cx="5081010" cy="2639486"/>
          </a:xfrm>
          <a:prstGeom prst="rect">
            <a:avLst/>
          </a:prstGeom>
        </p:spPr>
      </p:pic>
    </p:spTree>
    <p:extLst>
      <p:ext uri="{BB962C8B-B14F-4D97-AF65-F5344CB8AC3E}">
        <p14:creationId xmlns:p14="http://schemas.microsoft.com/office/powerpoint/2010/main" val="39806682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0" y="0"/>
            <a:ext cx="3635375"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水资源与水环境</a:t>
            </a:r>
          </a:p>
        </p:txBody>
      </p:sp>
      <p:sp>
        <p:nvSpPr>
          <p:cNvPr id="19459" name="Text Box 3"/>
          <p:cNvSpPr txBox="1">
            <a:spLocks noChangeArrowheads="1"/>
          </p:cNvSpPr>
          <p:nvPr/>
        </p:nvSpPr>
        <p:spPr bwMode="auto">
          <a:xfrm>
            <a:off x="1619250" y="765175"/>
            <a:ext cx="5545138" cy="701675"/>
          </a:xfrm>
          <a:prstGeom prst="rect">
            <a:avLst/>
          </a:prstGeom>
          <a:noFill/>
          <a:ln w="9525">
            <a:noFill/>
            <a:miter lim="800000"/>
            <a:headEnd/>
            <a:tailEnd/>
          </a:ln>
        </p:spPr>
        <p:txBody>
          <a:bodyPr>
            <a:spAutoFit/>
          </a:bodyPr>
          <a:lstStyle/>
          <a:p>
            <a:pPr algn="ctr" fontAlgn="base">
              <a:spcBef>
                <a:spcPct val="50000"/>
              </a:spcBef>
              <a:spcAft>
                <a:spcPct val="0"/>
              </a:spcAft>
            </a:pPr>
            <a:r>
              <a:rPr lang="zh-CN" altLang="en-US" sz="4000">
                <a:solidFill>
                  <a:srgbClr val="FFFF00"/>
                </a:solidFill>
                <a:ea typeface="隶书" pitchFamily="49" charset="-122"/>
              </a:rPr>
              <a:t>主要水体平均交换周期</a:t>
            </a:r>
          </a:p>
        </p:txBody>
      </p:sp>
      <p:pic>
        <p:nvPicPr>
          <p:cNvPr id="19460" name="Picture 5" descr="Image5048"/>
          <p:cNvPicPr>
            <a:picLocks noChangeAspect="1" noChangeArrowheads="1"/>
          </p:cNvPicPr>
          <p:nvPr/>
        </p:nvPicPr>
        <p:blipFill>
          <a:blip r:embed="rId3"/>
          <a:srcRect t="8191"/>
          <a:stretch>
            <a:fillRect/>
          </a:stretch>
        </p:blipFill>
        <p:spPr bwMode="auto">
          <a:xfrm>
            <a:off x="0" y="1398588"/>
            <a:ext cx="9144000" cy="5340350"/>
          </a:xfrm>
          <a:prstGeom prst="rect">
            <a:avLst/>
          </a:prstGeom>
          <a:noFill/>
          <a:ln w="9525">
            <a:noFill/>
            <a:miter lim="800000"/>
            <a:headEnd/>
            <a:tailEnd/>
          </a:ln>
        </p:spPr>
      </p:pic>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12</a:t>
            </a:fld>
            <a:endParaRPr lang="en-US" altLang="zh-CN">
              <a:solidFill>
                <a:srgbClr val="000000"/>
              </a:solidFill>
            </a:endParaRPr>
          </a:p>
        </p:txBody>
      </p:sp>
    </p:spTree>
    <p:extLst>
      <p:ext uri="{BB962C8B-B14F-4D97-AF65-F5344CB8AC3E}">
        <p14:creationId xmlns:p14="http://schemas.microsoft.com/office/powerpoint/2010/main" val="9193600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0" y="0"/>
            <a:ext cx="3635375"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水资源与水环境</a:t>
            </a:r>
          </a:p>
        </p:txBody>
      </p:sp>
      <p:sp>
        <p:nvSpPr>
          <p:cNvPr id="20483" name="Text Box 3"/>
          <p:cNvSpPr txBox="1">
            <a:spLocks noChangeArrowheads="1"/>
          </p:cNvSpPr>
          <p:nvPr/>
        </p:nvSpPr>
        <p:spPr bwMode="auto">
          <a:xfrm>
            <a:off x="2195513" y="692150"/>
            <a:ext cx="4464050" cy="641350"/>
          </a:xfrm>
          <a:prstGeom prst="rect">
            <a:avLst/>
          </a:prstGeom>
          <a:noFill/>
          <a:ln w="9525">
            <a:noFill/>
            <a:miter lim="800000"/>
            <a:headEnd/>
            <a:tailEnd/>
          </a:ln>
        </p:spPr>
        <p:txBody>
          <a:bodyPr>
            <a:spAutoFit/>
          </a:bodyPr>
          <a:lstStyle/>
          <a:p>
            <a:pPr algn="ctr" fontAlgn="base">
              <a:spcBef>
                <a:spcPct val="50000"/>
              </a:spcBef>
              <a:spcAft>
                <a:spcPct val="0"/>
              </a:spcAft>
            </a:pPr>
            <a:r>
              <a:rPr lang="zh-CN" altLang="en-US" sz="3600" b="1">
                <a:solidFill>
                  <a:srgbClr val="FFFF00"/>
                </a:solidFill>
                <a:ea typeface="华文新魏" pitchFamily="2" charset="-122"/>
              </a:rPr>
              <a:t>天然水的物质组成</a:t>
            </a:r>
          </a:p>
        </p:txBody>
      </p:sp>
      <p:sp>
        <p:nvSpPr>
          <p:cNvPr id="20484" name="Rectangle 4"/>
          <p:cNvSpPr>
            <a:spLocks noChangeArrowheads="1"/>
          </p:cNvSpPr>
          <p:nvPr/>
        </p:nvSpPr>
        <p:spPr bwMode="auto">
          <a:xfrm>
            <a:off x="1257300" y="1484313"/>
            <a:ext cx="1439863" cy="504825"/>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en-US" altLang="zh-CN" b="1">
                <a:solidFill>
                  <a:srgbClr val="0000FF"/>
                </a:solidFill>
              </a:rPr>
              <a:t>  </a:t>
            </a:r>
            <a:r>
              <a:rPr lang="zh-CN" altLang="en-US" b="1">
                <a:solidFill>
                  <a:srgbClr val="0000FF"/>
                </a:solidFill>
              </a:rPr>
              <a:t>水（</a:t>
            </a:r>
            <a:r>
              <a:rPr lang="en-US" altLang="zh-CN" b="1">
                <a:solidFill>
                  <a:srgbClr val="0000FF"/>
                </a:solidFill>
              </a:rPr>
              <a:t>H</a:t>
            </a:r>
            <a:r>
              <a:rPr lang="en-US" altLang="zh-CN" b="1" baseline="-25000">
                <a:solidFill>
                  <a:srgbClr val="0000FF"/>
                </a:solidFill>
              </a:rPr>
              <a:t>2</a:t>
            </a:r>
            <a:r>
              <a:rPr lang="en-US" altLang="zh-CN" b="1">
                <a:solidFill>
                  <a:srgbClr val="0000FF"/>
                </a:solidFill>
              </a:rPr>
              <a:t>O</a:t>
            </a:r>
            <a:r>
              <a:rPr lang="zh-CN" altLang="en-US" b="1">
                <a:solidFill>
                  <a:srgbClr val="0000FF"/>
                </a:solidFill>
              </a:rPr>
              <a:t>）  </a:t>
            </a:r>
          </a:p>
        </p:txBody>
      </p:sp>
      <p:sp>
        <p:nvSpPr>
          <p:cNvPr id="20485" name="Rectangle 5"/>
          <p:cNvSpPr>
            <a:spLocks noChangeArrowheads="1"/>
          </p:cNvSpPr>
          <p:nvPr/>
        </p:nvSpPr>
        <p:spPr bwMode="auto">
          <a:xfrm>
            <a:off x="2770188" y="1484313"/>
            <a:ext cx="1439862" cy="504825"/>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en-US" altLang="zh-CN" b="1">
                <a:solidFill>
                  <a:srgbClr val="0000FF"/>
                </a:solidFill>
              </a:rPr>
              <a:t>    </a:t>
            </a:r>
            <a:r>
              <a:rPr lang="zh-CN" altLang="en-US" b="1">
                <a:solidFill>
                  <a:srgbClr val="0000FF"/>
                </a:solidFill>
              </a:rPr>
              <a:t>溶解物质    </a:t>
            </a:r>
          </a:p>
        </p:txBody>
      </p:sp>
      <p:sp>
        <p:nvSpPr>
          <p:cNvPr id="20486" name="Rectangle 6"/>
          <p:cNvSpPr>
            <a:spLocks noChangeArrowheads="1"/>
          </p:cNvSpPr>
          <p:nvPr/>
        </p:nvSpPr>
        <p:spPr bwMode="auto">
          <a:xfrm>
            <a:off x="4283075" y="1484313"/>
            <a:ext cx="1439863" cy="504825"/>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en-US" altLang="zh-CN" b="1">
                <a:solidFill>
                  <a:srgbClr val="0000FF"/>
                </a:solidFill>
              </a:rPr>
              <a:t>    </a:t>
            </a:r>
            <a:r>
              <a:rPr lang="zh-CN" altLang="en-US" b="1">
                <a:solidFill>
                  <a:srgbClr val="0000FF"/>
                </a:solidFill>
              </a:rPr>
              <a:t>胶体物质    </a:t>
            </a:r>
          </a:p>
        </p:txBody>
      </p:sp>
      <p:sp>
        <p:nvSpPr>
          <p:cNvPr id="20487" name="Rectangle 7"/>
          <p:cNvSpPr>
            <a:spLocks noChangeArrowheads="1"/>
          </p:cNvSpPr>
          <p:nvPr/>
        </p:nvSpPr>
        <p:spPr bwMode="auto">
          <a:xfrm>
            <a:off x="5795963" y="1484313"/>
            <a:ext cx="1439862" cy="504825"/>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en-US" altLang="zh-CN" b="1">
                <a:solidFill>
                  <a:srgbClr val="0000FF"/>
                </a:solidFill>
              </a:rPr>
              <a:t>    </a:t>
            </a:r>
            <a:r>
              <a:rPr lang="zh-CN" altLang="en-US" b="1">
                <a:solidFill>
                  <a:srgbClr val="0000FF"/>
                </a:solidFill>
              </a:rPr>
              <a:t>悬浮物质    </a:t>
            </a:r>
          </a:p>
        </p:txBody>
      </p:sp>
      <p:graphicFrame>
        <p:nvGraphicFramePr>
          <p:cNvPr id="23654" name="Group 102"/>
          <p:cNvGraphicFramePr>
            <a:graphicFrameLocks noGrp="1"/>
          </p:cNvGraphicFramePr>
          <p:nvPr/>
        </p:nvGraphicFramePr>
        <p:xfrm>
          <a:off x="468313" y="2276475"/>
          <a:ext cx="8388350" cy="4315968"/>
        </p:xfrm>
        <a:graphic>
          <a:graphicData uri="http://schemas.openxmlformats.org/drawingml/2006/table">
            <a:tbl>
              <a:tblPr/>
              <a:tblGrid>
                <a:gridCol w="1617662"/>
                <a:gridCol w="6770688"/>
              </a:tblGrid>
              <a:tr h="323850">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zh-CN" altLang="en-US" sz="2400" b="1" i="0" u="none" strike="noStrike" cap="none" normalizeH="0" baseline="0" smtClean="0">
                          <a:ln>
                            <a:noFill/>
                          </a:ln>
                          <a:solidFill>
                            <a:srgbClr val="FFFF00"/>
                          </a:solidFill>
                          <a:effectLst/>
                          <a:latin typeface="Times New Roman" pitchFamily="18" charset="0"/>
                          <a:ea typeface="楷体_GB2312" pitchFamily="49" charset="-122"/>
                          <a:cs typeface="Times New Roman" pitchFamily="18" charset="0"/>
                        </a:rPr>
                        <a:t>分类</a:t>
                      </a:r>
                      <a:endParaRPr kumimoji="0" lang="zh-CN" altLang="en-US" sz="2400" b="1" i="0" u="none" strike="noStrike" cap="none" normalizeH="0" baseline="0" smtClean="0">
                        <a:ln>
                          <a:noFill/>
                        </a:ln>
                        <a:solidFill>
                          <a:srgbClr val="FFFF00"/>
                        </a:solidFill>
                        <a:effectLst/>
                        <a:latin typeface="Arial" charset="0"/>
                        <a:ea typeface="楷体_GB2312" pitchFamily="49" charset="-122"/>
                        <a:cs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66FF">
                        <a:alpha val="60001"/>
                      </a:srgbClr>
                    </a:solid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zh-CN" altLang="en-US" sz="2400" b="1" i="0" u="none" strike="noStrike" cap="none" normalizeH="0" baseline="0" smtClean="0">
                          <a:ln>
                            <a:noFill/>
                          </a:ln>
                          <a:solidFill>
                            <a:srgbClr val="FFFF00"/>
                          </a:solidFill>
                          <a:effectLst/>
                          <a:latin typeface="Times New Roman" pitchFamily="18" charset="0"/>
                          <a:ea typeface="楷体_GB2312" pitchFamily="49" charset="-122"/>
                          <a:cs typeface="Times New Roman" pitchFamily="18" charset="0"/>
                        </a:rPr>
                        <a:t>主要物质</a:t>
                      </a:r>
                      <a:endParaRPr kumimoji="0" lang="zh-CN" altLang="en-US" sz="2400" b="1" i="0" u="none" strike="noStrike" cap="none" normalizeH="0" baseline="0" smtClean="0">
                        <a:ln>
                          <a:noFill/>
                        </a:ln>
                        <a:solidFill>
                          <a:srgbClr val="FFFF00"/>
                        </a:solidFill>
                        <a:effectLst/>
                        <a:latin typeface="Arial" charset="0"/>
                        <a:ea typeface="楷体_GB2312" pitchFamily="49" charset="-122"/>
                        <a:cs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66FF">
                        <a:alpha val="60001"/>
                      </a:srgbClr>
                    </a:solidFill>
                  </a:tcPr>
                </a:tc>
              </a:tr>
              <a:tr h="198438">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zh-CN" altLang="en-US" sz="2400" b="1" i="0" u="none" strike="noStrike" cap="none" normalizeH="0" baseline="0" smtClean="0">
                          <a:ln>
                            <a:noFill/>
                          </a:ln>
                          <a:solidFill>
                            <a:srgbClr val="FFFF00"/>
                          </a:solidFill>
                          <a:effectLst/>
                          <a:latin typeface="Times New Roman" pitchFamily="18" charset="0"/>
                          <a:ea typeface="楷体_GB2312" pitchFamily="49" charset="-122"/>
                          <a:cs typeface="Times New Roman" pitchFamily="18" charset="0"/>
                        </a:rPr>
                        <a:t>悬浮物质</a:t>
                      </a:r>
                      <a:endParaRPr kumimoji="0" lang="zh-CN" altLang="en-US" sz="2400" b="1" i="0" u="none" strike="noStrike" cap="none" normalizeH="0" baseline="0" smtClean="0">
                        <a:ln>
                          <a:noFill/>
                        </a:ln>
                        <a:solidFill>
                          <a:srgbClr val="FFFF00"/>
                        </a:solidFill>
                        <a:effectLst/>
                        <a:latin typeface="Arial" charset="0"/>
                        <a:ea typeface="楷体_GB2312" pitchFamily="49" charset="-122"/>
                        <a:cs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66FF">
                        <a:alpha val="60001"/>
                      </a:srgbClr>
                    </a:solid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zh-CN" altLang="en-US" sz="2400" b="1"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细菌、藻类及原生动物；</a:t>
                      </a:r>
                    </a:p>
                    <a:p>
                      <a:pPr marL="0" marR="0" lvl="0" indent="0" algn="ctr" defTabSz="914400" rtl="0" eaLnBrk="1" fontAlgn="base" latinLnBrk="0" hangingPunct="1">
                        <a:lnSpc>
                          <a:spcPct val="120000"/>
                        </a:lnSpc>
                        <a:spcBef>
                          <a:spcPct val="0"/>
                        </a:spcBef>
                        <a:spcAft>
                          <a:spcPct val="0"/>
                        </a:spcAft>
                        <a:buClrTx/>
                        <a:buSzTx/>
                        <a:buFontTx/>
                        <a:buNone/>
                        <a:tabLst/>
                      </a:pPr>
                      <a:r>
                        <a:rPr kumimoji="0" lang="zh-CN" altLang="en-US" sz="2400" b="1"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泥沙、黏土等颗粒物</a:t>
                      </a:r>
                      <a:endParaRPr kumimoji="0" lang="zh-CN" altLang="en-US" sz="2400" b="1" i="0" u="none" strike="noStrike" cap="none" normalizeH="0" baseline="0" smtClean="0">
                        <a:ln>
                          <a:noFill/>
                        </a:ln>
                        <a:solidFill>
                          <a:schemeClr val="bg1"/>
                        </a:solidFill>
                        <a:effectLst/>
                        <a:latin typeface="Arial" charset="0"/>
                        <a:ea typeface="楷体_GB2312" pitchFamily="49" charset="-122"/>
                        <a:cs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66FF">
                        <a:alpha val="60001"/>
                      </a:srgbClr>
                    </a:solidFill>
                  </a:tcPr>
                </a:tc>
              </a:tr>
              <a:tr h="198438">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zh-CN" altLang="en-US" sz="2400" b="1" i="0" u="none" strike="noStrike" cap="none" normalizeH="0" baseline="0" smtClean="0">
                          <a:ln>
                            <a:noFill/>
                          </a:ln>
                          <a:solidFill>
                            <a:srgbClr val="FFFF00"/>
                          </a:solidFill>
                          <a:effectLst/>
                          <a:latin typeface="Times New Roman" pitchFamily="18" charset="0"/>
                          <a:ea typeface="楷体_GB2312" pitchFamily="49" charset="-122"/>
                          <a:cs typeface="Times New Roman" pitchFamily="18" charset="0"/>
                        </a:rPr>
                        <a:t>胶体物质</a:t>
                      </a:r>
                      <a:endParaRPr kumimoji="0" lang="zh-CN" altLang="en-US" sz="2400" b="1" i="0" u="none" strike="noStrike" cap="none" normalizeH="0" baseline="0" smtClean="0">
                        <a:ln>
                          <a:noFill/>
                        </a:ln>
                        <a:solidFill>
                          <a:srgbClr val="FFFF00"/>
                        </a:solidFill>
                        <a:effectLst/>
                        <a:latin typeface="Arial" charset="0"/>
                        <a:ea typeface="楷体_GB2312" pitchFamily="49" charset="-122"/>
                        <a:cs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66FF">
                        <a:alpha val="60001"/>
                      </a:srgbClr>
                    </a:solid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zh-CN" altLang="en-US" sz="2400" b="1"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硅、铝、铁的水合氧化物胶体物质；</a:t>
                      </a:r>
                    </a:p>
                    <a:p>
                      <a:pPr marL="0" marR="0" lvl="0" indent="0" algn="ctr" defTabSz="914400" rtl="0" eaLnBrk="1" fontAlgn="base" latinLnBrk="0" hangingPunct="1">
                        <a:lnSpc>
                          <a:spcPct val="120000"/>
                        </a:lnSpc>
                        <a:spcBef>
                          <a:spcPct val="0"/>
                        </a:spcBef>
                        <a:spcAft>
                          <a:spcPct val="0"/>
                        </a:spcAft>
                        <a:buClrTx/>
                        <a:buSzTx/>
                        <a:buFontTx/>
                        <a:buNone/>
                        <a:tabLst/>
                      </a:pPr>
                      <a:r>
                        <a:rPr kumimoji="0" lang="zh-CN" altLang="en-US" sz="2400" b="1"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黏土矿物胶体物质；</a:t>
                      </a:r>
                    </a:p>
                    <a:p>
                      <a:pPr marL="0" marR="0" lvl="0" indent="0" algn="ctr" defTabSz="914400" rtl="0" eaLnBrk="1" fontAlgn="base" latinLnBrk="0" hangingPunct="1">
                        <a:lnSpc>
                          <a:spcPct val="120000"/>
                        </a:lnSpc>
                        <a:spcBef>
                          <a:spcPct val="0"/>
                        </a:spcBef>
                        <a:spcAft>
                          <a:spcPct val="0"/>
                        </a:spcAft>
                        <a:buClrTx/>
                        <a:buSzTx/>
                        <a:buFontTx/>
                        <a:buNone/>
                        <a:tabLst/>
                      </a:pPr>
                      <a:r>
                        <a:rPr kumimoji="0" lang="zh-CN" altLang="en-US" sz="2400" b="1"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腐殖质等有机高分子化合物</a:t>
                      </a:r>
                      <a:endParaRPr kumimoji="0" lang="zh-CN" altLang="en-US" sz="2400" b="1" i="0" u="none" strike="noStrike" cap="none" normalizeH="0" baseline="0" smtClean="0">
                        <a:ln>
                          <a:noFill/>
                        </a:ln>
                        <a:solidFill>
                          <a:schemeClr val="bg1"/>
                        </a:solidFill>
                        <a:effectLst/>
                        <a:latin typeface="Arial" charset="0"/>
                        <a:ea typeface="楷体_GB2312" pitchFamily="49" charset="-122"/>
                        <a:cs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66FF">
                        <a:alpha val="60001"/>
                      </a:srgbClr>
                    </a:solidFill>
                  </a:tcPr>
                </a:tc>
              </a:tr>
              <a:tr h="198438">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zh-CN" altLang="en-US" sz="2400" b="1" i="0" u="none" strike="noStrike" cap="none" normalizeH="0" baseline="0" smtClean="0">
                          <a:ln>
                            <a:noFill/>
                          </a:ln>
                          <a:solidFill>
                            <a:srgbClr val="FFFF00"/>
                          </a:solidFill>
                          <a:effectLst/>
                          <a:latin typeface="Times New Roman" pitchFamily="18" charset="0"/>
                          <a:ea typeface="楷体_GB2312" pitchFamily="49" charset="-122"/>
                          <a:cs typeface="Times New Roman" pitchFamily="18" charset="0"/>
                        </a:rPr>
                        <a:t>溶解物质</a:t>
                      </a:r>
                      <a:endParaRPr kumimoji="0" lang="zh-CN" altLang="en-US" sz="2400" b="1" i="0" u="none" strike="noStrike" cap="none" normalizeH="0" baseline="0" smtClean="0">
                        <a:ln>
                          <a:noFill/>
                        </a:ln>
                        <a:solidFill>
                          <a:srgbClr val="FFFF00"/>
                        </a:solidFill>
                        <a:effectLst/>
                        <a:latin typeface="Arial" charset="0"/>
                        <a:ea typeface="楷体_GB2312" pitchFamily="49" charset="-122"/>
                        <a:cs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66FF">
                        <a:alpha val="60001"/>
                      </a:srgbClr>
                    </a:solid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zh-CN" altLang="en-US" sz="2400" b="1"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氧、二氧化碳、硫化氢、氮等溶解气体；</a:t>
                      </a:r>
                    </a:p>
                    <a:p>
                      <a:pPr marL="0" marR="0" lvl="0" indent="0" algn="ctr" defTabSz="914400" rtl="0" eaLnBrk="1" fontAlgn="base" latinLnBrk="0" hangingPunct="1">
                        <a:lnSpc>
                          <a:spcPct val="120000"/>
                        </a:lnSpc>
                        <a:spcBef>
                          <a:spcPct val="0"/>
                        </a:spcBef>
                        <a:spcAft>
                          <a:spcPct val="0"/>
                        </a:spcAft>
                        <a:buClrTx/>
                        <a:buSzTx/>
                        <a:buFontTx/>
                        <a:buNone/>
                        <a:tabLst/>
                      </a:pPr>
                      <a:r>
                        <a:rPr kumimoji="0" lang="zh-CN" altLang="en-US" sz="2400" b="1"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钙、镁等卤化物、碳酸盐、硫酸盐等盐类；</a:t>
                      </a:r>
                    </a:p>
                    <a:p>
                      <a:pPr marL="0" marR="0" lvl="0" indent="0" algn="ctr" defTabSz="914400" rtl="0" eaLnBrk="1" fontAlgn="base" latinLnBrk="0" hangingPunct="1">
                        <a:lnSpc>
                          <a:spcPct val="120000"/>
                        </a:lnSpc>
                        <a:spcBef>
                          <a:spcPct val="0"/>
                        </a:spcBef>
                        <a:spcAft>
                          <a:spcPct val="0"/>
                        </a:spcAft>
                        <a:buClrTx/>
                        <a:buSzTx/>
                        <a:buFontTx/>
                        <a:buNone/>
                        <a:tabLst/>
                      </a:pPr>
                      <a:r>
                        <a:rPr kumimoji="0" lang="zh-CN" altLang="en-US" sz="2400" b="1"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可溶性有机物</a:t>
                      </a:r>
                      <a:endParaRPr kumimoji="0" lang="zh-CN" altLang="en-US" sz="2400" b="1" i="0" u="none" strike="noStrike" cap="none" normalizeH="0" baseline="0" smtClean="0">
                        <a:ln>
                          <a:noFill/>
                        </a:ln>
                        <a:solidFill>
                          <a:schemeClr val="bg1"/>
                        </a:solidFill>
                        <a:effectLst/>
                        <a:latin typeface="Arial" charset="0"/>
                        <a:ea typeface="楷体_GB2312" pitchFamily="49" charset="-122"/>
                        <a:cs typeface="Times New Roman" pitchFamily="18"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66FF">
                        <a:alpha val="60001"/>
                      </a:srgbClr>
                    </a:solidFill>
                  </a:tcPr>
                </a:tc>
              </a:tr>
            </a:tbl>
          </a:graphicData>
        </a:graphic>
      </p:graphicFrame>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13</a:t>
            </a:fld>
            <a:endParaRPr lang="en-US" altLang="zh-CN">
              <a:solidFill>
                <a:srgbClr val="000000"/>
              </a:solidFill>
            </a:endParaRPr>
          </a:p>
        </p:txBody>
      </p:sp>
    </p:spTree>
    <p:extLst>
      <p:ext uri="{BB962C8B-B14F-4D97-AF65-F5344CB8AC3E}">
        <p14:creationId xmlns:p14="http://schemas.microsoft.com/office/powerpoint/2010/main" val="16287385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0" y="0"/>
            <a:ext cx="3635375"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水资源与水环境</a:t>
            </a:r>
          </a:p>
        </p:txBody>
      </p:sp>
      <p:sp>
        <p:nvSpPr>
          <p:cNvPr id="21507" name="Text Box 3"/>
          <p:cNvSpPr txBox="1">
            <a:spLocks noChangeArrowheads="1"/>
          </p:cNvSpPr>
          <p:nvPr/>
        </p:nvSpPr>
        <p:spPr bwMode="auto">
          <a:xfrm>
            <a:off x="2339975" y="692150"/>
            <a:ext cx="4464050" cy="641350"/>
          </a:xfrm>
          <a:prstGeom prst="rect">
            <a:avLst/>
          </a:prstGeom>
          <a:noFill/>
          <a:ln w="9525">
            <a:noFill/>
            <a:miter lim="800000"/>
            <a:headEnd/>
            <a:tailEnd/>
          </a:ln>
        </p:spPr>
        <p:txBody>
          <a:bodyPr>
            <a:spAutoFit/>
          </a:bodyPr>
          <a:lstStyle/>
          <a:p>
            <a:pPr algn="ctr" fontAlgn="base">
              <a:spcBef>
                <a:spcPct val="50000"/>
              </a:spcBef>
              <a:spcAft>
                <a:spcPct val="0"/>
              </a:spcAft>
            </a:pPr>
            <a:r>
              <a:rPr lang="zh-CN" altLang="en-US" sz="3600" b="1">
                <a:solidFill>
                  <a:srgbClr val="FFFF00"/>
                </a:solidFill>
                <a:ea typeface="华文新魏" pitchFamily="2" charset="-122"/>
              </a:rPr>
              <a:t>天然水的物质组成</a:t>
            </a:r>
          </a:p>
        </p:txBody>
      </p:sp>
      <p:sp>
        <p:nvSpPr>
          <p:cNvPr id="21508" name="Rectangle 10"/>
          <p:cNvSpPr>
            <a:spLocks noChangeArrowheads="1"/>
          </p:cNvSpPr>
          <p:nvPr/>
        </p:nvSpPr>
        <p:spPr bwMode="auto">
          <a:xfrm>
            <a:off x="539750" y="1700213"/>
            <a:ext cx="8229600" cy="4530725"/>
          </a:xfrm>
          <a:prstGeom prst="rect">
            <a:avLst/>
          </a:prstGeom>
          <a:solidFill>
            <a:srgbClr val="0000FF">
              <a:alpha val="70195"/>
            </a:srgbClr>
          </a:solidFill>
          <a:ln w="9525">
            <a:noFill/>
            <a:miter lim="800000"/>
            <a:headEnd/>
            <a:tailEnd/>
          </a:ln>
        </p:spPr>
        <p:txBody>
          <a:bodyPr/>
          <a:lstStyle/>
          <a:p>
            <a:pPr fontAlgn="base">
              <a:lnSpc>
                <a:spcPct val="130000"/>
              </a:lnSpc>
              <a:spcBef>
                <a:spcPct val="20000"/>
              </a:spcBef>
              <a:spcAft>
                <a:spcPct val="0"/>
              </a:spcAft>
            </a:pPr>
            <a:r>
              <a:rPr lang="zh-CN" altLang="en-US" sz="2400" b="1">
                <a:solidFill>
                  <a:srgbClr val="FFFF00"/>
                </a:solidFill>
                <a:latin typeface="Times New Roman" pitchFamily="18" charset="0"/>
                <a:ea typeface="楷体_GB2312" pitchFamily="49" charset="-122"/>
              </a:rPr>
              <a:t>天然水中常见的八大离子</a:t>
            </a:r>
          </a:p>
          <a:p>
            <a:pPr fontAlgn="base">
              <a:lnSpc>
                <a:spcPct val="130000"/>
              </a:lnSpc>
              <a:spcBef>
                <a:spcPct val="20000"/>
              </a:spcBef>
              <a:spcAft>
                <a:spcPct val="0"/>
              </a:spcAft>
            </a:pPr>
            <a:r>
              <a:rPr lang="zh-CN" altLang="en-US" sz="2000" b="1">
                <a:solidFill>
                  <a:srgbClr val="FFFFFF"/>
                </a:solidFill>
                <a:latin typeface="Times New Roman" pitchFamily="18" charset="0"/>
                <a:ea typeface="楷体_GB2312" pitchFamily="49" charset="-122"/>
              </a:rPr>
              <a:t>             </a:t>
            </a:r>
            <a:r>
              <a:rPr lang="en-US" altLang="zh-CN" sz="2000" b="1">
                <a:solidFill>
                  <a:srgbClr val="FFFFFF"/>
                </a:solidFill>
                <a:latin typeface="Times New Roman" pitchFamily="18" charset="0"/>
                <a:ea typeface="楷体_GB2312" pitchFamily="49" charset="-122"/>
              </a:rPr>
              <a:t>K</a:t>
            </a:r>
            <a:r>
              <a:rPr lang="en-US" altLang="zh-CN" sz="2000" b="1" baseline="30000">
                <a:solidFill>
                  <a:srgbClr val="FFFFFF"/>
                </a:solidFill>
                <a:latin typeface="Times New Roman" pitchFamily="18" charset="0"/>
                <a:ea typeface="楷体_GB2312" pitchFamily="49" charset="-122"/>
              </a:rPr>
              <a:t>+</a:t>
            </a:r>
            <a:r>
              <a:rPr lang="zh-CN" altLang="en-US" sz="2000" b="1">
                <a:solidFill>
                  <a:srgbClr val="FFFFFF"/>
                </a:solidFill>
                <a:latin typeface="Times New Roman" pitchFamily="18" charset="0"/>
                <a:ea typeface="楷体_GB2312" pitchFamily="49" charset="-122"/>
              </a:rPr>
              <a:t>、</a:t>
            </a:r>
            <a:r>
              <a:rPr lang="en-US" altLang="zh-CN" sz="2000" b="1">
                <a:solidFill>
                  <a:srgbClr val="FFFFFF"/>
                </a:solidFill>
                <a:latin typeface="Times New Roman" pitchFamily="18" charset="0"/>
                <a:ea typeface="楷体_GB2312" pitchFamily="49" charset="-122"/>
              </a:rPr>
              <a:t>Na</a:t>
            </a:r>
            <a:r>
              <a:rPr lang="en-US" altLang="zh-CN" sz="2000" b="1" baseline="30000">
                <a:solidFill>
                  <a:srgbClr val="FFFFFF"/>
                </a:solidFill>
                <a:latin typeface="Times New Roman" pitchFamily="18" charset="0"/>
                <a:ea typeface="楷体_GB2312" pitchFamily="49" charset="-122"/>
              </a:rPr>
              <a:t>+</a:t>
            </a:r>
            <a:r>
              <a:rPr lang="zh-CN" altLang="en-US" sz="2000" b="1">
                <a:solidFill>
                  <a:srgbClr val="FFFFFF"/>
                </a:solidFill>
                <a:latin typeface="Times New Roman" pitchFamily="18" charset="0"/>
                <a:ea typeface="楷体_GB2312" pitchFamily="49" charset="-122"/>
              </a:rPr>
              <a:t>、</a:t>
            </a:r>
            <a:r>
              <a:rPr lang="en-US" altLang="zh-CN" sz="2000" b="1">
                <a:solidFill>
                  <a:srgbClr val="FFFFFF"/>
                </a:solidFill>
                <a:latin typeface="Times New Roman" pitchFamily="18" charset="0"/>
                <a:ea typeface="楷体_GB2312" pitchFamily="49" charset="-122"/>
              </a:rPr>
              <a:t>Ca</a:t>
            </a:r>
            <a:r>
              <a:rPr lang="en-US" altLang="zh-CN" sz="2000" b="1" baseline="30000">
                <a:solidFill>
                  <a:srgbClr val="FFFFFF"/>
                </a:solidFill>
                <a:latin typeface="Times New Roman" pitchFamily="18" charset="0"/>
                <a:ea typeface="楷体_GB2312" pitchFamily="49" charset="-122"/>
              </a:rPr>
              <a:t>2+</a:t>
            </a:r>
            <a:r>
              <a:rPr lang="zh-CN" altLang="en-US" sz="2000" b="1">
                <a:solidFill>
                  <a:srgbClr val="FFFFFF"/>
                </a:solidFill>
                <a:latin typeface="Times New Roman" pitchFamily="18" charset="0"/>
                <a:ea typeface="楷体_GB2312" pitchFamily="49" charset="-122"/>
              </a:rPr>
              <a:t>、</a:t>
            </a:r>
            <a:r>
              <a:rPr lang="en-US" altLang="zh-CN" sz="2000" b="1">
                <a:solidFill>
                  <a:srgbClr val="FFFFFF"/>
                </a:solidFill>
                <a:latin typeface="Times New Roman" pitchFamily="18" charset="0"/>
                <a:ea typeface="楷体_GB2312" pitchFamily="49" charset="-122"/>
              </a:rPr>
              <a:t>Mg</a:t>
            </a:r>
            <a:r>
              <a:rPr lang="en-US" altLang="zh-CN" sz="2000" b="1" baseline="30000">
                <a:solidFill>
                  <a:srgbClr val="FFFFFF"/>
                </a:solidFill>
                <a:latin typeface="Times New Roman" pitchFamily="18" charset="0"/>
                <a:ea typeface="楷体_GB2312" pitchFamily="49" charset="-122"/>
              </a:rPr>
              <a:t>2+</a:t>
            </a:r>
            <a:r>
              <a:rPr lang="zh-CN" altLang="en-US" sz="2000" b="1">
                <a:solidFill>
                  <a:srgbClr val="FFFFFF"/>
                </a:solidFill>
                <a:latin typeface="Times New Roman" pitchFamily="18" charset="0"/>
                <a:ea typeface="楷体_GB2312" pitchFamily="49" charset="-122"/>
              </a:rPr>
              <a:t>、</a:t>
            </a:r>
            <a:r>
              <a:rPr lang="en-US" altLang="zh-CN" sz="2000" b="1">
                <a:solidFill>
                  <a:srgbClr val="FFFFFF"/>
                </a:solidFill>
                <a:latin typeface="Times New Roman" pitchFamily="18" charset="0"/>
                <a:ea typeface="楷体_GB2312" pitchFamily="49" charset="-122"/>
              </a:rPr>
              <a:t>HCO</a:t>
            </a:r>
            <a:r>
              <a:rPr lang="en-US" altLang="zh-CN" sz="2000" b="1" baseline="-30000">
                <a:solidFill>
                  <a:srgbClr val="FFFFFF"/>
                </a:solidFill>
                <a:latin typeface="Times New Roman" pitchFamily="18" charset="0"/>
                <a:ea typeface="楷体_GB2312" pitchFamily="49" charset="-122"/>
              </a:rPr>
              <a:t>3</a:t>
            </a:r>
            <a:r>
              <a:rPr lang="en-US" altLang="zh-CN" sz="2000" b="1" baseline="30000">
                <a:solidFill>
                  <a:srgbClr val="FFFFFF"/>
                </a:solidFill>
                <a:latin typeface="Times New Roman" pitchFamily="18" charset="0"/>
                <a:ea typeface="楷体_GB2312" pitchFamily="49" charset="-122"/>
              </a:rPr>
              <a:t>-</a:t>
            </a:r>
            <a:r>
              <a:rPr lang="zh-CN" altLang="en-US" sz="2000" b="1">
                <a:solidFill>
                  <a:srgbClr val="FFFFFF"/>
                </a:solidFill>
                <a:latin typeface="Times New Roman" pitchFamily="18" charset="0"/>
                <a:ea typeface="楷体_GB2312" pitchFamily="49" charset="-122"/>
              </a:rPr>
              <a:t>、</a:t>
            </a:r>
            <a:r>
              <a:rPr lang="en-US" altLang="zh-CN" sz="2000" b="1">
                <a:solidFill>
                  <a:srgbClr val="FFFFFF"/>
                </a:solidFill>
                <a:latin typeface="Times New Roman" pitchFamily="18" charset="0"/>
                <a:ea typeface="楷体_GB2312" pitchFamily="49" charset="-122"/>
              </a:rPr>
              <a:t>NO</a:t>
            </a:r>
            <a:r>
              <a:rPr lang="en-US" altLang="zh-CN" sz="2000" b="1" baseline="-30000">
                <a:solidFill>
                  <a:srgbClr val="FFFFFF"/>
                </a:solidFill>
                <a:latin typeface="Times New Roman" pitchFamily="18" charset="0"/>
                <a:ea typeface="楷体_GB2312" pitchFamily="49" charset="-122"/>
              </a:rPr>
              <a:t>3</a:t>
            </a:r>
            <a:r>
              <a:rPr lang="en-US" altLang="zh-CN" sz="2000" b="1" baseline="30000">
                <a:solidFill>
                  <a:srgbClr val="FFFFFF"/>
                </a:solidFill>
                <a:latin typeface="Times New Roman" pitchFamily="18" charset="0"/>
                <a:ea typeface="楷体_GB2312" pitchFamily="49" charset="-122"/>
              </a:rPr>
              <a:t>-</a:t>
            </a:r>
            <a:r>
              <a:rPr lang="zh-CN" altLang="en-US" sz="2000" b="1">
                <a:solidFill>
                  <a:srgbClr val="FFFFFF"/>
                </a:solidFill>
                <a:latin typeface="Times New Roman" pitchFamily="18" charset="0"/>
                <a:ea typeface="楷体_GB2312" pitchFamily="49" charset="-122"/>
              </a:rPr>
              <a:t>、</a:t>
            </a:r>
            <a:r>
              <a:rPr lang="en-US" altLang="zh-CN" sz="2000" b="1">
                <a:solidFill>
                  <a:srgbClr val="FFFFFF"/>
                </a:solidFill>
                <a:latin typeface="Times New Roman" pitchFamily="18" charset="0"/>
                <a:ea typeface="楷体_GB2312" pitchFamily="49" charset="-122"/>
              </a:rPr>
              <a:t>Cl</a:t>
            </a:r>
            <a:r>
              <a:rPr lang="en-US" altLang="zh-CN" sz="2000" b="1" baseline="30000">
                <a:solidFill>
                  <a:srgbClr val="FFFFFF"/>
                </a:solidFill>
                <a:latin typeface="Times New Roman" pitchFamily="18" charset="0"/>
                <a:ea typeface="楷体_GB2312" pitchFamily="49" charset="-122"/>
              </a:rPr>
              <a:t>-</a:t>
            </a:r>
            <a:r>
              <a:rPr lang="zh-CN" altLang="en-US" sz="2000" b="1">
                <a:solidFill>
                  <a:srgbClr val="FFFFFF"/>
                </a:solidFill>
                <a:latin typeface="Times New Roman" pitchFamily="18" charset="0"/>
                <a:ea typeface="楷体_GB2312" pitchFamily="49" charset="-122"/>
              </a:rPr>
              <a:t>、</a:t>
            </a:r>
            <a:r>
              <a:rPr lang="en-US" altLang="zh-CN" sz="2000" b="1">
                <a:solidFill>
                  <a:srgbClr val="FFFFFF"/>
                </a:solidFill>
                <a:latin typeface="Times New Roman" pitchFamily="18" charset="0"/>
                <a:ea typeface="楷体_GB2312" pitchFamily="49" charset="-122"/>
              </a:rPr>
              <a:t>SO</a:t>
            </a:r>
            <a:r>
              <a:rPr lang="en-US" altLang="zh-CN" sz="2000" b="1" baseline="-30000">
                <a:solidFill>
                  <a:srgbClr val="FFFFFF"/>
                </a:solidFill>
                <a:latin typeface="Times New Roman" pitchFamily="18" charset="0"/>
                <a:ea typeface="楷体_GB2312" pitchFamily="49" charset="-122"/>
              </a:rPr>
              <a:t>4</a:t>
            </a:r>
            <a:r>
              <a:rPr lang="en-US" altLang="zh-CN" sz="2000" b="1" baseline="30000">
                <a:solidFill>
                  <a:srgbClr val="FFFFFF"/>
                </a:solidFill>
                <a:latin typeface="Times New Roman" pitchFamily="18" charset="0"/>
                <a:ea typeface="楷体_GB2312" pitchFamily="49" charset="-122"/>
              </a:rPr>
              <a:t>2-</a:t>
            </a:r>
            <a:br>
              <a:rPr lang="en-US" altLang="zh-CN" sz="2000" b="1" baseline="30000">
                <a:solidFill>
                  <a:srgbClr val="FFFFFF"/>
                </a:solidFill>
                <a:latin typeface="Times New Roman" pitchFamily="18" charset="0"/>
                <a:ea typeface="楷体_GB2312" pitchFamily="49" charset="-122"/>
              </a:rPr>
            </a:br>
            <a:r>
              <a:rPr lang="en-US" altLang="zh-CN" sz="2000" b="1" baseline="30000">
                <a:solidFill>
                  <a:srgbClr val="FFFFFF"/>
                </a:solidFill>
                <a:latin typeface="Times New Roman" pitchFamily="18" charset="0"/>
                <a:ea typeface="楷体_GB2312" pitchFamily="49" charset="-122"/>
              </a:rPr>
              <a:t>                </a:t>
            </a:r>
            <a:r>
              <a:rPr lang="zh-CN" altLang="en-US" sz="2000" b="1">
                <a:solidFill>
                  <a:srgbClr val="FFFFFF"/>
                </a:solidFill>
                <a:latin typeface="Times New Roman" pitchFamily="18" charset="0"/>
                <a:ea typeface="楷体_GB2312" pitchFamily="49" charset="-122"/>
              </a:rPr>
              <a:t>（占天然水中离子总量的</a:t>
            </a:r>
            <a:r>
              <a:rPr lang="en-US" altLang="zh-CN" sz="2000" b="1">
                <a:solidFill>
                  <a:srgbClr val="FFFFFF"/>
                </a:solidFill>
                <a:latin typeface="Times New Roman" pitchFamily="18" charset="0"/>
                <a:ea typeface="楷体_GB2312" pitchFamily="49" charset="-122"/>
              </a:rPr>
              <a:t>95~99%</a:t>
            </a:r>
            <a:r>
              <a:rPr lang="zh-CN" altLang="en-US" sz="2000" b="1">
                <a:solidFill>
                  <a:srgbClr val="FFFFFF"/>
                </a:solidFill>
                <a:latin typeface="Times New Roman" pitchFamily="18" charset="0"/>
                <a:ea typeface="楷体_GB2312" pitchFamily="49" charset="-122"/>
              </a:rPr>
              <a:t>）。</a:t>
            </a:r>
          </a:p>
          <a:p>
            <a:pPr fontAlgn="base">
              <a:lnSpc>
                <a:spcPct val="130000"/>
              </a:lnSpc>
              <a:spcBef>
                <a:spcPct val="20000"/>
              </a:spcBef>
              <a:spcAft>
                <a:spcPct val="0"/>
              </a:spcAft>
            </a:pPr>
            <a:r>
              <a:rPr lang="zh-CN" altLang="en-US" sz="2400" b="1">
                <a:solidFill>
                  <a:srgbClr val="FFFF00"/>
                </a:solidFill>
                <a:latin typeface="Times New Roman" pitchFamily="18" charset="0"/>
                <a:ea typeface="楷体_GB2312" pitchFamily="49" charset="-122"/>
              </a:rPr>
              <a:t>金属离子</a:t>
            </a:r>
          </a:p>
          <a:p>
            <a:pPr fontAlgn="base">
              <a:lnSpc>
                <a:spcPct val="130000"/>
              </a:lnSpc>
              <a:spcBef>
                <a:spcPct val="20000"/>
              </a:spcBef>
              <a:spcAft>
                <a:spcPct val="0"/>
              </a:spcAft>
            </a:pPr>
            <a:r>
              <a:rPr lang="zh-CN" altLang="en-US" sz="2000" b="1">
                <a:solidFill>
                  <a:srgbClr val="FFFFFF"/>
                </a:solidFill>
                <a:latin typeface="Times New Roman" pitchFamily="18" charset="0"/>
                <a:ea typeface="楷体_GB2312" pitchFamily="49" charset="-122"/>
              </a:rPr>
              <a:t>             </a:t>
            </a:r>
            <a:r>
              <a:rPr lang="en-US" altLang="zh-CN" sz="2000" b="1">
                <a:solidFill>
                  <a:srgbClr val="FFFFFF"/>
                </a:solidFill>
                <a:latin typeface="Times New Roman" pitchFamily="18" charset="0"/>
                <a:ea typeface="楷体_GB2312" pitchFamily="49" charset="-122"/>
              </a:rPr>
              <a:t>----</a:t>
            </a:r>
            <a:r>
              <a:rPr lang="zh-CN" altLang="en-US" sz="2000" b="1">
                <a:solidFill>
                  <a:srgbClr val="FFFFFF"/>
                </a:solidFill>
                <a:latin typeface="Times New Roman" pitchFamily="18" charset="0"/>
                <a:ea typeface="楷体_GB2312" pitchFamily="49" charset="-122"/>
              </a:rPr>
              <a:t>酸</a:t>
            </a:r>
            <a:r>
              <a:rPr lang="en-US" altLang="zh-CN" sz="2000" b="1">
                <a:solidFill>
                  <a:srgbClr val="FFFFFF"/>
                </a:solidFill>
                <a:latin typeface="Times New Roman" pitchFamily="18" charset="0"/>
                <a:ea typeface="楷体_GB2312" pitchFamily="49" charset="-122"/>
              </a:rPr>
              <a:t>-</a:t>
            </a:r>
            <a:r>
              <a:rPr lang="zh-CN" altLang="en-US" sz="2000" b="1">
                <a:solidFill>
                  <a:srgbClr val="FFFFFF"/>
                </a:solidFill>
                <a:latin typeface="Times New Roman" pitchFamily="18" charset="0"/>
                <a:ea typeface="楷体_GB2312" pitchFamily="49" charset="-122"/>
              </a:rPr>
              <a:t>碱、沉淀、配合及氧化</a:t>
            </a:r>
            <a:r>
              <a:rPr lang="en-US" altLang="zh-CN" sz="2000" b="1">
                <a:solidFill>
                  <a:srgbClr val="FFFFFF"/>
                </a:solidFill>
                <a:latin typeface="Times New Roman" pitchFamily="18" charset="0"/>
                <a:ea typeface="楷体_GB2312" pitchFamily="49" charset="-122"/>
              </a:rPr>
              <a:t>-</a:t>
            </a:r>
            <a:r>
              <a:rPr lang="zh-CN" altLang="en-US" sz="2000" b="1">
                <a:solidFill>
                  <a:srgbClr val="FFFFFF"/>
                </a:solidFill>
                <a:latin typeface="Times New Roman" pitchFamily="18" charset="0"/>
                <a:ea typeface="楷体_GB2312" pitchFamily="49" charset="-122"/>
              </a:rPr>
              <a:t>还原等反应</a:t>
            </a:r>
            <a:r>
              <a:rPr lang="en-US" altLang="zh-CN" sz="2000" b="1">
                <a:solidFill>
                  <a:srgbClr val="FFFFFF"/>
                </a:solidFill>
                <a:latin typeface="Times New Roman" pitchFamily="18" charset="0"/>
                <a:ea typeface="楷体_GB2312" pitchFamily="49" charset="-122"/>
              </a:rPr>
              <a:t>---</a:t>
            </a:r>
            <a:r>
              <a:rPr lang="zh-CN" altLang="en-US" sz="2000" b="1">
                <a:solidFill>
                  <a:srgbClr val="FFFFFF"/>
                </a:solidFill>
                <a:latin typeface="Times New Roman" pitchFamily="18" charset="0"/>
                <a:ea typeface="楷体_GB2312" pitchFamily="49" charset="-122"/>
              </a:rPr>
              <a:t>稳定状态</a:t>
            </a:r>
          </a:p>
          <a:p>
            <a:pPr fontAlgn="base">
              <a:lnSpc>
                <a:spcPct val="130000"/>
              </a:lnSpc>
              <a:spcBef>
                <a:spcPct val="20000"/>
              </a:spcBef>
              <a:spcAft>
                <a:spcPct val="0"/>
              </a:spcAft>
            </a:pPr>
            <a:r>
              <a:rPr lang="zh-CN" altLang="en-US" sz="2400" b="1">
                <a:solidFill>
                  <a:srgbClr val="FFFF00"/>
                </a:solidFill>
                <a:latin typeface="Times New Roman" pitchFamily="18" charset="0"/>
                <a:ea typeface="楷体_GB2312" pitchFamily="49" charset="-122"/>
              </a:rPr>
              <a:t>水中溶解性气体</a:t>
            </a:r>
          </a:p>
          <a:p>
            <a:pPr fontAlgn="base">
              <a:lnSpc>
                <a:spcPct val="130000"/>
              </a:lnSpc>
              <a:spcBef>
                <a:spcPct val="20000"/>
              </a:spcBef>
              <a:spcAft>
                <a:spcPct val="0"/>
              </a:spcAft>
            </a:pPr>
            <a:r>
              <a:rPr lang="zh-CN" altLang="en-US" sz="2000" b="1">
                <a:solidFill>
                  <a:srgbClr val="FFFFFF"/>
                </a:solidFill>
                <a:latin typeface="Times New Roman" pitchFamily="18" charset="0"/>
                <a:ea typeface="楷体_GB2312" pitchFamily="49" charset="-122"/>
              </a:rPr>
              <a:t>             </a:t>
            </a:r>
            <a:r>
              <a:rPr lang="en-US" altLang="zh-CN" sz="2000" b="1">
                <a:solidFill>
                  <a:srgbClr val="FFFFFF"/>
                </a:solidFill>
                <a:latin typeface="Times New Roman" pitchFamily="18" charset="0"/>
                <a:ea typeface="楷体_GB2312" pitchFamily="49" charset="-122"/>
              </a:rPr>
              <a:t>----</a:t>
            </a:r>
            <a:r>
              <a:rPr lang="zh-CN" altLang="en-US" sz="2000" b="1">
                <a:solidFill>
                  <a:srgbClr val="FFFFFF"/>
                </a:solidFill>
                <a:latin typeface="Times New Roman" pitchFamily="18" charset="0"/>
                <a:ea typeface="楷体_GB2312" pitchFamily="49" charset="-122"/>
              </a:rPr>
              <a:t>大气气体分子与同种气体在溶液分子间的平衡服从亨利定律</a:t>
            </a:r>
          </a:p>
          <a:p>
            <a:pPr fontAlgn="base">
              <a:lnSpc>
                <a:spcPct val="130000"/>
              </a:lnSpc>
              <a:spcBef>
                <a:spcPct val="20000"/>
              </a:spcBef>
              <a:spcAft>
                <a:spcPct val="0"/>
              </a:spcAft>
            </a:pPr>
            <a:r>
              <a:rPr lang="zh-CN" altLang="en-US" sz="2400" b="1">
                <a:solidFill>
                  <a:srgbClr val="FFFF00"/>
                </a:solidFill>
                <a:latin typeface="Times New Roman" pitchFamily="18" charset="0"/>
                <a:ea typeface="楷体_GB2312" pitchFamily="49" charset="-122"/>
              </a:rPr>
              <a:t>水生生物</a:t>
            </a:r>
          </a:p>
          <a:p>
            <a:pPr fontAlgn="base">
              <a:lnSpc>
                <a:spcPct val="130000"/>
              </a:lnSpc>
              <a:spcBef>
                <a:spcPct val="20000"/>
              </a:spcBef>
              <a:spcAft>
                <a:spcPct val="0"/>
              </a:spcAft>
            </a:pPr>
            <a:r>
              <a:rPr lang="zh-CN" altLang="en-US" sz="2400" b="1">
                <a:solidFill>
                  <a:srgbClr val="FFFFFF"/>
                </a:solidFill>
                <a:latin typeface="Times New Roman" pitchFamily="18" charset="0"/>
                <a:ea typeface="楷体_GB2312" pitchFamily="49" charset="-122"/>
              </a:rPr>
              <a:t>          </a:t>
            </a:r>
            <a:r>
              <a:rPr lang="en-US" altLang="zh-CN" sz="2400" b="1">
                <a:solidFill>
                  <a:srgbClr val="FFFFFF"/>
                </a:solidFill>
                <a:latin typeface="Times New Roman" pitchFamily="18" charset="0"/>
                <a:ea typeface="楷体_GB2312" pitchFamily="49" charset="-122"/>
              </a:rPr>
              <a:t>----</a:t>
            </a:r>
            <a:r>
              <a:rPr lang="zh-CN" altLang="en-US" sz="2000" b="1">
                <a:solidFill>
                  <a:srgbClr val="FFFFFF"/>
                </a:solidFill>
                <a:latin typeface="Times New Roman" pitchFamily="18" charset="0"/>
                <a:ea typeface="楷体_GB2312" pitchFamily="49" charset="-122"/>
              </a:rPr>
              <a:t>自养生物、异养生物</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14</a:t>
            </a:fld>
            <a:endParaRPr lang="en-US" altLang="zh-CN">
              <a:solidFill>
                <a:srgbClr val="000000"/>
              </a:solidFill>
            </a:endParaRPr>
          </a:p>
        </p:txBody>
      </p:sp>
    </p:spTree>
    <p:extLst>
      <p:ext uri="{BB962C8B-B14F-4D97-AF65-F5344CB8AC3E}">
        <p14:creationId xmlns:p14="http://schemas.microsoft.com/office/powerpoint/2010/main" val="42616805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0" y="0"/>
            <a:ext cx="3635375"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水资源与水环境</a:t>
            </a:r>
          </a:p>
        </p:txBody>
      </p:sp>
      <p:sp>
        <p:nvSpPr>
          <p:cNvPr id="22531" name="Text Box 3"/>
          <p:cNvSpPr txBox="1">
            <a:spLocks noChangeArrowheads="1"/>
          </p:cNvSpPr>
          <p:nvPr/>
        </p:nvSpPr>
        <p:spPr bwMode="auto">
          <a:xfrm>
            <a:off x="2339975" y="692150"/>
            <a:ext cx="4464050" cy="641350"/>
          </a:xfrm>
          <a:prstGeom prst="rect">
            <a:avLst/>
          </a:prstGeom>
          <a:noFill/>
          <a:ln w="9525">
            <a:noFill/>
            <a:miter lim="800000"/>
            <a:headEnd/>
            <a:tailEnd/>
          </a:ln>
        </p:spPr>
        <p:txBody>
          <a:bodyPr>
            <a:spAutoFit/>
          </a:bodyPr>
          <a:lstStyle/>
          <a:p>
            <a:pPr algn="ctr" fontAlgn="base">
              <a:spcBef>
                <a:spcPct val="50000"/>
              </a:spcBef>
              <a:spcAft>
                <a:spcPct val="0"/>
              </a:spcAft>
            </a:pPr>
            <a:r>
              <a:rPr lang="zh-CN" altLang="en-US" sz="3600" b="1">
                <a:solidFill>
                  <a:srgbClr val="FFFF00"/>
                </a:solidFill>
                <a:ea typeface="华文新魏" pitchFamily="2" charset="-122"/>
              </a:rPr>
              <a:t>天然水的化学组成</a:t>
            </a:r>
          </a:p>
        </p:txBody>
      </p:sp>
      <p:sp>
        <p:nvSpPr>
          <p:cNvPr id="22532" name="Text Box 4"/>
          <p:cNvSpPr txBox="1">
            <a:spLocks noChangeArrowheads="1"/>
          </p:cNvSpPr>
          <p:nvPr/>
        </p:nvSpPr>
        <p:spPr bwMode="auto">
          <a:xfrm>
            <a:off x="2124075" y="1557338"/>
            <a:ext cx="6769100" cy="5203825"/>
          </a:xfrm>
          <a:prstGeom prst="rect">
            <a:avLst/>
          </a:prstGeom>
          <a:solidFill>
            <a:srgbClr val="0000FF"/>
          </a:solidFill>
          <a:ln w="9525">
            <a:noFill/>
            <a:miter lim="800000"/>
            <a:headEnd/>
            <a:tailEnd/>
          </a:ln>
        </p:spPr>
        <p:txBody>
          <a:bodyPr>
            <a:spAutoFit/>
          </a:bodyPr>
          <a:lstStyle/>
          <a:p>
            <a:pPr algn="ctr" fontAlgn="base">
              <a:lnSpc>
                <a:spcPct val="140000"/>
              </a:lnSpc>
              <a:spcBef>
                <a:spcPct val="0"/>
              </a:spcBef>
              <a:spcAft>
                <a:spcPct val="0"/>
              </a:spcAft>
            </a:pPr>
            <a:r>
              <a:rPr lang="zh-CN" altLang="en-US" sz="2400" b="1">
                <a:solidFill>
                  <a:srgbClr val="FFFF00"/>
                </a:solidFill>
                <a:latin typeface="Times New Roman" pitchFamily="18" charset="0"/>
                <a:ea typeface="楷体_GB2312" pitchFamily="49" charset="-122"/>
              </a:rPr>
              <a:t>又称为主要离子、恒量元素、保守成分。</a:t>
            </a:r>
          </a:p>
          <a:p>
            <a:pPr fontAlgn="base">
              <a:lnSpc>
                <a:spcPct val="140000"/>
              </a:lnSpc>
              <a:spcBef>
                <a:spcPct val="0"/>
              </a:spcBef>
              <a:spcAft>
                <a:spcPct val="0"/>
              </a:spcAft>
            </a:pPr>
            <a:r>
              <a:rPr lang="zh-CN" altLang="en-US" sz="2400" b="1">
                <a:solidFill>
                  <a:srgbClr val="FFFFFF"/>
                </a:solidFill>
                <a:latin typeface="Times New Roman" pitchFamily="18" charset="0"/>
                <a:ea typeface="楷体_GB2312" pitchFamily="49" charset="-122"/>
              </a:rPr>
              <a:t>    淡水中常量成分占水体溶解盐类总量的</a:t>
            </a:r>
            <a:r>
              <a:rPr lang="en-US" altLang="zh-CN" sz="2400" b="1">
                <a:solidFill>
                  <a:srgbClr val="FFFFFF"/>
                </a:solidFill>
                <a:latin typeface="Times New Roman" pitchFamily="18" charset="0"/>
                <a:ea typeface="楷体_GB2312" pitchFamily="49" charset="-122"/>
              </a:rPr>
              <a:t>90%</a:t>
            </a:r>
            <a:r>
              <a:rPr lang="zh-CN" altLang="en-US" sz="2400" b="1">
                <a:solidFill>
                  <a:srgbClr val="FFFFFF"/>
                </a:solidFill>
                <a:latin typeface="Times New Roman" pitchFamily="18" charset="0"/>
                <a:ea typeface="楷体_GB2312" pitchFamily="49" charset="-122"/>
              </a:rPr>
              <a:t>以上，八大离子主要有</a:t>
            </a:r>
          </a:p>
          <a:p>
            <a:pPr fontAlgn="base">
              <a:lnSpc>
                <a:spcPct val="140000"/>
              </a:lnSpc>
              <a:spcBef>
                <a:spcPct val="0"/>
              </a:spcBef>
              <a:spcAft>
                <a:spcPct val="0"/>
              </a:spcAft>
            </a:pPr>
            <a:r>
              <a:rPr lang="zh-CN" altLang="en-US" sz="2400" b="1">
                <a:solidFill>
                  <a:srgbClr val="FFFFFF"/>
                </a:solidFill>
                <a:latin typeface="Times New Roman" pitchFamily="18" charset="0"/>
                <a:ea typeface="楷体_GB2312" pitchFamily="49" charset="-122"/>
              </a:rPr>
              <a:t>             </a:t>
            </a:r>
            <a:r>
              <a:rPr lang="en-US" altLang="zh-CN" sz="2400" b="1">
                <a:solidFill>
                  <a:srgbClr val="FFFFFF"/>
                </a:solidFill>
                <a:latin typeface="Times New Roman" pitchFamily="18" charset="0"/>
                <a:ea typeface="楷体_GB2312" pitchFamily="49" charset="-122"/>
              </a:rPr>
              <a:t>K</a:t>
            </a:r>
            <a:r>
              <a:rPr lang="en-US" altLang="zh-CN" sz="2400" b="1" baseline="30000">
                <a:solidFill>
                  <a:srgbClr val="FFFFFF"/>
                </a:solidFill>
                <a:latin typeface="Times New Roman" pitchFamily="18" charset="0"/>
                <a:ea typeface="楷体_GB2312" pitchFamily="49" charset="-122"/>
              </a:rPr>
              <a:t>+</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Na</a:t>
            </a:r>
            <a:r>
              <a:rPr lang="en-US" altLang="zh-CN" sz="2400" b="1" baseline="30000">
                <a:solidFill>
                  <a:srgbClr val="FFFFFF"/>
                </a:solidFill>
                <a:latin typeface="Times New Roman" pitchFamily="18" charset="0"/>
                <a:ea typeface="楷体_GB2312" pitchFamily="49" charset="-122"/>
              </a:rPr>
              <a:t>+</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Ca</a:t>
            </a:r>
            <a:r>
              <a:rPr lang="en-US" altLang="zh-CN" sz="2400" b="1" baseline="30000">
                <a:solidFill>
                  <a:srgbClr val="FFFFFF"/>
                </a:solidFill>
                <a:latin typeface="Times New Roman" pitchFamily="18" charset="0"/>
                <a:ea typeface="楷体_GB2312" pitchFamily="49" charset="-122"/>
              </a:rPr>
              <a:t>2+</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Mg</a:t>
            </a:r>
            <a:r>
              <a:rPr lang="en-US" altLang="zh-CN" sz="2400" b="1" baseline="30000">
                <a:solidFill>
                  <a:srgbClr val="FFFFFF"/>
                </a:solidFill>
                <a:latin typeface="Times New Roman" pitchFamily="18" charset="0"/>
                <a:ea typeface="楷体_GB2312" pitchFamily="49" charset="-122"/>
              </a:rPr>
              <a:t>2+</a:t>
            </a:r>
          </a:p>
          <a:p>
            <a:pPr fontAlgn="base">
              <a:lnSpc>
                <a:spcPct val="140000"/>
              </a:lnSpc>
              <a:spcBef>
                <a:spcPct val="0"/>
              </a:spcBef>
              <a:spcAft>
                <a:spcPct val="0"/>
              </a:spcAft>
            </a:pPr>
            <a:r>
              <a:rPr lang="en-US" altLang="zh-CN" sz="2400" b="1">
                <a:solidFill>
                  <a:srgbClr val="FFFFFF"/>
                </a:solidFill>
                <a:latin typeface="Times New Roman" pitchFamily="18" charset="0"/>
                <a:ea typeface="楷体_GB2312" pitchFamily="49" charset="-122"/>
              </a:rPr>
              <a:t>             HCO</a:t>
            </a:r>
            <a:r>
              <a:rPr lang="en-US" altLang="zh-CN" sz="2400" b="1" baseline="-25000">
                <a:solidFill>
                  <a:srgbClr val="FFFFFF"/>
                </a:solidFill>
                <a:latin typeface="Times New Roman" pitchFamily="18" charset="0"/>
                <a:ea typeface="楷体_GB2312" pitchFamily="49" charset="-122"/>
              </a:rPr>
              <a:t>3</a:t>
            </a:r>
            <a:r>
              <a:rPr lang="en-US" altLang="zh-CN" sz="2400" b="1" baseline="30000">
                <a:solidFill>
                  <a:srgbClr val="FFFFFF"/>
                </a:solidFill>
                <a:latin typeface="Times New Roman" pitchFamily="18" charset="0"/>
                <a:ea typeface="楷体_GB2312" pitchFamily="49" charset="-122"/>
              </a:rPr>
              <a:t>-</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CO</a:t>
            </a:r>
            <a:r>
              <a:rPr lang="en-US" altLang="zh-CN" sz="2400" b="1" baseline="-25000">
                <a:solidFill>
                  <a:srgbClr val="FFFFFF"/>
                </a:solidFill>
                <a:latin typeface="Times New Roman" pitchFamily="18" charset="0"/>
                <a:ea typeface="楷体_GB2312" pitchFamily="49" charset="-122"/>
              </a:rPr>
              <a:t>3</a:t>
            </a:r>
            <a:r>
              <a:rPr lang="en-US" altLang="zh-CN" sz="2400" b="1" baseline="30000">
                <a:solidFill>
                  <a:srgbClr val="FFFFFF"/>
                </a:solidFill>
                <a:latin typeface="Times New Roman" pitchFamily="18" charset="0"/>
                <a:ea typeface="楷体_GB2312" pitchFamily="49" charset="-122"/>
              </a:rPr>
              <a:t>2-</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SO</a:t>
            </a:r>
            <a:r>
              <a:rPr lang="en-US" altLang="zh-CN" sz="2400" b="1" baseline="-25000">
                <a:solidFill>
                  <a:srgbClr val="FFFFFF"/>
                </a:solidFill>
                <a:latin typeface="Times New Roman" pitchFamily="18" charset="0"/>
                <a:ea typeface="楷体_GB2312" pitchFamily="49" charset="-122"/>
              </a:rPr>
              <a:t>4</a:t>
            </a:r>
            <a:r>
              <a:rPr lang="en-US" altLang="zh-CN" sz="2400" b="1" baseline="30000">
                <a:solidFill>
                  <a:srgbClr val="FFFFFF"/>
                </a:solidFill>
                <a:latin typeface="Times New Roman" pitchFamily="18" charset="0"/>
                <a:ea typeface="楷体_GB2312" pitchFamily="49" charset="-122"/>
              </a:rPr>
              <a:t>2-</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Cl</a:t>
            </a:r>
            <a:r>
              <a:rPr lang="en-US" altLang="zh-CN" sz="2400" b="1" baseline="30000">
                <a:solidFill>
                  <a:srgbClr val="FFFFFF"/>
                </a:solidFill>
                <a:latin typeface="Times New Roman" pitchFamily="18" charset="0"/>
                <a:ea typeface="楷体_GB2312" pitchFamily="49" charset="-122"/>
              </a:rPr>
              <a:t>-</a:t>
            </a:r>
          </a:p>
          <a:p>
            <a:pPr fontAlgn="base">
              <a:lnSpc>
                <a:spcPct val="140000"/>
              </a:lnSpc>
              <a:spcBef>
                <a:spcPct val="0"/>
              </a:spcBef>
              <a:spcAft>
                <a:spcPct val="0"/>
              </a:spcAft>
            </a:pPr>
            <a:r>
              <a:rPr lang="en-US" altLang="zh-CN" sz="2400" b="1">
                <a:solidFill>
                  <a:srgbClr val="FFFFFF"/>
                </a:solidFill>
                <a:latin typeface="Times New Roman" pitchFamily="18" charset="0"/>
                <a:ea typeface="楷体_GB2312" pitchFamily="49" charset="-122"/>
              </a:rPr>
              <a:t>   </a:t>
            </a:r>
            <a:r>
              <a:rPr lang="zh-CN" altLang="en-US" sz="2400" b="1">
                <a:solidFill>
                  <a:srgbClr val="FFFFFF"/>
                </a:solidFill>
                <a:latin typeface="Times New Roman" pitchFamily="18" charset="0"/>
                <a:ea typeface="楷体_GB2312" pitchFamily="49" charset="-122"/>
              </a:rPr>
              <a:t>海水中常量成分占海水中溶解盐类的</a:t>
            </a:r>
            <a:r>
              <a:rPr lang="en-US" altLang="zh-CN" sz="2400" b="1">
                <a:solidFill>
                  <a:srgbClr val="FFFFFF"/>
                </a:solidFill>
                <a:latin typeface="Times New Roman" pitchFamily="18" charset="0"/>
                <a:ea typeface="楷体_GB2312" pitchFamily="49" charset="-122"/>
              </a:rPr>
              <a:t>99.8%</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99.9%</a:t>
            </a:r>
            <a:r>
              <a:rPr lang="zh-CN" altLang="en-US" sz="2400" b="1">
                <a:solidFill>
                  <a:srgbClr val="FFFFFF"/>
                </a:solidFill>
                <a:latin typeface="Times New Roman" pitchFamily="18" charset="0"/>
                <a:ea typeface="楷体_GB2312" pitchFamily="49" charset="-122"/>
              </a:rPr>
              <a:t>，其比例及排序几乎不变</a:t>
            </a:r>
          </a:p>
          <a:p>
            <a:pPr fontAlgn="base">
              <a:lnSpc>
                <a:spcPct val="140000"/>
              </a:lnSpc>
              <a:spcBef>
                <a:spcPct val="0"/>
              </a:spcBef>
              <a:spcAft>
                <a:spcPct val="0"/>
              </a:spcAft>
            </a:pPr>
            <a:r>
              <a:rPr lang="zh-CN" altLang="en-US" sz="2400" b="1">
                <a:solidFill>
                  <a:srgbClr val="FFFFFF"/>
                </a:solidFill>
                <a:latin typeface="Times New Roman" pitchFamily="18" charset="0"/>
                <a:ea typeface="楷体_GB2312" pitchFamily="49" charset="-122"/>
              </a:rPr>
              <a:t>             </a:t>
            </a:r>
            <a:r>
              <a:rPr lang="en-US" altLang="zh-CN" sz="2400" b="1">
                <a:solidFill>
                  <a:srgbClr val="FFFFFF"/>
                </a:solidFill>
                <a:latin typeface="Times New Roman" pitchFamily="18" charset="0"/>
                <a:ea typeface="楷体_GB2312" pitchFamily="49" charset="-122"/>
              </a:rPr>
              <a:t>Na</a:t>
            </a:r>
            <a:r>
              <a:rPr lang="en-US" altLang="zh-CN" sz="2400" b="1" baseline="30000">
                <a:solidFill>
                  <a:srgbClr val="FFFFFF"/>
                </a:solidFill>
                <a:latin typeface="Times New Roman" pitchFamily="18" charset="0"/>
                <a:ea typeface="楷体_GB2312" pitchFamily="49" charset="-122"/>
              </a:rPr>
              <a:t>+</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Mg</a:t>
            </a:r>
            <a:r>
              <a:rPr lang="en-US" altLang="zh-CN" sz="2400" b="1" baseline="30000">
                <a:solidFill>
                  <a:srgbClr val="FFFFFF"/>
                </a:solidFill>
                <a:latin typeface="Times New Roman" pitchFamily="18" charset="0"/>
                <a:ea typeface="楷体_GB2312" pitchFamily="49" charset="-122"/>
              </a:rPr>
              <a:t>2+</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Ca</a:t>
            </a:r>
            <a:r>
              <a:rPr lang="en-US" altLang="zh-CN" sz="2400" b="1" baseline="30000">
                <a:solidFill>
                  <a:srgbClr val="FFFFFF"/>
                </a:solidFill>
                <a:latin typeface="Times New Roman" pitchFamily="18" charset="0"/>
                <a:ea typeface="楷体_GB2312" pitchFamily="49" charset="-122"/>
              </a:rPr>
              <a:t>2+</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K</a:t>
            </a:r>
            <a:r>
              <a:rPr lang="en-US" altLang="zh-CN" sz="2400" b="1" baseline="30000">
                <a:solidFill>
                  <a:srgbClr val="FFFFFF"/>
                </a:solidFill>
                <a:latin typeface="Times New Roman" pitchFamily="18" charset="0"/>
                <a:ea typeface="楷体_GB2312" pitchFamily="49" charset="-122"/>
              </a:rPr>
              <a:t>+</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Sr</a:t>
            </a:r>
            <a:r>
              <a:rPr lang="en-US" altLang="zh-CN" sz="2400" b="1" baseline="30000">
                <a:solidFill>
                  <a:srgbClr val="FFFFFF"/>
                </a:solidFill>
                <a:latin typeface="Times New Roman" pitchFamily="18" charset="0"/>
                <a:ea typeface="楷体_GB2312" pitchFamily="49" charset="-122"/>
              </a:rPr>
              <a:t>2+</a:t>
            </a:r>
            <a:r>
              <a:rPr lang="zh-CN" altLang="en-US" sz="2400" b="1">
                <a:solidFill>
                  <a:srgbClr val="FFFFFF"/>
                </a:solidFill>
                <a:latin typeface="Times New Roman" pitchFamily="18" charset="0"/>
                <a:ea typeface="楷体_GB2312" pitchFamily="49" charset="-122"/>
              </a:rPr>
              <a:t>、</a:t>
            </a:r>
          </a:p>
          <a:p>
            <a:pPr fontAlgn="base">
              <a:lnSpc>
                <a:spcPct val="140000"/>
              </a:lnSpc>
              <a:spcBef>
                <a:spcPct val="0"/>
              </a:spcBef>
              <a:spcAft>
                <a:spcPct val="0"/>
              </a:spcAft>
            </a:pPr>
            <a:r>
              <a:rPr lang="zh-CN" altLang="en-US" sz="2400" b="1">
                <a:solidFill>
                  <a:srgbClr val="FFFFFF"/>
                </a:solidFill>
                <a:latin typeface="Times New Roman" pitchFamily="18" charset="0"/>
                <a:ea typeface="楷体_GB2312" pitchFamily="49" charset="-122"/>
              </a:rPr>
              <a:t>             </a:t>
            </a:r>
            <a:r>
              <a:rPr lang="en-US" altLang="zh-CN" sz="2400" b="1">
                <a:solidFill>
                  <a:srgbClr val="FFFFFF"/>
                </a:solidFill>
                <a:latin typeface="Times New Roman" pitchFamily="18" charset="0"/>
                <a:ea typeface="楷体_GB2312" pitchFamily="49" charset="-122"/>
              </a:rPr>
              <a:t>Cl</a:t>
            </a:r>
            <a:r>
              <a:rPr lang="en-US" altLang="zh-CN" sz="2400" b="1" baseline="30000">
                <a:solidFill>
                  <a:srgbClr val="FFFFFF"/>
                </a:solidFill>
                <a:latin typeface="Times New Roman" pitchFamily="18" charset="0"/>
                <a:ea typeface="楷体_GB2312" pitchFamily="49" charset="-122"/>
              </a:rPr>
              <a:t>-</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SO</a:t>
            </a:r>
            <a:r>
              <a:rPr lang="en-US" altLang="zh-CN" sz="2400" b="1" baseline="-25000">
                <a:solidFill>
                  <a:srgbClr val="FFFFFF"/>
                </a:solidFill>
                <a:latin typeface="Times New Roman" pitchFamily="18" charset="0"/>
                <a:ea typeface="楷体_GB2312" pitchFamily="49" charset="-122"/>
              </a:rPr>
              <a:t>4</a:t>
            </a:r>
            <a:r>
              <a:rPr lang="en-US" altLang="zh-CN" sz="2400" b="1" baseline="30000">
                <a:solidFill>
                  <a:srgbClr val="FFFFFF"/>
                </a:solidFill>
                <a:latin typeface="Times New Roman" pitchFamily="18" charset="0"/>
                <a:ea typeface="楷体_GB2312" pitchFamily="49" charset="-122"/>
              </a:rPr>
              <a:t>2-</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HCO</a:t>
            </a:r>
            <a:r>
              <a:rPr lang="en-US" altLang="zh-CN" sz="2400" b="1" baseline="-25000">
                <a:solidFill>
                  <a:srgbClr val="FFFFFF"/>
                </a:solidFill>
                <a:latin typeface="Times New Roman" pitchFamily="18" charset="0"/>
                <a:ea typeface="楷体_GB2312" pitchFamily="49" charset="-122"/>
              </a:rPr>
              <a:t>3</a:t>
            </a:r>
            <a:r>
              <a:rPr lang="en-US" altLang="zh-CN" sz="2400" b="1" baseline="30000">
                <a:solidFill>
                  <a:srgbClr val="FFFFFF"/>
                </a:solidFill>
                <a:latin typeface="Times New Roman" pitchFamily="18" charset="0"/>
                <a:ea typeface="楷体_GB2312" pitchFamily="49" charset="-122"/>
              </a:rPr>
              <a:t>-</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CO</a:t>
            </a:r>
            <a:r>
              <a:rPr lang="en-US" altLang="zh-CN" sz="2400" b="1" baseline="-25000">
                <a:solidFill>
                  <a:srgbClr val="FFFFFF"/>
                </a:solidFill>
                <a:latin typeface="Times New Roman" pitchFamily="18" charset="0"/>
                <a:ea typeface="楷体_GB2312" pitchFamily="49" charset="-122"/>
              </a:rPr>
              <a:t>3</a:t>
            </a:r>
            <a:r>
              <a:rPr lang="en-US" altLang="zh-CN" sz="2400" b="1" baseline="30000">
                <a:solidFill>
                  <a:srgbClr val="FFFFFF"/>
                </a:solidFill>
                <a:latin typeface="Times New Roman" pitchFamily="18" charset="0"/>
                <a:ea typeface="楷体_GB2312" pitchFamily="49" charset="-122"/>
              </a:rPr>
              <a:t>2-</a:t>
            </a:r>
            <a:r>
              <a:rPr lang="zh-CN" altLang="en-US" sz="2400" b="1">
                <a:solidFill>
                  <a:srgbClr val="FFFFFF"/>
                </a:solidFill>
                <a:latin typeface="Times New Roman" pitchFamily="18" charset="0"/>
                <a:ea typeface="楷体_GB2312" pitchFamily="49" charset="-122"/>
              </a:rPr>
              <a:t>）、</a:t>
            </a:r>
          </a:p>
          <a:p>
            <a:pPr fontAlgn="base">
              <a:lnSpc>
                <a:spcPct val="140000"/>
              </a:lnSpc>
              <a:spcBef>
                <a:spcPct val="0"/>
              </a:spcBef>
              <a:spcAft>
                <a:spcPct val="0"/>
              </a:spcAft>
            </a:pPr>
            <a:r>
              <a:rPr lang="zh-CN" altLang="en-US" sz="2400" b="1">
                <a:solidFill>
                  <a:srgbClr val="FFFFFF"/>
                </a:solidFill>
                <a:latin typeface="Times New Roman" pitchFamily="18" charset="0"/>
                <a:ea typeface="楷体_GB2312" pitchFamily="49" charset="-122"/>
              </a:rPr>
              <a:t>             </a:t>
            </a:r>
            <a:r>
              <a:rPr lang="en-US" altLang="zh-CN" sz="2400" b="1">
                <a:solidFill>
                  <a:srgbClr val="FFFFFF"/>
                </a:solidFill>
                <a:latin typeface="Times New Roman" pitchFamily="18" charset="0"/>
                <a:ea typeface="楷体_GB2312" pitchFamily="49" charset="-122"/>
              </a:rPr>
              <a:t>Br</a:t>
            </a:r>
            <a:r>
              <a:rPr lang="en-US" altLang="zh-CN" sz="2400" b="1" baseline="30000">
                <a:solidFill>
                  <a:srgbClr val="FFFFFF"/>
                </a:solidFill>
                <a:latin typeface="Times New Roman" pitchFamily="18" charset="0"/>
                <a:ea typeface="楷体_GB2312" pitchFamily="49" charset="-122"/>
              </a:rPr>
              <a:t>-</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H</a:t>
            </a:r>
            <a:r>
              <a:rPr lang="en-US" altLang="zh-CN" sz="2400" b="1" baseline="-25000">
                <a:solidFill>
                  <a:srgbClr val="FFFFFF"/>
                </a:solidFill>
                <a:latin typeface="Times New Roman" pitchFamily="18" charset="0"/>
                <a:ea typeface="楷体_GB2312" pitchFamily="49" charset="-122"/>
              </a:rPr>
              <a:t>3</a:t>
            </a:r>
            <a:r>
              <a:rPr lang="en-US" altLang="zh-CN" sz="2400" b="1">
                <a:solidFill>
                  <a:srgbClr val="FFFFFF"/>
                </a:solidFill>
                <a:latin typeface="Times New Roman" pitchFamily="18" charset="0"/>
                <a:ea typeface="楷体_GB2312" pitchFamily="49" charset="-122"/>
              </a:rPr>
              <a:t>BO</a:t>
            </a:r>
            <a:r>
              <a:rPr lang="en-US" altLang="zh-CN" sz="2400" b="1" baseline="-25000">
                <a:solidFill>
                  <a:srgbClr val="FFFFFF"/>
                </a:solidFill>
                <a:latin typeface="Times New Roman" pitchFamily="18" charset="0"/>
                <a:ea typeface="楷体_GB2312" pitchFamily="49" charset="-122"/>
              </a:rPr>
              <a:t>3</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F</a:t>
            </a:r>
            <a:r>
              <a:rPr lang="en-US" altLang="zh-CN" sz="2400" b="1" baseline="30000">
                <a:solidFill>
                  <a:srgbClr val="FFFFFF"/>
                </a:solidFill>
                <a:latin typeface="Times New Roman" pitchFamily="18" charset="0"/>
                <a:ea typeface="楷体_GB2312" pitchFamily="49" charset="-122"/>
              </a:rPr>
              <a:t>-</a:t>
            </a:r>
            <a:r>
              <a:rPr lang="zh-CN" altLang="en-US" sz="2400" b="1">
                <a:solidFill>
                  <a:srgbClr val="FFFFFF"/>
                </a:solidFill>
                <a:latin typeface="Times New Roman" pitchFamily="18" charset="0"/>
                <a:ea typeface="楷体_GB2312" pitchFamily="49" charset="-122"/>
              </a:rPr>
              <a:t>。</a:t>
            </a:r>
          </a:p>
        </p:txBody>
      </p:sp>
      <p:sp>
        <p:nvSpPr>
          <p:cNvPr id="22533" name="Rectangle 5"/>
          <p:cNvSpPr>
            <a:spLocks noChangeArrowheads="1"/>
          </p:cNvSpPr>
          <p:nvPr/>
        </p:nvSpPr>
        <p:spPr bwMode="auto">
          <a:xfrm>
            <a:off x="179388" y="1557338"/>
            <a:ext cx="1728787" cy="4911725"/>
          </a:xfrm>
          <a:prstGeom prst="rect">
            <a:avLst/>
          </a:prstGeom>
          <a:solidFill>
            <a:srgbClr val="0000FF">
              <a:alpha val="59999"/>
            </a:srgbClr>
          </a:solidFill>
          <a:ln w="9525">
            <a:noFill/>
            <a:miter lim="800000"/>
            <a:headEnd/>
            <a:tailEnd/>
          </a:ln>
        </p:spPr>
        <p:txBody>
          <a:bodyPr>
            <a:spAutoFit/>
          </a:bodyPr>
          <a:lstStyle/>
          <a:p>
            <a:pPr fontAlgn="base">
              <a:lnSpc>
                <a:spcPct val="220000"/>
              </a:lnSpc>
              <a:spcBef>
                <a:spcPct val="0"/>
              </a:spcBef>
              <a:spcAft>
                <a:spcPct val="0"/>
              </a:spcAft>
            </a:pPr>
            <a:r>
              <a:rPr lang="zh-CN" altLang="en-US" sz="2400" b="1">
                <a:solidFill>
                  <a:srgbClr val="FFFF00"/>
                </a:solidFill>
              </a:rPr>
              <a:t>常量成分</a:t>
            </a:r>
          </a:p>
          <a:p>
            <a:pPr fontAlgn="base">
              <a:lnSpc>
                <a:spcPct val="220000"/>
              </a:lnSpc>
              <a:spcBef>
                <a:spcPct val="0"/>
              </a:spcBef>
              <a:spcAft>
                <a:spcPct val="0"/>
              </a:spcAft>
            </a:pPr>
            <a:r>
              <a:rPr lang="zh-CN" altLang="en-US" sz="2400" b="1">
                <a:solidFill>
                  <a:srgbClr val="FFFF00"/>
                </a:solidFill>
              </a:rPr>
              <a:t>溶解气体</a:t>
            </a:r>
          </a:p>
          <a:p>
            <a:pPr fontAlgn="base">
              <a:lnSpc>
                <a:spcPct val="220000"/>
              </a:lnSpc>
              <a:spcBef>
                <a:spcPct val="0"/>
              </a:spcBef>
              <a:spcAft>
                <a:spcPct val="0"/>
              </a:spcAft>
            </a:pPr>
            <a:r>
              <a:rPr lang="zh-CN" altLang="en-US" sz="2400" b="1">
                <a:solidFill>
                  <a:srgbClr val="FFFF00"/>
                </a:solidFill>
              </a:rPr>
              <a:t>营养元素</a:t>
            </a:r>
          </a:p>
          <a:p>
            <a:pPr fontAlgn="base">
              <a:lnSpc>
                <a:spcPct val="220000"/>
              </a:lnSpc>
              <a:spcBef>
                <a:spcPct val="0"/>
              </a:spcBef>
              <a:spcAft>
                <a:spcPct val="0"/>
              </a:spcAft>
            </a:pPr>
            <a:r>
              <a:rPr lang="zh-CN" altLang="en-US" sz="2400" b="1">
                <a:solidFill>
                  <a:srgbClr val="FFFF00"/>
                </a:solidFill>
              </a:rPr>
              <a:t>有机物质</a:t>
            </a:r>
          </a:p>
          <a:p>
            <a:pPr fontAlgn="base">
              <a:lnSpc>
                <a:spcPct val="220000"/>
              </a:lnSpc>
              <a:spcBef>
                <a:spcPct val="0"/>
              </a:spcBef>
              <a:spcAft>
                <a:spcPct val="0"/>
              </a:spcAft>
            </a:pPr>
            <a:r>
              <a:rPr lang="zh-CN" altLang="en-US" sz="2400" b="1">
                <a:solidFill>
                  <a:srgbClr val="FFFF00"/>
                </a:solidFill>
              </a:rPr>
              <a:t>微量元素</a:t>
            </a:r>
          </a:p>
          <a:p>
            <a:pPr fontAlgn="base">
              <a:lnSpc>
                <a:spcPct val="220000"/>
              </a:lnSpc>
              <a:spcBef>
                <a:spcPct val="0"/>
              </a:spcBef>
              <a:spcAft>
                <a:spcPct val="0"/>
              </a:spcAft>
            </a:pPr>
            <a:r>
              <a:rPr lang="zh-CN" altLang="en-US" sz="2400" b="1">
                <a:solidFill>
                  <a:srgbClr val="FFFF00"/>
                </a:solidFill>
              </a:rPr>
              <a:t>有毒物质</a:t>
            </a:r>
          </a:p>
        </p:txBody>
      </p:sp>
      <p:sp>
        <p:nvSpPr>
          <p:cNvPr id="22534" name="Rectangle 6"/>
          <p:cNvSpPr>
            <a:spLocks noChangeArrowheads="1"/>
          </p:cNvSpPr>
          <p:nvPr/>
        </p:nvSpPr>
        <p:spPr bwMode="auto">
          <a:xfrm>
            <a:off x="179388" y="1859347"/>
            <a:ext cx="1409700" cy="377851"/>
          </a:xfrm>
          <a:prstGeom prst="rect">
            <a:avLst/>
          </a:prstGeom>
          <a:noFill/>
          <a:ln w="9525">
            <a:noFill/>
            <a:miter lim="800000"/>
            <a:headEnd/>
            <a:tailEnd/>
          </a:ln>
        </p:spPr>
        <p:txBody>
          <a:bodyPr wrap="none">
            <a:spAutoFit/>
          </a:bodyPr>
          <a:lstStyle/>
          <a:p>
            <a:pPr fontAlgn="base">
              <a:spcBef>
                <a:spcPct val="0"/>
              </a:spcBef>
              <a:spcAft>
                <a:spcPct val="0"/>
              </a:spcAft>
            </a:pPr>
            <a:r>
              <a:rPr lang="zh-CN" altLang="en-US" sz="2400" b="1" dirty="0">
                <a:solidFill>
                  <a:srgbClr val="FFFFFF"/>
                </a:solidFill>
              </a:rPr>
              <a:t>常量成分</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15</a:t>
            </a:fld>
            <a:endParaRPr lang="en-US" altLang="zh-CN">
              <a:solidFill>
                <a:srgbClr val="000000"/>
              </a:solidFill>
            </a:endParaRPr>
          </a:p>
        </p:txBody>
      </p:sp>
    </p:spTree>
    <p:extLst>
      <p:ext uri="{BB962C8B-B14F-4D97-AF65-F5344CB8AC3E}">
        <p14:creationId xmlns:p14="http://schemas.microsoft.com/office/powerpoint/2010/main" val="1310777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534"/>
                                        </p:tgtEl>
                                        <p:attrNameLst>
                                          <p:attrName>style.visibility</p:attrName>
                                        </p:attrNameLst>
                                      </p:cBhvr>
                                      <p:to>
                                        <p:strVal val="visible"/>
                                      </p:to>
                                    </p:set>
                                    <p:animEffect transition="in" filter="wipe(down)">
                                      <p:cBhvr>
                                        <p:cTn id="7" dur="500"/>
                                        <p:tgtEl>
                                          <p:spTgt spid="2253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slide(fromLeft)">
                                      <p:cBhvr>
                                        <p:cTn id="12"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nimBg="1"/>
      <p:bldP spid="2253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0" y="0"/>
            <a:ext cx="3635375"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水资源与水环境</a:t>
            </a:r>
          </a:p>
        </p:txBody>
      </p:sp>
      <p:sp>
        <p:nvSpPr>
          <p:cNvPr id="23555" name="Text Box 3"/>
          <p:cNvSpPr txBox="1">
            <a:spLocks noChangeArrowheads="1"/>
          </p:cNvSpPr>
          <p:nvPr/>
        </p:nvSpPr>
        <p:spPr bwMode="auto">
          <a:xfrm>
            <a:off x="2339975" y="692150"/>
            <a:ext cx="4464050" cy="641350"/>
          </a:xfrm>
          <a:prstGeom prst="rect">
            <a:avLst/>
          </a:prstGeom>
          <a:noFill/>
          <a:ln w="9525">
            <a:noFill/>
            <a:miter lim="800000"/>
            <a:headEnd/>
            <a:tailEnd/>
          </a:ln>
        </p:spPr>
        <p:txBody>
          <a:bodyPr>
            <a:spAutoFit/>
          </a:bodyPr>
          <a:lstStyle/>
          <a:p>
            <a:pPr algn="ctr" fontAlgn="base">
              <a:spcBef>
                <a:spcPct val="50000"/>
              </a:spcBef>
              <a:spcAft>
                <a:spcPct val="0"/>
              </a:spcAft>
            </a:pPr>
            <a:r>
              <a:rPr lang="zh-CN" altLang="en-US" sz="3600" b="1">
                <a:solidFill>
                  <a:srgbClr val="FFFF00"/>
                </a:solidFill>
                <a:ea typeface="华文新魏" pitchFamily="2" charset="-122"/>
              </a:rPr>
              <a:t>天然水的化学组成</a:t>
            </a:r>
          </a:p>
        </p:txBody>
      </p:sp>
      <p:sp>
        <p:nvSpPr>
          <p:cNvPr id="23556" name="Text Box 4"/>
          <p:cNvSpPr txBox="1">
            <a:spLocks noChangeArrowheads="1"/>
          </p:cNvSpPr>
          <p:nvPr/>
        </p:nvSpPr>
        <p:spPr bwMode="auto">
          <a:xfrm>
            <a:off x="2124075" y="1628775"/>
            <a:ext cx="6769100" cy="4765675"/>
          </a:xfrm>
          <a:prstGeom prst="rect">
            <a:avLst/>
          </a:prstGeom>
          <a:solidFill>
            <a:srgbClr val="0000FF"/>
          </a:solidFill>
          <a:ln w="9525">
            <a:noFill/>
            <a:miter lim="800000"/>
            <a:headEnd/>
            <a:tailEnd/>
          </a:ln>
        </p:spPr>
        <p:txBody>
          <a:bodyPr>
            <a:spAutoFit/>
          </a:bodyPr>
          <a:lstStyle/>
          <a:p>
            <a:pPr fontAlgn="base">
              <a:lnSpc>
                <a:spcPct val="160000"/>
              </a:lnSpc>
              <a:spcBef>
                <a:spcPct val="0"/>
              </a:spcBef>
              <a:spcAft>
                <a:spcPct val="0"/>
              </a:spcAft>
            </a:pPr>
            <a:r>
              <a:rPr lang="en-US" altLang="zh-CN" sz="2400" b="1">
                <a:solidFill>
                  <a:srgbClr val="FFFFFF"/>
                </a:solidFill>
                <a:latin typeface="Times New Roman" pitchFamily="18" charset="0"/>
                <a:ea typeface="楷体_GB2312" pitchFamily="49" charset="-122"/>
              </a:rPr>
              <a:t>       </a:t>
            </a:r>
            <a:r>
              <a:rPr lang="zh-CN" altLang="en-US" sz="2400" b="1">
                <a:solidFill>
                  <a:srgbClr val="FFFFFF"/>
                </a:solidFill>
                <a:latin typeface="Times New Roman" pitchFamily="18" charset="0"/>
                <a:ea typeface="楷体_GB2312" pitchFamily="49" charset="-122"/>
              </a:rPr>
              <a:t>除了</a:t>
            </a:r>
            <a:r>
              <a:rPr lang="en-US" altLang="zh-CN" sz="2400" b="1">
                <a:solidFill>
                  <a:srgbClr val="FFFFFF"/>
                </a:solidFill>
                <a:latin typeface="Times New Roman" pitchFamily="18" charset="0"/>
                <a:ea typeface="楷体_GB2312" pitchFamily="49" charset="-122"/>
              </a:rPr>
              <a:t>N</a:t>
            </a:r>
            <a:r>
              <a:rPr lang="en-US" altLang="zh-CN" sz="2400" b="1" baseline="-25000">
                <a:solidFill>
                  <a:srgbClr val="FFFFFF"/>
                </a:solidFill>
                <a:latin typeface="Times New Roman" pitchFamily="18" charset="0"/>
                <a:ea typeface="楷体_GB2312" pitchFamily="49" charset="-122"/>
              </a:rPr>
              <a:t>2</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O</a:t>
            </a:r>
            <a:r>
              <a:rPr lang="en-US" altLang="zh-CN" sz="2400" b="1" baseline="-25000">
                <a:solidFill>
                  <a:srgbClr val="FFFFFF"/>
                </a:solidFill>
                <a:latin typeface="Times New Roman" pitchFamily="18" charset="0"/>
                <a:ea typeface="楷体_GB2312" pitchFamily="49" charset="-122"/>
              </a:rPr>
              <a:t>2</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CO</a:t>
            </a:r>
            <a:r>
              <a:rPr lang="en-US" altLang="zh-CN" sz="2400" b="1" baseline="-25000">
                <a:solidFill>
                  <a:srgbClr val="FFFFFF"/>
                </a:solidFill>
                <a:latin typeface="Times New Roman" pitchFamily="18" charset="0"/>
                <a:ea typeface="楷体_GB2312" pitchFamily="49" charset="-122"/>
              </a:rPr>
              <a:t>2</a:t>
            </a:r>
            <a:r>
              <a:rPr lang="zh-CN" altLang="en-US" sz="2400" b="1">
                <a:solidFill>
                  <a:srgbClr val="FFFFFF"/>
                </a:solidFill>
                <a:latin typeface="Times New Roman" pitchFamily="18" charset="0"/>
                <a:ea typeface="楷体_GB2312" pitchFamily="49" charset="-122"/>
              </a:rPr>
              <a:t>外，还有惰性气体</a:t>
            </a:r>
            <a:r>
              <a:rPr lang="en-US" altLang="zh-CN" sz="2400" b="1">
                <a:solidFill>
                  <a:srgbClr val="FFFFFF"/>
                </a:solidFill>
                <a:latin typeface="Times New Roman" pitchFamily="18" charset="0"/>
                <a:ea typeface="楷体_GB2312" pitchFamily="49" charset="-122"/>
              </a:rPr>
              <a:t>He</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Ne</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Ar</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Kr</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Xe</a:t>
            </a:r>
            <a:r>
              <a:rPr lang="zh-CN" altLang="en-US" sz="2400" b="1">
                <a:solidFill>
                  <a:srgbClr val="FFFFFF"/>
                </a:solidFill>
                <a:latin typeface="Times New Roman" pitchFamily="18" charset="0"/>
                <a:ea typeface="楷体_GB2312" pitchFamily="49" charset="-122"/>
              </a:rPr>
              <a:t>、</a:t>
            </a:r>
            <a:r>
              <a:rPr lang="en-US" altLang="zh-CN" sz="2400" b="1">
                <a:solidFill>
                  <a:srgbClr val="FFFFFF"/>
                </a:solidFill>
                <a:latin typeface="Times New Roman" pitchFamily="18" charset="0"/>
                <a:ea typeface="楷体_GB2312" pitchFamily="49" charset="-122"/>
              </a:rPr>
              <a:t>Rn</a:t>
            </a:r>
            <a:r>
              <a:rPr lang="zh-CN" altLang="en-US" sz="2400" b="1">
                <a:solidFill>
                  <a:srgbClr val="FFFFFF"/>
                </a:solidFill>
                <a:latin typeface="Times New Roman" pitchFamily="18" charset="0"/>
                <a:ea typeface="楷体_GB2312" pitchFamily="49" charset="-122"/>
              </a:rPr>
              <a:t>。海水中也含有少量</a:t>
            </a:r>
            <a:r>
              <a:rPr lang="en-US" altLang="zh-CN" sz="2400" b="1">
                <a:solidFill>
                  <a:srgbClr val="FFFFFF"/>
                </a:solidFill>
                <a:latin typeface="Times New Roman" pitchFamily="18" charset="0"/>
                <a:ea typeface="楷体_GB2312" pitchFamily="49" charset="-122"/>
              </a:rPr>
              <a:t>H</a:t>
            </a:r>
            <a:r>
              <a:rPr lang="en-US" altLang="zh-CN" sz="2400" b="1" baseline="-25000">
                <a:solidFill>
                  <a:srgbClr val="FFFFFF"/>
                </a:solidFill>
                <a:latin typeface="Times New Roman" pitchFamily="18" charset="0"/>
                <a:ea typeface="楷体_GB2312" pitchFamily="49" charset="-122"/>
              </a:rPr>
              <a:t>2</a:t>
            </a:r>
            <a:r>
              <a:rPr lang="zh-CN" altLang="en-US" sz="2400" b="1">
                <a:solidFill>
                  <a:srgbClr val="FFFFFF"/>
                </a:solidFill>
                <a:latin typeface="Times New Roman" pitchFamily="18" charset="0"/>
                <a:ea typeface="楷体_GB2312" pitchFamily="49" charset="-122"/>
              </a:rPr>
              <a:t>，在水交换较差的水底有时也有游离的</a:t>
            </a:r>
            <a:r>
              <a:rPr lang="en-US" altLang="zh-CN" sz="2400" b="1">
                <a:solidFill>
                  <a:srgbClr val="FFFFFF"/>
                </a:solidFill>
                <a:latin typeface="Times New Roman" pitchFamily="18" charset="0"/>
                <a:ea typeface="楷体_GB2312" pitchFamily="49" charset="-122"/>
              </a:rPr>
              <a:t>H</a:t>
            </a:r>
            <a:r>
              <a:rPr lang="en-US" altLang="zh-CN" sz="2400" b="1" baseline="-25000">
                <a:solidFill>
                  <a:srgbClr val="FFFFFF"/>
                </a:solidFill>
                <a:latin typeface="Times New Roman" pitchFamily="18" charset="0"/>
                <a:ea typeface="楷体_GB2312" pitchFamily="49" charset="-122"/>
              </a:rPr>
              <a:t>2</a:t>
            </a:r>
            <a:r>
              <a:rPr lang="en-US" altLang="zh-CN" sz="2400" b="1">
                <a:solidFill>
                  <a:srgbClr val="FFFFFF"/>
                </a:solidFill>
                <a:latin typeface="Times New Roman" pitchFamily="18" charset="0"/>
                <a:ea typeface="楷体_GB2312" pitchFamily="49" charset="-122"/>
              </a:rPr>
              <a:t>S</a:t>
            </a:r>
            <a:r>
              <a:rPr lang="zh-CN" altLang="en-US" sz="2400" b="1">
                <a:solidFill>
                  <a:srgbClr val="FFFFFF"/>
                </a:solidFill>
                <a:latin typeface="Times New Roman" pitchFamily="18" charset="0"/>
                <a:ea typeface="楷体_GB2312" pitchFamily="49" charset="-122"/>
              </a:rPr>
              <a:t>存在。对于部分受污染地区，水中可能还有污染气体（如硫氧化物、氮氧化物等）。</a:t>
            </a:r>
          </a:p>
          <a:p>
            <a:pPr fontAlgn="base">
              <a:lnSpc>
                <a:spcPct val="160000"/>
              </a:lnSpc>
              <a:spcBef>
                <a:spcPct val="0"/>
              </a:spcBef>
              <a:spcAft>
                <a:spcPct val="0"/>
              </a:spcAft>
            </a:pPr>
            <a:r>
              <a:rPr lang="zh-CN" altLang="en-US" sz="2400" b="1">
                <a:solidFill>
                  <a:srgbClr val="FFFFFF"/>
                </a:solidFill>
                <a:latin typeface="Times New Roman" pitchFamily="18" charset="0"/>
                <a:ea typeface="楷体_GB2312" pitchFamily="49" charset="-122"/>
              </a:rPr>
              <a:t>      溶解气体的含量与水的温度、水中动物代谢活动有关；其含量有明显的昼夜、季节、周年变化特点和显著的水层差异。</a:t>
            </a:r>
          </a:p>
        </p:txBody>
      </p:sp>
      <p:sp>
        <p:nvSpPr>
          <p:cNvPr id="23557" name="Rectangle 5"/>
          <p:cNvSpPr>
            <a:spLocks noChangeArrowheads="1"/>
          </p:cNvSpPr>
          <p:nvPr/>
        </p:nvSpPr>
        <p:spPr bwMode="auto">
          <a:xfrm>
            <a:off x="179388" y="1557338"/>
            <a:ext cx="1728787" cy="4911725"/>
          </a:xfrm>
          <a:prstGeom prst="rect">
            <a:avLst/>
          </a:prstGeom>
          <a:solidFill>
            <a:srgbClr val="0000FF">
              <a:alpha val="59999"/>
            </a:srgbClr>
          </a:solidFill>
          <a:ln w="9525">
            <a:noFill/>
            <a:miter lim="800000"/>
            <a:headEnd/>
            <a:tailEnd/>
          </a:ln>
        </p:spPr>
        <p:txBody>
          <a:bodyPr>
            <a:spAutoFit/>
          </a:bodyPr>
          <a:lstStyle/>
          <a:p>
            <a:pPr fontAlgn="base">
              <a:lnSpc>
                <a:spcPct val="220000"/>
              </a:lnSpc>
              <a:spcBef>
                <a:spcPct val="0"/>
              </a:spcBef>
              <a:spcAft>
                <a:spcPct val="0"/>
              </a:spcAft>
            </a:pPr>
            <a:r>
              <a:rPr lang="zh-CN" altLang="en-US" sz="2400" b="1">
                <a:solidFill>
                  <a:srgbClr val="FFFF00"/>
                </a:solidFill>
              </a:rPr>
              <a:t>常量成分</a:t>
            </a:r>
          </a:p>
          <a:p>
            <a:pPr fontAlgn="base">
              <a:lnSpc>
                <a:spcPct val="220000"/>
              </a:lnSpc>
              <a:spcBef>
                <a:spcPct val="0"/>
              </a:spcBef>
              <a:spcAft>
                <a:spcPct val="0"/>
              </a:spcAft>
            </a:pPr>
            <a:r>
              <a:rPr lang="zh-CN" altLang="en-US" sz="2400" b="1">
                <a:solidFill>
                  <a:srgbClr val="FFFFFF"/>
                </a:solidFill>
              </a:rPr>
              <a:t>溶解气体</a:t>
            </a:r>
          </a:p>
          <a:p>
            <a:pPr fontAlgn="base">
              <a:lnSpc>
                <a:spcPct val="220000"/>
              </a:lnSpc>
              <a:spcBef>
                <a:spcPct val="0"/>
              </a:spcBef>
              <a:spcAft>
                <a:spcPct val="0"/>
              </a:spcAft>
            </a:pPr>
            <a:r>
              <a:rPr lang="zh-CN" altLang="en-US" sz="2400" b="1">
                <a:solidFill>
                  <a:srgbClr val="FFFF00"/>
                </a:solidFill>
              </a:rPr>
              <a:t>营养元素</a:t>
            </a:r>
          </a:p>
          <a:p>
            <a:pPr fontAlgn="base">
              <a:lnSpc>
                <a:spcPct val="220000"/>
              </a:lnSpc>
              <a:spcBef>
                <a:spcPct val="0"/>
              </a:spcBef>
              <a:spcAft>
                <a:spcPct val="0"/>
              </a:spcAft>
            </a:pPr>
            <a:r>
              <a:rPr lang="zh-CN" altLang="en-US" sz="2400" b="1">
                <a:solidFill>
                  <a:srgbClr val="FFFF00"/>
                </a:solidFill>
              </a:rPr>
              <a:t>有机物质</a:t>
            </a:r>
          </a:p>
          <a:p>
            <a:pPr fontAlgn="base">
              <a:lnSpc>
                <a:spcPct val="220000"/>
              </a:lnSpc>
              <a:spcBef>
                <a:spcPct val="0"/>
              </a:spcBef>
              <a:spcAft>
                <a:spcPct val="0"/>
              </a:spcAft>
            </a:pPr>
            <a:r>
              <a:rPr lang="zh-CN" altLang="en-US" sz="2400" b="1">
                <a:solidFill>
                  <a:srgbClr val="FFFF00"/>
                </a:solidFill>
              </a:rPr>
              <a:t>微量元素</a:t>
            </a:r>
          </a:p>
          <a:p>
            <a:pPr fontAlgn="base">
              <a:lnSpc>
                <a:spcPct val="220000"/>
              </a:lnSpc>
              <a:spcBef>
                <a:spcPct val="0"/>
              </a:spcBef>
              <a:spcAft>
                <a:spcPct val="0"/>
              </a:spcAft>
            </a:pPr>
            <a:r>
              <a:rPr lang="zh-CN" altLang="en-US" sz="2400" b="1">
                <a:solidFill>
                  <a:srgbClr val="FFFF00"/>
                </a:solidFill>
              </a:rPr>
              <a:t>有毒物质</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16</a:t>
            </a:fld>
            <a:endParaRPr lang="en-US" altLang="zh-CN">
              <a:solidFill>
                <a:srgbClr val="000000"/>
              </a:solidFill>
            </a:endParaRPr>
          </a:p>
        </p:txBody>
      </p:sp>
    </p:spTree>
    <p:extLst>
      <p:ext uri="{BB962C8B-B14F-4D97-AF65-F5344CB8AC3E}">
        <p14:creationId xmlns:p14="http://schemas.microsoft.com/office/powerpoint/2010/main" val="41070944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0" y="0"/>
            <a:ext cx="3635375"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水资源与水环境</a:t>
            </a:r>
          </a:p>
        </p:txBody>
      </p:sp>
      <p:sp>
        <p:nvSpPr>
          <p:cNvPr id="24579" name="Text Box 3"/>
          <p:cNvSpPr txBox="1">
            <a:spLocks noChangeArrowheads="1"/>
          </p:cNvSpPr>
          <p:nvPr/>
        </p:nvSpPr>
        <p:spPr bwMode="auto">
          <a:xfrm>
            <a:off x="2339975" y="692150"/>
            <a:ext cx="4464050" cy="641350"/>
          </a:xfrm>
          <a:prstGeom prst="rect">
            <a:avLst/>
          </a:prstGeom>
          <a:noFill/>
          <a:ln w="9525">
            <a:noFill/>
            <a:miter lim="800000"/>
            <a:headEnd/>
            <a:tailEnd/>
          </a:ln>
        </p:spPr>
        <p:txBody>
          <a:bodyPr>
            <a:spAutoFit/>
          </a:bodyPr>
          <a:lstStyle/>
          <a:p>
            <a:pPr algn="ctr" fontAlgn="base">
              <a:spcBef>
                <a:spcPct val="50000"/>
              </a:spcBef>
              <a:spcAft>
                <a:spcPct val="0"/>
              </a:spcAft>
            </a:pPr>
            <a:r>
              <a:rPr lang="zh-CN" altLang="en-US" sz="3600" b="1">
                <a:solidFill>
                  <a:srgbClr val="FFFF00"/>
                </a:solidFill>
                <a:ea typeface="华文新魏" pitchFamily="2" charset="-122"/>
              </a:rPr>
              <a:t>天然水的化学组成</a:t>
            </a:r>
          </a:p>
        </p:txBody>
      </p:sp>
      <p:sp>
        <p:nvSpPr>
          <p:cNvPr id="24580" name="Text Box 4"/>
          <p:cNvSpPr txBox="1">
            <a:spLocks noChangeArrowheads="1"/>
          </p:cNvSpPr>
          <p:nvPr/>
        </p:nvSpPr>
        <p:spPr bwMode="auto">
          <a:xfrm>
            <a:off x="2124075" y="1628775"/>
            <a:ext cx="6769100" cy="3743325"/>
          </a:xfrm>
          <a:prstGeom prst="rect">
            <a:avLst/>
          </a:prstGeom>
          <a:solidFill>
            <a:srgbClr val="0000FF"/>
          </a:solidFill>
          <a:ln w="9525">
            <a:noFill/>
            <a:miter lim="800000"/>
            <a:headEnd/>
            <a:tailEnd/>
          </a:ln>
        </p:spPr>
        <p:txBody>
          <a:bodyPr>
            <a:spAutoFit/>
          </a:bodyPr>
          <a:lstStyle/>
          <a:p>
            <a:pPr fontAlgn="base">
              <a:lnSpc>
                <a:spcPct val="200000"/>
              </a:lnSpc>
              <a:spcBef>
                <a:spcPct val="0"/>
              </a:spcBef>
              <a:spcAft>
                <a:spcPct val="0"/>
              </a:spcAft>
            </a:pPr>
            <a:r>
              <a:rPr lang="en-US" altLang="zh-CN" sz="2400" b="1">
                <a:solidFill>
                  <a:srgbClr val="FFFFFF"/>
                </a:solidFill>
                <a:latin typeface="Times New Roman" pitchFamily="18" charset="0"/>
                <a:ea typeface="楷体_GB2312" pitchFamily="49" charset="-122"/>
              </a:rPr>
              <a:t>    </a:t>
            </a:r>
            <a:r>
              <a:rPr lang="zh-CN" altLang="en-US" sz="2400">
                <a:solidFill>
                  <a:srgbClr val="FFFFFF"/>
                </a:solidFill>
                <a:latin typeface="Times New Roman" pitchFamily="18" charset="0"/>
                <a:ea typeface="楷体_GB2312" pitchFamily="49" charset="-122"/>
              </a:rPr>
              <a:t>主要包括与水生生物生长有关的一些元素，如</a:t>
            </a:r>
            <a:r>
              <a:rPr lang="en-US" altLang="zh-CN" sz="2400" b="1">
                <a:solidFill>
                  <a:srgbClr val="FFFF00"/>
                </a:solidFill>
                <a:latin typeface="Times New Roman" pitchFamily="18" charset="0"/>
                <a:ea typeface="楷体_GB2312" pitchFamily="49" charset="-122"/>
              </a:rPr>
              <a:t>N</a:t>
            </a:r>
            <a:r>
              <a:rPr lang="zh-CN" altLang="en-US" sz="2400" b="1">
                <a:solidFill>
                  <a:srgbClr val="FFFF00"/>
                </a:solidFill>
                <a:latin typeface="Times New Roman" pitchFamily="18" charset="0"/>
                <a:ea typeface="楷体_GB2312" pitchFamily="49" charset="-122"/>
              </a:rPr>
              <a:t>、</a:t>
            </a:r>
            <a:r>
              <a:rPr lang="en-US" altLang="zh-CN" sz="2400" b="1">
                <a:solidFill>
                  <a:srgbClr val="FFFF00"/>
                </a:solidFill>
                <a:latin typeface="Times New Roman" pitchFamily="18" charset="0"/>
                <a:ea typeface="楷体_GB2312" pitchFamily="49" charset="-122"/>
              </a:rPr>
              <a:t>P</a:t>
            </a:r>
            <a:r>
              <a:rPr lang="zh-CN" altLang="en-US" sz="2400">
                <a:solidFill>
                  <a:srgbClr val="FFFFFF"/>
                </a:solidFill>
                <a:latin typeface="Times New Roman" pitchFamily="18" charset="0"/>
                <a:ea typeface="楷体_GB2312" pitchFamily="49" charset="-122"/>
              </a:rPr>
              <a:t>、</a:t>
            </a:r>
            <a:r>
              <a:rPr lang="en-US" altLang="zh-CN" sz="2400">
                <a:solidFill>
                  <a:srgbClr val="FFFFFF"/>
                </a:solidFill>
                <a:latin typeface="Times New Roman" pitchFamily="18" charset="0"/>
                <a:ea typeface="楷体_GB2312" pitchFamily="49" charset="-122"/>
              </a:rPr>
              <a:t>Si</a:t>
            </a:r>
            <a:r>
              <a:rPr lang="zh-CN" altLang="en-US" sz="2400">
                <a:solidFill>
                  <a:srgbClr val="FFFFFF"/>
                </a:solidFill>
                <a:latin typeface="Times New Roman" pitchFamily="18" charset="0"/>
                <a:ea typeface="楷体_GB2312" pitchFamily="49" charset="-122"/>
              </a:rPr>
              <a:t>等。营养元素多以复杂的离子形式或以有机物的形式存在于水体中。营养元素在水体中含量通常较低，受生物影响较大，有时又称为“非保守成分”或“生物制约元素”。</a:t>
            </a:r>
          </a:p>
        </p:txBody>
      </p:sp>
      <p:sp>
        <p:nvSpPr>
          <p:cNvPr id="24581" name="Rectangle 5"/>
          <p:cNvSpPr>
            <a:spLocks noChangeArrowheads="1"/>
          </p:cNvSpPr>
          <p:nvPr/>
        </p:nvSpPr>
        <p:spPr bwMode="auto">
          <a:xfrm>
            <a:off x="179388" y="1557338"/>
            <a:ext cx="1728787" cy="4911725"/>
          </a:xfrm>
          <a:prstGeom prst="rect">
            <a:avLst/>
          </a:prstGeom>
          <a:solidFill>
            <a:srgbClr val="0000FF">
              <a:alpha val="59999"/>
            </a:srgbClr>
          </a:solidFill>
          <a:ln w="9525">
            <a:noFill/>
            <a:miter lim="800000"/>
            <a:headEnd/>
            <a:tailEnd/>
          </a:ln>
        </p:spPr>
        <p:txBody>
          <a:bodyPr>
            <a:spAutoFit/>
          </a:bodyPr>
          <a:lstStyle/>
          <a:p>
            <a:pPr fontAlgn="base">
              <a:lnSpc>
                <a:spcPct val="220000"/>
              </a:lnSpc>
              <a:spcBef>
                <a:spcPct val="0"/>
              </a:spcBef>
              <a:spcAft>
                <a:spcPct val="0"/>
              </a:spcAft>
            </a:pPr>
            <a:r>
              <a:rPr lang="zh-CN" altLang="en-US" sz="2400" b="1">
                <a:solidFill>
                  <a:srgbClr val="FFFF00"/>
                </a:solidFill>
              </a:rPr>
              <a:t>常量成分</a:t>
            </a:r>
          </a:p>
          <a:p>
            <a:pPr fontAlgn="base">
              <a:lnSpc>
                <a:spcPct val="220000"/>
              </a:lnSpc>
              <a:spcBef>
                <a:spcPct val="0"/>
              </a:spcBef>
              <a:spcAft>
                <a:spcPct val="0"/>
              </a:spcAft>
            </a:pPr>
            <a:r>
              <a:rPr lang="zh-CN" altLang="en-US" sz="2400" b="1">
                <a:solidFill>
                  <a:srgbClr val="FFFF00"/>
                </a:solidFill>
              </a:rPr>
              <a:t>溶解气体</a:t>
            </a:r>
          </a:p>
          <a:p>
            <a:pPr fontAlgn="base">
              <a:lnSpc>
                <a:spcPct val="220000"/>
              </a:lnSpc>
              <a:spcBef>
                <a:spcPct val="0"/>
              </a:spcBef>
              <a:spcAft>
                <a:spcPct val="0"/>
              </a:spcAft>
            </a:pPr>
            <a:r>
              <a:rPr lang="zh-CN" altLang="en-US" sz="2400" b="1">
                <a:solidFill>
                  <a:srgbClr val="FFFFFF"/>
                </a:solidFill>
              </a:rPr>
              <a:t>营养元素</a:t>
            </a:r>
          </a:p>
          <a:p>
            <a:pPr fontAlgn="base">
              <a:lnSpc>
                <a:spcPct val="220000"/>
              </a:lnSpc>
              <a:spcBef>
                <a:spcPct val="0"/>
              </a:spcBef>
              <a:spcAft>
                <a:spcPct val="0"/>
              </a:spcAft>
            </a:pPr>
            <a:r>
              <a:rPr lang="zh-CN" altLang="en-US" sz="2400" b="1">
                <a:solidFill>
                  <a:srgbClr val="FFFF00"/>
                </a:solidFill>
              </a:rPr>
              <a:t>有机物质</a:t>
            </a:r>
          </a:p>
          <a:p>
            <a:pPr fontAlgn="base">
              <a:lnSpc>
                <a:spcPct val="220000"/>
              </a:lnSpc>
              <a:spcBef>
                <a:spcPct val="0"/>
              </a:spcBef>
              <a:spcAft>
                <a:spcPct val="0"/>
              </a:spcAft>
            </a:pPr>
            <a:r>
              <a:rPr lang="zh-CN" altLang="en-US" sz="2400" b="1">
                <a:solidFill>
                  <a:srgbClr val="FFFF00"/>
                </a:solidFill>
              </a:rPr>
              <a:t>微量元素</a:t>
            </a:r>
          </a:p>
          <a:p>
            <a:pPr fontAlgn="base">
              <a:lnSpc>
                <a:spcPct val="220000"/>
              </a:lnSpc>
              <a:spcBef>
                <a:spcPct val="0"/>
              </a:spcBef>
              <a:spcAft>
                <a:spcPct val="0"/>
              </a:spcAft>
            </a:pPr>
            <a:r>
              <a:rPr lang="zh-CN" altLang="en-US" sz="2400" b="1">
                <a:solidFill>
                  <a:srgbClr val="FFFF00"/>
                </a:solidFill>
              </a:rPr>
              <a:t>有毒物质</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17</a:t>
            </a:fld>
            <a:endParaRPr lang="en-US" altLang="zh-CN">
              <a:solidFill>
                <a:srgbClr val="000000"/>
              </a:solidFill>
            </a:endParaRPr>
          </a:p>
        </p:txBody>
      </p:sp>
    </p:spTree>
    <p:extLst>
      <p:ext uri="{BB962C8B-B14F-4D97-AF65-F5344CB8AC3E}">
        <p14:creationId xmlns:p14="http://schemas.microsoft.com/office/powerpoint/2010/main" val="29892766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0" y="0"/>
            <a:ext cx="3635375"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水资源与水环境</a:t>
            </a:r>
          </a:p>
        </p:txBody>
      </p:sp>
      <p:sp>
        <p:nvSpPr>
          <p:cNvPr id="25603" name="Text Box 3"/>
          <p:cNvSpPr txBox="1">
            <a:spLocks noChangeArrowheads="1"/>
          </p:cNvSpPr>
          <p:nvPr/>
        </p:nvSpPr>
        <p:spPr bwMode="auto">
          <a:xfrm>
            <a:off x="2339975" y="692150"/>
            <a:ext cx="4464050" cy="641350"/>
          </a:xfrm>
          <a:prstGeom prst="rect">
            <a:avLst/>
          </a:prstGeom>
          <a:noFill/>
          <a:ln w="9525">
            <a:noFill/>
            <a:miter lim="800000"/>
            <a:headEnd/>
            <a:tailEnd/>
          </a:ln>
        </p:spPr>
        <p:txBody>
          <a:bodyPr>
            <a:spAutoFit/>
          </a:bodyPr>
          <a:lstStyle/>
          <a:p>
            <a:pPr algn="ctr" fontAlgn="base">
              <a:spcBef>
                <a:spcPct val="50000"/>
              </a:spcBef>
              <a:spcAft>
                <a:spcPct val="0"/>
              </a:spcAft>
            </a:pPr>
            <a:r>
              <a:rPr lang="zh-CN" altLang="en-US" sz="3600" b="1">
                <a:solidFill>
                  <a:srgbClr val="FFFF00"/>
                </a:solidFill>
                <a:ea typeface="华文新魏" pitchFamily="2" charset="-122"/>
              </a:rPr>
              <a:t>天然水的化学组成</a:t>
            </a:r>
          </a:p>
        </p:txBody>
      </p:sp>
      <p:sp>
        <p:nvSpPr>
          <p:cNvPr id="25604" name="Text Box 4"/>
          <p:cNvSpPr txBox="1">
            <a:spLocks noChangeArrowheads="1"/>
          </p:cNvSpPr>
          <p:nvPr/>
        </p:nvSpPr>
        <p:spPr bwMode="auto">
          <a:xfrm>
            <a:off x="2124075" y="1484313"/>
            <a:ext cx="6769100" cy="5203825"/>
          </a:xfrm>
          <a:prstGeom prst="rect">
            <a:avLst/>
          </a:prstGeom>
          <a:solidFill>
            <a:srgbClr val="0000FF"/>
          </a:solidFill>
          <a:ln w="9525">
            <a:noFill/>
            <a:miter lim="800000"/>
            <a:headEnd/>
            <a:tailEnd/>
          </a:ln>
        </p:spPr>
        <p:txBody>
          <a:bodyPr>
            <a:spAutoFit/>
          </a:bodyPr>
          <a:lstStyle/>
          <a:p>
            <a:pPr fontAlgn="base">
              <a:lnSpc>
                <a:spcPct val="200000"/>
              </a:lnSpc>
              <a:spcBef>
                <a:spcPct val="0"/>
              </a:spcBef>
              <a:spcAft>
                <a:spcPct val="0"/>
              </a:spcAft>
            </a:pPr>
            <a:r>
              <a:rPr lang="en-US" altLang="zh-CN" sz="2400" b="1">
                <a:solidFill>
                  <a:srgbClr val="FFFFFF"/>
                </a:solidFill>
                <a:latin typeface="Times New Roman" pitchFamily="18" charset="0"/>
                <a:ea typeface="楷体_GB2312" pitchFamily="49" charset="-122"/>
              </a:rPr>
              <a:t>      </a:t>
            </a:r>
            <a:r>
              <a:rPr lang="zh-CN" altLang="en-US" sz="2400">
                <a:solidFill>
                  <a:srgbClr val="FFFFFF"/>
                </a:solidFill>
                <a:latin typeface="Times New Roman" pitchFamily="18" charset="0"/>
                <a:ea typeface="楷体_GB2312" pitchFamily="49" charset="-122"/>
              </a:rPr>
              <a:t>水体中的有机物可分为颗粒态有机物和溶解态有机物两大类。一般</a:t>
            </a:r>
            <a:r>
              <a:rPr lang="en-US" altLang="zh-CN" sz="2400">
                <a:solidFill>
                  <a:srgbClr val="FFFFFF"/>
                </a:solidFill>
                <a:latin typeface="Times New Roman" pitchFamily="18" charset="0"/>
                <a:ea typeface="楷体_GB2312" pitchFamily="49" charset="-122"/>
              </a:rPr>
              <a:t>1</a:t>
            </a:r>
            <a:r>
              <a:rPr lang="zh-CN" altLang="en-US" sz="2400">
                <a:solidFill>
                  <a:srgbClr val="FFFFFF"/>
                </a:solidFill>
                <a:latin typeface="Times New Roman" pitchFamily="18" charset="0"/>
                <a:ea typeface="楷体_GB2312" pitchFamily="49" charset="-122"/>
              </a:rPr>
              <a:t>升水有机物中仅几毫克。包括糖类、脂肪、蛋白质及降解有机物等；</a:t>
            </a:r>
          </a:p>
          <a:p>
            <a:pPr fontAlgn="base">
              <a:lnSpc>
                <a:spcPct val="200000"/>
              </a:lnSpc>
              <a:spcBef>
                <a:spcPct val="0"/>
              </a:spcBef>
              <a:spcAft>
                <a:spcPct val="0"/>
              </a:spcAft>
            </a:pPr>
            <a:r>
              <a:rPr lang="zh-CN" altLang="en-US" sz="2400">
                <a:solidFill>
                  <a:srgbClr val="FFFFFF"/>
                </a:solidFill>
                <a:latin typeface="Times New Roman" pitchFamily="18" charset="0"/>
                <a:ea typeface="楷体_GB2312" pitchFamily="49" charset="-122"/>
              </a:rPr>
              <a:t>      有机物对水质及水生生物有着多方面错综复杂的影响，适量有机物的存在是使水质维持一定肥力的重要条件，而过量有机物的存在将会使水质恶化。 </a:t>
            </a:r>
          </a:p>
        </p:txBody>
      </p:sp>
      <p:sp>
        <p:nvSpPr>
          <p:cNvPr id="25605" name="Rectangle 5"/>
          <p:cNvSpPr>
            <a:spLocks noChangeArrowheads="1"/>
          </p:cNvSpPr>
          <p:nvPr/>
        </p:nvSpPr>
        <p:spPr bwMode="auto">
          <a:xfrm>
            <a:off x="179388" y="1557338"/>
            <a:ext cx="1728787" cy="4911725"/>
          </a:xfrm>
          <a:prstGeom prst="rect">
            <a:avLst/>
          </a:prstGeom>
          <a:solidFill>
            <a:srgbClr val="0000FF">
              <a:alpha val="59999"/>
            </a:srgbClr>
          </a:solidFill>
          <a:ln w="9525">
            <a:noFill/>
            <a:miter lim="800000"/>
            <a:headEnd/>
            <a:tailEnd/>
          </a:ln>
        </p:spPr>
        <p:txBody>
          <a:bodyPr>
            <a:spAutoFit/>
          </a:bodyPr>
          <a:lstStyle/>
          <a:p>
            <a:pPr fontAlgn="base">
              <a:lnSpc>
                <a:spcPct val="220000"/>
              </a:lnSpc>
              <a:spcBef>
                <a:spcPct val="0"/>
              </a:spcBef>
              <a:spcAft>
                <a:spcPct val="0"/>
              </a:spcAft>
            </a:pPr>
            <a:r>
              <a:rPr lang="zh-CN" altLang="en-US" sz="2400" b="1">
                <a:solidFill>
                  <a:srgbClr val="FFFF00"/>
                </a:solidFill>
              </a:rPr>
              <a:t>常量成分</a:t>
            </a:r>
          </a:p>
          <a:p>
            <a:pPr fontAlgn="base">
              <a:lnSpc>
                <a:spcPct val="220000"/>
              </a:lnSpc>
              <a:spcBef>
                <a:spcPct val="0"/>
              </a:spcBef>
              <a:spcAft>
                <a:spcPct val="0"/>
              </a:spcAft>
            </a:pPr>
            <a:r>
              <a:rPr lang="zh-CN" altLang="en-US" sz="2400" b="1">
                <a:solidFill>
                  <a:srgbClr val="FFFF00"/>
                </a:solidFill>
              </a:rPr>
              <a:t>溶解气体</a:t>
            </a:r>
          </a:p>
          <a:p>
            <a:pPr fontAlgn="base">
              <a:lnSpc>
                <a:spcPct val="220000"/>
              </a:lnSpc>
              <a:spcBef>
                <a:spcPct val="0"/>
              </a:spcBef>
              <a:spcAft>
                <a:spcPct val="0"/>
              </a:spcAft>
            </a:pPr>
            <a:r>
              <a:rPr lang="zh-CN" altLang="en-US" sz="2400" b="1">
                <a:solidFill>
                  <a:srgbClr val="FFFF00"/>
                </a:solidFill>
              </a:rPr>
              <a:t>营养元素</a:t>
            </a:r>
          </a:p>
          <a:p>
            <a:pPr fontAlgn="base">
              <a:lnSpc>
                <a:spcPct val="220000"/>
              </a:lnSpc>
              <a:spcBef>
                <a:spcPct val="0"/>
              </a:spcBef>
              <a:spcAft>
                <a:spcPct val="0"/>
              </a:spcAft>
            </a:pPr>
            <a:r>
              <a:rPr lang="zh-CN" altLang="en-US" sz="2400" b="1">
                <a:solidFill>
                  <a:srgbClr val="FFFFFF"/>
                </a:solidFill>
              </a:rPr>
              <a:t>有机物质</a:t>
            </a:r>
          </a:p>
          <a:p>
            <a:pPr fontAlgn="base">
              <a:lnSpc>
                <a:spcPct val="220000"/>
              </a:lnSpc>
              <a:spcBef>
                <a:spcPct val="0"/>
              </a:spcBef>
              <a:spcAft>
                <a:spcPct val="0"/>
              </a:spcAft>
            </a:pPr>
            <a:r>
              <a:rPr lang="zh-CN" altLang="en-US" sz="2400" b="1">
                <a:solidFill>
                  <a:srgbClr val="FFFF00"/>
                </a:solidFill>
              </a:rPr>
              <a:t>微量元素</a:t>
            </a:r>
          </a:p>
          <a:p>
            <a:pPr fontAlgn="base">
              <a:lnSpc>
                <a:spcPct val="220000"/>
              </a:lnSpc>
              <a:spcBef>
                <a:spcPct val="0"/>
              </a:spcBef>
              <a:spcAft>
                <a:spcPct val="0"/>
              </a:spcAft>
            </a:pPr>
            <a:r>
              <a:rPr lang="zh-CN" altLang="en-US" sz="2400" b="1">
                <a:solidFill>
                  <a:srgbClr val="FFFF00"/>
                </a:solidFill>
              </a:rPr>
              <a:t>有毒物质</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18</a:t>
            </a:fld>
            <a:endParaRPr lang="en-US" altLang="zh-CN">
              <a:solidFill>
                <a:srgbClr val="000000"/>
              </a:solidFill>
            </a:endParaRPr>
          </a:p>
        </p:txBody>
      </p:sp>
    </p:spTree>
    <p:extLst>
      <p:ext uri="{BB962C8B-B14F-4D97-AF65-F5344CB8AC3E}">
        <p14:creationId xmlns:p14="http://schemas.microsoft.com/office/powerpoint/2010/main" val="14013970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0" y="0"/>
            <a:ext cx="3635375"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水资源与水环境</a:t>
            </a:r>
          </a:p>
        </p:txBody>
      </p:sp>
      <p:sp>
        <p:nvSpPr>
          <p:cNvPr id="26627" name="Text Box 3"/>
          <p:cNvSpPr txBox="1">
            <a:spLocks noChangeArrowheads="1"/>
          </p:cNvSpPr>
          <p:nvPr/>
        </p:nvSpPr>
        <p:spPr bwMode="auto">
          <a:xfrm>
            <a:off x="2339975" y="692150"/>
            <a:ext cx="4464050" cy="641350"/>
          </a:xfrm>
          <a:prstGeom prst="rect">
            <a:avLst/>
          </a:prstGeom>
          <a:noFill/>
          <a:ln w="9525">
            <a:noFill/>
            <a:miter lim="800000"/>
            <a:headEnd/>
            <a:tailEnd/>
          </a:ln>
        </p:spPr>
        <p:txBody>
          <a:bodyPr>
            <a:spAutoFit/>
          </a:bodyPr>
          <a:lstStyle/>
          <a:p>
            <a:pPr algn="ctr" fontAlgn="base">
              <a:spcBef>
                <a:spcPct val="50000"/>
              </a:spcBef>
              <a:spcAft>
                <a:spcPct val="0"/>
              </a:spcAft>
            </a:pPr>
            <a:r>
              <a:rPr lang="zh-CN" altLang="en-US" sz="3600" b="1">
                <a:solidFill>
                  <a:srgbClr val="FFFF00"/>
                </a:solidFill>
                <a:ea typeface="华文新魏" pitchFamily="2" charset="-122"/>
              </a:rPr>
              <a:t>天然水的化学组成</a:t>
            </a:r>
          </a:p>
        </p:txBody>
      </p:sp>
      <p:sp>
        <p:nvSpPr>
          <p:cNvPr id="26628" name="Text Box 4"/>
          <p:cNvSpPr txBox="1">
            <a:spLocks noChangeArrowheads="1"/>
          </p:cNvSpPr>
          <p:nvPr/>
        </p:nvSpPr>
        <p:spPr bwMode="auto">
          <a:xfrm>
            <a:off x="2051050" y="1989138"/>
            <a:ext cx="6769100" cy="3013075"/>
          </a:xfrm>
          <a:prstGeom prst="rect">
            <a:avLst/>
          </a:prstGeom>
          <a:solidFill>
            <a:srgbClr val="0000FF"/>
          </a:solidFill>
          <a:ln w="9525">
            <a:noFill/>
            <a:miter lim="800000"/>
            <a:headEnd/>
            <a:tailEnd/>
          </a:ln>
        </p:spPr>
        <p:txBody>
          <a:bodyPr>
            <a:spAutoFit/>
          </a:bodyPr>
          <a:lstStyle/>
          <a:p>
            <a:pPr fontAlgn="base">
              <a:lnSpc>
                <a:spcPct val="200000"/>
              </a:lnSpc>
              <a:spcBef>
                <a:spcPct val="0"/>
              </a:spcBef>
              <a:spcAft>
                <a:spcPct val="0"/>
              </a:spcAft>
            </a:pPr>
            <a:r>
              <a:rPr lang="en-US" altLang="zh-CN" sz="2400">
                <a:solidFill>
                  <a:srgbClr val="FFFFFF"/>
                </a:solidFill>
                <a:latin typeface="Times New Roman" pitchFamily="18" charset="0"/>
                <a:ea typeface="楷体_GB2312" pitchFamily="49" charset="-122"/>
              </a:rPr>
              <a:t>    </a:t>
            </a:r>
            <a:r>
              <a:rPr lang="zh-CN" altLang="en-US" sz="2400">
                <a:solidFill>
                  <a:srgbClr val="FFFFFF"/>
                </a:solidFill>
                <a:latin typeface="Times New Roman" pitchFamily="18" charset="0"/>
                <a:ea typeface="楷体_GB2312" pitchFamily="49" charset="-122"/>
              </a:rPr>
              <a:t>除了常量元素和营养元素以外的其他元素（如同位素等），仅占总含盐量的</a:t>
            </a:r>
            <a:r>
              <a:rPr lang="en-US" altLang="zh-CN" sz="2400">
                <a:solidFill>
                  <a:srgbClr val="FFFFFF"/>
                </a:solidFill>
                <a:latin typeface="Times New Roman" pitchFamily="18" charset="0"/>
                <a:ea typeface="楷体_GB2312" pitchFamily="49" charset="-122"/>
              </a:rPr>
              <a:t>0.1%</a:t>
            </a:r>
            <a:r>
              <a:rPr lang="zh-CN" altLang="en-US" sz="2400">
                <a:solidFill>
                  <a:srgbClr val="FFFFFF"/>
                </a:solidFill>
                <a:latin typeface="Times New Roman" pitchFamily="18" charset="0"/>
                <a:ea typeface="楷体_GB2312" pitchFamily="49" charset="-122"/>
              </a:rPr>
              <a:t>左右；微量元素中的</a:t>
            </a:r>
            <a:r>
              <a:rPr lang="en-US" altLang="zh-CN" sz="2400">
                <a:solidFill>
                  <a:srgbClr val="FFFFFF"/>
                </a:solidFill>
                <a:latin typeface="Times New Roman" pitchFamily="18" charset="0"/>
                <a:ea typeface="楷体_GB2312" pitchFamily="49" charset="-122"/>
              </a:rPr>
              <a:t>Fe</a:t>
            </a:r>
            <a:r>
              <a:rPr lang="zh-CN" altLang="en-US" sz="2400">
                <a:solidFill>
                  <a:srgbClr val="FFFFFF"/>
                </a:solidFill>
                <a:latin typeface="Times New Roman" pitchFamily="18" charset="0"/>
                <a:ea typeface="楷体_GB2312" pitchFamily="49" charset="-122"/>
              </a:rPr>
              <a:t>、</a:t>
            </a:r>
            <a:r>
              <a:rPr lang="en-US" altLang="zh-CN" sz="2400">
                <a:solidFill>
                  <a:srgbClr val="FFFFFF"/>
                </a:solidFill>
                <a:latin typeface="Times New Roman" pitchFamily="18" charset="0"/>
                <a:ea typeface="楷体_GB2312" pitchFamily="49" charset="-122"/>
              </a:rPr>
              <a:t>Mn</a:t>
            </a:r>
            <a:r>
              <a:rPr lang="zh-CN" altLang="en-US" sz="2400">
                <a:solidFill>
                  <a:srgbClr val="FFFFFF"/>
                </a:solidFill>
                <a:latin typeface="Times New Roman" pitchFamily="18" charset="0"/>
                <a:ea typeface="楷体_GB2312" pitchFamily="49" charset="-122"/>
              </a:rPr>
              <a:t>、</a:t>
            </a:r>
            <a:r>
              <a:rPr lang="en-US" altLang="zh-CN" sz="2400">
                <a:solidFill>
                  <a:srgbClr val="FFFFFF"/>
                </a:solidFill>
                <a:latin typeface="Times New Roman" pitchFamily="18" charset="0"/>
                <a:ea typeface="楷体_GB2312" pitchFamily="49" charset="-122"/>
              </a:rPr>
              <a:t>Cu</a:t>
            </a:r>
            <a:r>
              <a:rPr lang="zh-CN" altLang="en-US" sz="2400">
                <a:solidFill>
                  <a:srgbClr val="FFFFFF"/>
                </a:solidFill>
                <a:latin typeface="Times New Roman" pitchFamily="18" charset="0"/>
                <a:ea typeface="楷体_GB2312" pitchFamily="49" charset="-122"/>
              </a:rPr>
              <a:t>等与生物的生长有着密切的关系，称为“微量营养元素”。 </a:t>
            </a:r>
          </a:p>
        </p:txBody>
      </p:sp>
      <p:sp>
        <p:nvSpPr>
          <p:cNvPr id="26629" name="Rectangle 5"/>
          <p:cNvSpPr>
            <a:spLocks noChangeArrowheads="1"/>
          </p:cNvSpPr>
          <p:nvPr/>
        </p:nvSpPr>
        <p:spPr bwMode="auto">
          <a:xfrm>
            <a:off x="179388" y="1557338"/>
            <a:ext cx="1728787" cy="4911725"/>
          </a:xfrm>
          <a:prstGeom prst="rect">
            <a:avLst/>
          </a:prstGeom>
          <a:solidFill>
            <a:srgbClr val="0000FF">
              <a:alpha val="59999"/>
            </a:srgbClr>
          </a:solidFill>
          <a:ln w="9525">
            <a:noFill/>
            <a:miter lim="800000"/>
            <a:headEnd/>
            <a:tailEnd/>
          </a:ln>
        </p:spPr>
        <p:txBody>
          <a:bodyPr>
            <a:spAutoFit/>
          </a:bodyPr>
          <a:lstStyle/>
          <a:p>
            <a:pPr fontAlgn="base">
              <a:lnSpc>
                <a:spcPct val="220000"/>
              </a:lnSpc>
              <a:spcBef>
                <a:spcPct val="0"/>
              </a:spcBef>
              <a:spcAft>
                <a:spcPct val="0"/>
              </a:spcAft>
            </a:pPr>
            <a:r>
              <a:rPr lang="zh-CN" altLang="en-US" sz="2400" b="1">
                <a:solidFill>
                  <a:srgbClr val="FFFF00"/>
                </a:solidFill>
              </a:rPr>
              <a:t>常量成分</a:t>
            </a:r>
          </a:p>
          <a:p>
            <a:pPr fontAlgn="base">
              <a:lnSpc>
                <a:spcPct val="220000"/>
              </a:lnSpc>
              <a:spcBef>
                <a:spcPct val="0"/>
              </a:spcBef>
              <a:spcAft>
                <a:spcPct val="0"/>
              </a:spcAft>
            </a:pPr>
            <a:r>
              <a:rPr lang="zh-CN" altLang="en-US" sz="2400" b="1">
                <a:solidFill>
                  <a:srgbClr val="FFFF00"/>
                </a:solidFill>
              </a:rPr>
              <a:t>溶解气体</a:t>
            </a:r>
          </a:p>
          <a:p>
            <a:pPr fontAlgn="base">
              <a:lnSpc>
                <a:spcPct val="220000"/>
              </a:lnSpc>
              <a:spcBef>
                <a:spcPct val="0"/>
              </a:spcBef>
              <a:spcAft>
                <a:spcPct val="0"/>
              </a:spcAft>
            </a:pPr>
            <a:r>
              <a:rPr lang="zh-CN" altLang="en-US" sz="2400" b="1">
                <a:solidFill>
                  <a:srgbClr val="FFFF00"/>
                </a:solidFill>
              </a:rPr>
              <a:t>营养元素</a:t>
            </a:r>
          </a:p>
          <a:p>
            <a:pPr fontAlgn="base">
              <a:lnSpc>
                <a:spcPct val="220000"/>
              </a:lnSpc>
              <a:spcBef>
                <a:spcPct val="0"/>
              </a:spcBef>
              <a:spcAft>
                <a:spcPct val="0"/>
              </a:spcAft>
            </a:pPr>
            <a:r>
              <a:rPr lang="zh-CN" altLang="en-US" sz="2400" b="1">
                <a:solidFill>
                  <a:srgbClr val="FFFF00"/>
                </a:solidFill>
              </a:rPr>
              <a:t>有机物质</a:t>
            </a:r>
          </a:p>
          <a:p>
            <a:pPr fontAlgn="base">
              <a:lnSpc>
                <a:spcPct val="220000"/>
              </a:lnSpc>
              <a:spcBef>
                <a:spcPct val="0"/>
              </a:spcBef>
              <a:spcAft>
                <a:spcPct val="0"/>
              </a:spcAft>
            </a:pPr>
            <a:r>
              <a:rPr lang="zh-CN" altLang="en-US" sz="2400" b="1">
                <a:solidFill>
                  <a:srgbClr val="FFFFFF"/>
                </a:solidFill>
              </a:rPr>
              <a:t>微量元素</a:t>
            </a:r>
          </a:p>
          <a:p>
            <a:pPr fontAlgn="base">
              <a:lnSpc>
                <a:spcPct val="220000"/>
              </a:lnSpc>
              <a:spcBef>
                <a:spcPct val="0"/>
              </a:spcBef>
              <a:spcAft>
                <a:spcPct val="0"/>
              </a:spcAft>
            </a:pPr>
            <a:r>
              <a:rPr lang="zh-CN" altLang="en-US" sz="2400" b="1">
                <a:solidFill>
                  <a:srgbClr val="FFFF00"/>
                </a:solidFill>
              </a:rPr>
              <a:t>有毒物质</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19</a:t>
            </a:fld>
            <a:endParaRPr lang="en-US" altLang="zh-CN">
              <a:solidFill>
                <a:srgbClr val="000000"/>
              </a:solidFill>
            </a:endParaRPr>
          </a:p>
        </p:txBody>
      </p:sp>
    </p:spTree>
    <p:extLst>
      <p:ext uri="{BB962C8B-B14F-4D97-AF65-F5344CB8AC3E}">
        <p14:creationId xmlns:p14="http://schemas.microsoft.com/office/powerpoint/2010/main" val="40247791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827088" y="692150"/>
            <a:ext cx="4465637" cy="823913"/>
          </a:xfrm>
          <a:prstGeom prst="rect">
            <a:avLst/>
          </a:prstGeom>
          <a:noFill/>
          <a:ln w="9525">
            <a:noFill/>
            <a:miter lim="800000"/>
            <a:headEnd/>
            <a:tailEnd/>
          </a:ln>
        </p:spPr>
        <p:txBody>
          <a:bodyPr>
            <a:spAutoFit/>
          </a:bodyPr>
          <a:lstStyle/>
          <a:p>
            <a:pPr algn="ctr" fontAlgn="base">
              <a:spcBef>
                <a:spcPct val="50000"/>
              </a:spcBef>
              <a:spcAft>
                <a:spcPct val="0"/>
              </a:spcAft>
            </a:pPr>
            <a:r>
              <a:rPr lang="zh-CN" altLang="en-US" sz="4800">
                <a:solidFill>
                  <a:srgbClr val="FFFFFF"/>
                </a:solidFill>
                <a:latin typeface="华文新魏" pitchFamily="2" charset="-122"/>
                <a:ea typeface="华文新魏" pitchFamily="2" charset="-122"/>
              </a:rPr>
              <a:t>内容概要</a:t>
            </a:r>
          </a:p>
        </p:txBody>
      </p:sp>
      <p:sp>
        <p:nvSpPr>
          <p:cNvPr id="11267" name="Text Box 3"/>
          <p:cNvSpPr txBox="1">
            <a:spLocks noChangeArrowheads="1"/>
          </p:cNvSpPr>
          <p:nvPr/>
        </p:nvSpPr>
        <p:spPr bwMode="auto">
          <a:xfrm>
            <a:off x="1187450" y="1916113"/>
            <a:ext cx="7129463" cy="3444875"/>
          </a:xfrm>
          <a:prstGeom prst="rect">
            <a:avLst/>
          </a:prstGeom>
          <a:solidFill>
            <a:srgbClr val="0000FF">
              <a:alpha val="59999"/>
            </a:srgbClr>
          </a:solidFill>
          <a:ln w="9525">
            <a:noFill/>
            <a:miter lim="800000"/>
            <a:headEnd/>
            <a:tailEnd/>
          </a:ln>
        </p:spPr>
        <p:txBody>
          <a:bodyPr>
            <a:spAutoFit/>
          </a:bodyPr>
          <a:lstStyle/>
          <a:p>
            <a:pPr marL="447675" indent="-355600" fontAlgn="base">
              <a:spcBef>
                <a:spcPct val="50000"/>
              </a:spcBef>
              <a:spcAft>
                <a:spcPct val="0"/>
              </a:spcAft>
              <a:buClr>
                <a:srgbClr val="FFFF00"/>
              </a:buClr>
              <a:buFont typeface="Wingdings" pitchFamily="2" charset="2"/>
              <a:buNone/>
            </a:pPr>
            <a:r>
              <a:rPr lang="en-US" altLang="zh-CN" sz="2400">
                <a:solidFill>
                  <a:srgbClr val="FFFFFF"/>
                </a:solidFill>
                <a:ea typeface="华文行楷" pitchFamily="2" charset="-122"/>
              </a:rPr>
              <a:t> </a:t>
            </a:r>
            <a:r>
              <a:rPr lang="zh-CN" altLang="en-US" sz="4000">
                <a:solidFill>
                  <a:srgbClr val="FFFFFF"/>
                </a:solidFill>
                <a:ea typeface="华文行楷" pitchFamily="2" charset="-122"/>
              </a:rPr>
              <a:t>水资源与水环境</a:t>
            </a:r>
          </a:p>
          <a:p>
            <a:pPr marL="447675" indent="-355600" fontAlgn="base">
              <a:spcBef>
                <a:spcPct val="50000"/>
              </a:spcBef>
              <a:spcAft>
                <a:spcPct val="0"/>
              </a:spcAft>
              <a:buClr>
                <a:srgbClr val="FFFF00"/>
              </a:buClr>
              <a:buFont typeface="Wingdings" pitchFamily="2" charset="2"/>
              <a:buNone/>
            </a:pPr>
            <a:r>
              <a:rPr lang="zh-CN" altLang="en-US" sz="4000">
                <a:solidFill>
                  <a:srgbClr val="FFFFFF"/>
                </a:solidFill>
                <a:ea typeface="华文行楷" pitchFamily="2" charset="-122"/>
              </a:rPr>
              <a:t> 水污染</a:t>
            </a:r>
          </a:p>
          <a:p>
            <a:pPr marL="447675" indent="-355600" fontAlgn="base">
              <a:spcBef>
                <a:spcPct val="50000"/>
              </a:spcBef>
              <a:spcAft>
                <a:spcPct val="0"/>
              </a:spcAft>
              <a:buClr>
                <a:srgbClr val="FFFF00"/>
              </a:buClr>
              <a:buFont typeface="Wingdings" pitchFamily="2" charset="2"/>
              <a:buNone/>
            </a:pPr>
            <a:r>
              <a:rPr lang="zh-CN" altLang="en-US" sz="4000">
                <a:solidFill>
                  <a:srgbClr val="FFFFFF"/>
                </a:solidFill>
                <a:ea typeface="华文行楷" pitchFamily="2" charset="-122"/>
              </a:rPr>
              <a:t> 水环境功能与水质标准</a:t>
            </a:r>
          </a:p>
          <a:p>
            <a:pPr marL="447675" indent="-355600" fontAlgn="base">
              <a:spcBef>
                <a:spcPct val="50000"/>
              </a:spcBef>
              <a:spcAft>
                <a:spcPct val="0"/>
              </a:spcAft>
              <a:buClr>
                <a:srgbClr val="FFFF00"/>
              </a:buClr>
              <a:buFont typeface="Wingdings" pitchFamily="2" charset="2"/>
              <a:buNone/>
            </a:pPr>
            <a:r>
              <a:rPr lang="zh-CN" altLang="en-US" sz="4000">
                <a:solidFill>
                  <a:srgbClr val="FFFFFF"/>
                </a:solidFill>
                <a:ea typeface="华文行楷" pitchFamily="2" charset="-122"/>
              </a:rPr>
              <a:t> 水污染控制</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2</a:t>
            </a:fld>
            <a:endParaRPr lang="en-US" altLang="zh-CN">
              <a:solidFill>
                <a:srgbClr val="000000"/>
              </a:solidFill>
            </a:endParaRPr>
          </a:p>
        </p:txBody>
      </p:sp>
    </p:spTree>
    <p:extLst>
      <p:ext uri="{BB962C8B-B14F-4D97-AF65-F5344CB8AC3E}">
        <p14:creationId xmlns:p14="http://schemas.microsoft.com/office/powerpoint/2010/main" val="23325091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0" y="0"/>
            <a:ext cx="3635375"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水资源与水环境</a:t>
            </a:r>
          </a:p>
        </p:txBody>
      </p:sp>
      <p:sp>
        <p:nvSpPr>
          <p:cNvPr id="27651" name="Text Box 3"/>
          <p:cNvSpPr txBox="1">
            <a:spLocks noChangeArrowheads="1"/>
          </p:cNvSpPr>
          <p:nvPr/>
        </p:nvSpPr>
        <p:spPr bwMode="auto">
          <a:xfrm>
            <a:off x="2339975" y="692150"/>
            <a:ext cx="4464050" cy="641350"/>
          </a:xfrm>
          <a:prstGeom prst="rect">
            <a:avLst/>
          </a:prstGeom>
          <a:noFill/>
          <a:ln w="9525">
            <a:noFill/>
            <a:miter lim="800000"/>
            <a:headEnd/>
            <a:tailEnd/>
          </a:ln>
        </p:spPr>
        <p:txBody>
          <a:bodyPr>
            <a:spAutoFit/>
          </a:bodyPr>
          <a:lstStyle/>
          <a:p>
            <a:pPr algn="ctr" fontAlgn="base">
              <a:spcBef>
                <a:spcPct val="50000"/>
              </a:spcBef>
              <a:spcAft>
                <a:spcPct val="0"/>
              </a:spcAft>
            </a:pPr>
            <a:r>
              <a:rPr lang="zh-CN" altLang="en-US" sz="3600" b="1">
                <a:solidFill>
                  <a:srgbClr val="FFFF00"/>
                </a:solidFill>
                <a:ea typeface="华文新魏" pitchFamily="2" charset="-122"/>
              </a:rPr>
              <a:t>天然水的化学组成</a:t>
            </a:r>
          </a:p>
        </p:txBody>
      </p:sp>
      <p:sp>
        <p:nvSpPr>
          <p:cNvPr id="27652" name="Text Box 4"/>
          <p:cNvSpPr txBox="1">
            <a:spLocks noChangeArrowheads="1"/>
          </p:cNvSpPr>
          <p:nvPr/>
        </p:nvSpPr>
        <p:spPr bwMode="auto">
          <a:xfrm>
            <a:off x="2124075" y="1844675"/>
            <a:ext cx="6769100" cy="4765675"/>
          </a:xfrm>
          <a:prstGeom prst="rect">
            <a:avLst/>
          </a:prstGeom>
          <a:solidFill>
            <a:srgbClr val="0000FF"/>
          </a:solidFill>
          <a:ln w="9525">
            <a:noFill/>
            <a:miter lim="800000"/>
            <a:headEnd/>
            <a:tailEnd/>
          </a:ln>
        </p:spPr>
        <p:txBody>
          <a:bodyPr>
            <a:spAutoFit/>
          </a:bodyPr>
          <a:lstStyle/>
          <a:p>
            <a:pPr fontAlgn="base">
              <a:lnSpc>
                <a:spcPct val="160000"/>
              </a:lnSpc>
              <a:spcBef>
                <a:spcPct val="0"/>
              </a:spcBef>
              <a:spcAft>
                <a:spcPct val="0"/>
              </a:spcAft>
            </a:pPr>
            <a:r>
              <a:rPr lang="en-US" altLang="zh-CN" sz="2400">
                <a:solidFill>
                  <a:srgbClr val="FFFFFF"/>
                </a:solidFill>
                <a:latin typeface="Times New Roman" pitchFamily="18" charset="0"/>
                <a:ea typeface="楷体_GB2312" pitchFamily="49" charset="-122"/>
              </a:rPr>
              <a:t>        </a:t>
            </a:r>
            <a:r>
              <a:rPr lang="zh-CN" altLang="en-US" sz="2400">
                <a:solidFill>
                  <a:srgbClr val="FFFFFF"/>
                </a:solidFill>
                <a:latin typeface="Times New Roman" pitchFamily="18" charset="0"/>
                <a:ea typeface="楷体_GB2312" pitchFamily="49" charset="-122"/>
              </a:rPr>
              <a:t>天然水中的有毒物质，主要是由于地球化学异常和水体内部物质循环失调而生成并积累的毒物，如</a:t>
            </a:r>
            <a:r>
              <a:rPr lang="zh-CN" altLang="en-US" sz="2400" b="1">
                <a:solidFill>
                  <a:srgbClr val="FFFF00"/>
                </a:solidFill>
                <a:latin typeface="Times New Roman" pitchFamily="18" charset="0"/>
                <a:ea typeface="楷体_GB2312" pitchFamily="49" charset="-122"/>
              </a:rPr>
              <a:t>重金属、放射性同位素、硫化氢、氨、低级胺类、高浓度</a:t>
            </a:r>
            <a:r>
              <a:rPr lang="en-US" altLang="zh-CN" sz="2400" b="1">
                <a:solidFill>
                  <a:srgbClr val="FFFF00"/>
                </a:solidFill>
                <a:latin typeface="Times New Roman" pitchFamily="18" charset="0"/>
                <a:ea typeface="楷体_GB2312" pitchFamily="49" charset="-122"/>
              </a:rPr>
              <a:t>CO</a:t>
            </a:r>
            <a:r>
              <a:rPr lang="en-US" altLang="zh-CN" sz="2400" b="1" baseline="-25000">
                <a:solidFill>
                  <a:srgbClr val="FFFF00"/>
                </a:solidFill>
                <a:latin typeface="Times New Roman" pitchFamily="18" charset="0"/>
                <a:ea typeface="楷体_GB2312" pitchFamily="49" charset="-122"/>
              </a:rPr>
              <a:t>2</a:t>
            </a:r>
            <a:r>
              <a:rPr lang="zh-CN" altLang="en-US" sz="2400" b="1">
                <a:solidFill>
                  <a:srgbClr val="FFFF00"/>
                </a:solidFill>
                <a:latin typeface="Times New Roman" pitchFamily="18" charset="0"/>
                <a:ea typeface="楷体_GB2312" pitchFamily="49" charset="-122"/>
              </a:rPr>
              <a:t>及赤潮生物的有毒分泌物</a:t>
            </a:r>
            <a:r>
              <a:rPr lang="zh-CN" altLang="en-US" sz="2400">
                <a:solidFill>
                  <a:srgbClr val="FFFFFF"/>
                </a:solidFill>
                <a:latin typeface="Times New Roman" pitchFamily="18" charset="0"/>
                <a:ea typeface="楷体_GB2312" pitchFamily="49" charset="-122"/>
              </a:rPr>
              <a:t>等。</a:t>
            </a:r>
          </a:p>
          <a:p>
            <a:pPr fontAlgn="base">
              <a:lnSpc>
                <a:spcPct val="160000"/>
              </a:lnSpc>
              <a:spcBef>
                <a:spcPct val="0"/>
              </a:spcBef>
              <a:spcAft>
                <a:spcPct val="0"/>
              </a:spcAft>
            </a:pPr>
            <a:r>
              <a:rPr lang="zh-CN" altLang="en-US" sz="2400">
                <a:solidFill>
                  <a:srgbClr val="FFFFFF"/>
                </a:solidFill>
                <a:latin typeface="Times New Roman" pitchFamily="18" charset="0"/>
                <a:ea typeface="楷体_GB2312" pitchFamily="49" charset="-122"/>
              </a:rPr>
              <a:t>       有毒物质在浓度较低时就会对水生生物产生毒性作用，并破坏生态系统的平衡；其毒性的大小与该物质的存在形式有关，并受到多中水体物理化学性质的影响。</a:t>
            </a:r>
          </a:p>
        </p:txBody>
      </p:sp>
      <p:sp>
        <p:nvSpPr>
          <p:cNvPr id="27653" name="Rectangle 5"/>
          <p:cNvSpPr>
            <a:spLocks noChangeArrowheads="1"/>
          </p:cNvSpPr>
          <p:nvPr/>
        </p:nvSpPr>
        <p:spPr bwMode="auto">
          <a:xfrm>
            <a:off x="179388" y="1557338"/>
            <a:ext cx="1728787" cy="4911725"/>
          </a:xfrm>
          <a:prstGeom prst="rect">
            <a:avLst/>
          </a:prstGeom>
          <a:solidFill>
            <a:srgbClr val="0000FF">
              <a:alpha val="59999"/>
            </a:srgbClr>
          </a:solidFill>
          <a:ln w="9525">
            <a:noFill/>
            <a:miter lim="800000"/>
            <a:headEnd/>
            <a:tailEnd/>
          </a:ln>
        </p:spPr>
        <p:txBody>
          <a:bodyPr>
            <a:spAutoFit/>
          </a:bodyPr>
          <a:lstStyle/>
          <a:p>
            <a:pPr fontAlgn="base">
              <a:lnSpc>
                <a:spcPct val="220000"/>
              </a:lnSpc>
              <a:spcBef>
                <a:spcPct val="0"/>
              </a:spcBef>
              <a:spcAft>
                <a:spcPct val="0"/>
              </a:spcAft>
            </a:pPr>
            <a:r>
              <a:rPr lang="zh-CN" altLang="en-US" sz="2400" b="1">
                <a:solidFill>
                  <a:srgbClr val="FFFF00"/>
                </a:solidFill>
              </a:rPr>
              <a:t>常量成分</a:t>
            </a:r>
          </a:p>
          <a:p>
            <a:pPr fontAlgn="base">
              <a:lnSpc>
                <a:spcPct val="220000"/>
              </a:lnSpc>
              <a:spcBef>
                <a:spcPct val="0"/>
              </a:spcBef>
              <a:spcAft>
                <a:spcPct val="0"/>
              </a:spcAft>
            </a:pPr>
            <a:r>
              <a:rPr lang="zh-CN" altLang="en-US" sz="2400" b="1">
                <a:solidFill>
                  <a:srgbClr val="FFFF00"/>
                </a:solidFill>
              </a:rPr>
              <a:t>溶解气体</a:t>
            </a:r>
          </a:p>
          <a:p>
            <a:pPr fontAlgn="base">
              <a:lnSpc>
                <a:spcPct val="220000"/>
              </a:lnSpc>
              <a:spcBef>
                <a:spcPct val="0"/>
              </a:spcBef>
              <a:spcAft>
                <a:spcPct val="0"/>
              </a:spcAft>
            </a:pPr>
            <a:r>
              <a:rPr lang="zh-CN" altLang="en-US" sz="2400" b="1">
                <a:solidFill>
                  <a:srgbClr val="FFFF00"/>
                </a:solidFill>
              </a:rPr>
              <a:t>营养元素</a:t>
            </a:r>
          </a:p>
          <a:p>
            <a:pPr fontAlgn="base">
              <a:lnSpc>
                <a:spcPct val="220000"/>
              </a:lnSpc>
              <a:spcBef>
                <a:spcPct val="0"/>
              </a:spcBef>
              <a:spcAft>
                <a:spcPct val="0"/>
              </a:spcAft>
            </a:pPr>
            <a:r>
              <a:rPr lang="zh-CN" altLang="en-US" sz="2400" b="1">
                <a:solidFill>
                  <a:srgbClr val="FFFF00"/>
                </a:solidFill>
              </a:rPr>
              <a:t>有机物质</a:t>
            </a:r>
          </a:p>
          <a:p>
            <a:pPr fontAlgn="base">
              <a:lnSpc>
                <a:spcPct val="220000"/>
              </a:lnSpc>
              <a:spcBef>
                <a:spcPct val="0"/>
              </a:spcBef>
              <a:spcAft>
                <a:spcPct val="0"/>
              </a:spcAft>
            </a:pPr>
            <a:r>
              <a:rPr lang="zh-CN" altLang="en-US" sz="2400" b="1">
                <a:solidFill>
                  <a:srgbClr val="FFFF00"/>
                </a:solidFill>
              </a:rPr>
              <a:t>微量元素</a:t>
            </a:r>
          </a:p>
          <a:p>
            <a:pPr fontAlgn="base">
              <a:lnSpc>
                <a:spcPct val="220000"/>
              </a:lnSpc>
              <a:spcBef>
                <a:spcPct val="0"/>
              </a:spcBef>
              <a:spcAft>
                <a:spcPct val="0"/>
              </a:spcAft>
            </a:pPr>
            <a:r>
              <a:rPr lang="zh-CN" altLang="en-US" sz="2400" b="1">
                <a:solidFill>
                  <a:srgbClr val="FFFFFF"/>
                </a:solidFill>
              </a:rPr>
              <a:t>有毒物质</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20</a:t>
            </a:fld>
            <a:endParaRPr lang="en-US" altLang="zh-CN">
              <a:solidFill>
                <a:srgbClr val="000000"/>
              </a:solidFill>
            </a:endParaRPr>
          </a:p>
        </p:txBody>
      </p:sp>
    </p:spTree>
    <p:extLst>
      <p:ext uri="{BB962C8B-B14F-4D97-AF65-F5344CB8AC3E}">
        <p14:creationId xmlns:p14="http://schemas.microsoft.com/office/powerpoint/2010/main" val="7482285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0" y="0"/>
            <a:ext cx="3635375"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水资源与水环境</a:t>
            </a:r>
          </a:p>
        </p:txBody>
      </p:sp>
      <p:sp>
        <p:nvSpPr>
          <p:cNvPr id="28675" name="Text Box 3"/>
          <p:cNvSpPr txBox="1">
            <a:spLocks noChangeArrowheads="1"/>
          </p:cNvSpPr>
          <p:nvPr/>
        </p:nvSpPr>
        <p:spPr bwMode="auto">
          <a:xfrm>
            <a:off x="2339975" y="692150"/>
            <a:ext cx="4464050" cy="641350"/>
          </a:xfrm>
          <a:prstGeom prst="rect">
            <a:avLst/>
          </a:prstGeom>
          <a:solidFill>
            <a:srgbClr val="0066FF">
              <a:alpha val="59999"/>
            </a:srgbClr>
          </a:solidFill>
          <a:ln w="9525">
            <a:noFill/>
            <a:miter lim="800000"/>
            <a:headEnd/>
            <a:tailEnd/>
          </a:ln>
        </p:spPr>
        <p:txBody>
          <a:bodyPr>
            <a:spAutoFit/>
          </a:bodyPr>
          <a:lstStyle/>
          <a:p>
            <a:pPr algn="ctr" fontAlgn="base">
              <a:spcBef>
                <a:spcPct val="50000"/>
              </a:spcBef>
              <a:spcAft>
                <a:spcPct val="0"/>
              </a:spcAft>
            </a:pPr>
            <a:r>
              <a:rPr lang="zh-CN" altLang="en-US" sz="3600" b="1">
                <a:solidFill>
                  <a:srgbClr val="FFFF00"/>
                </a:solidFill>
                <a:ea typeface="华文新魏" pitchFamily="2" charset="-122"/>
              </a:rPr>
              <a:t>天然水的化学组成</a:t>
            </a:r>
          </a:p>
        </p:txBody>
      </p:sp>
      <p:graphicFrame>
        <p:nvGraphicFramePr>
          <p:cNvPr id="31702" name="Group 982"/>
          <p:cNvGraphicFramePr>
            <a:graphicFrameLocks noGrp="1"/>
          </p:cNvGraphicFramePr>
          <p:nvPr/>
        </p:nvGraphicFramePr>
        <p:xfrm>
          <a:off x="468313" y="2060575"/>
          <a:ext cx="8351837" cy="3862389"/>
        </p:xfrm>
        <a:graphic>
          <a:graphicData uri="http://schemas.openxmlformats.org/drawingml/2006/table">
            <a:tbl>
              <a:tblPr/>
              <a:tblGrid>
                <a:gridCol w="1349375"/>
                <a:gridCol w="919162"/>
                <a:gridCol w="917575"/>
                <a:gridCol w="1109663"/>
                <a:gridCol w="1079500"/>
                <a:gridCol w="920750"/>
                <a:gridCol w="917575"/>
                <a:gridCol w="1138237"/>
              </a:tblGrid>
              <a:tr h="430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成分</a:t>
                      </a:r>
                      <a:endParaRPr kumimoji="0" lang="zh-CN" altLang="en-US" sz="4400" b="0"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endParaRP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660066">
                        <a:alpha val="7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Ca</a:t>
                      </a:r>
                      <a:r>
                        <a:rPr kumimoji="0" lang="en-US" altLang="zh-CN" sz="1800" b="0" i="0" u="none" strike="noStrike" cap="none" normalizeH="0" baseline="30000" smtClean="0">
                          <a:ln>
                            <a:noFill/>
                          </a:ln>
                          <a:solidFill>
                            <a:schemeClr val="bg1"/>
                          </a:solidFill>
                          <a:effectLst/>
                          <a:latin typeface="Times New Roman" pitchFamily="18" charset="0"/>
                          <a:ea typeface="楷体_GB2312" pitchFamily="49" charset="-122"/>
                          <a:cs typeface="Times New Roman" pitchFamily="18" charset="0"/>
                        </a:rPr>
                        <a:t>2+</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660066">
                        <a:alpha val="7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Mg</a:t>
                      </a:r>
                      <a:r>
                        <a:rPr kumimoji="0" lang="en-US" altLang="zh-CN" sz="1800" b="0" i="0" u="none" strike="noStrike" cap="none" normalizeH="0" baseline="30000" smtClean="0">
                          <a:ln>
                            <a:noFill/>
                          </a:ln>
                          <a:solidFill>
                            <a:schemeClr val="bg1"/>
                          </a:solidFill>
                          <a:effectLst/>
                          <a:latin typeface="Times New Roman" pitchFamily="18" charset="0"/>
                          <a:ea typeface="楷体_GB2312" pitchFamily="49" charset="-122"/>
                          <a:cs typeface="Times New Roman" pitchFamily="18" charset="0"/>
                        </a:rPr>
                        <a:t>2+</a:t>
                      </a:r>
                      <a:endParaRPr kumimoji="0" lang="en-US" altLang="zh-CN" sz="4400" b="0"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endParaRP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660066">
                        <a:alpha val="7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Na</a:t>
                      </a:r>
                      <a:r>
                        <a:rPr kumimoji="0" lang="en-US" altLang="zh-CN" sz="1800" b="0" i="0" u="none" strike="noStrike" cap="none" normalizeH="0" baseline="30000" smtClean="0">
                          <a:ln>
                            <a:noFill/>
                          </a:ln>
                          <a:solidFill>
                            <a:schemeClr val="bg1"/>
                          </a:solidFill>
                          <a:effectLst/>
                          <a:latin typeface="Times New Roman" pitchFamily="18" charset="0"/>
                          <a:ea typeface="楷体_GB2312" pitchFamily="49" charset="-122"/>
                          <a:cs typeface="Times New Roman" pitchFamily="18" charset="0"/>
                        </a:rPr>
                        <a:t>+</a:t>
                      </a:r>
                      <a:r>
                        <a:rPr kumimoji="0" lang="en-US" altLang="zh-CN" sz="1800" b="0"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 K</a:t>
                      </a:r>
                      <a:r>
                        <a:rPr kumimoji="0" lang="en-US" altLang="zh-CN" sz="1800" b="0" i="0" u="none" strike="noStrike" cap="none" normalizeH="0" baseline="30000" smtClean="0">
                          <a:ln>
                            <a:noFill/>
                          </a:ln>
                          <a:solidFill>
                            <a:schemeClr val="bg1"/>
                          </a:solidFill>
                          <a:effectLst/>
                          <a:latin typeface="Times New Roman" pitchFamily="18" charset="0"/>
                          <a:ea typeface="楷体_GB2312" pitchFamily="49" charset="-122"/>
                          <a:cs typeface="Times New Roman" pitchFamily="18" charset="0"/>
                        </a:rPr>
                        <a:t>+</a:t>
                      </a:r>
                      <a:endParaRPr kumimoji="0" lang="en-US" altLang="zh-CN" sz="4400" b="0"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endParaRP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660066">
                        <a:alpha val="7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HCO</a:t>
                      </a:r>
                      <a:r>
                        <a:rPr kumimoji="0" lang="en-US" altLang="zh-CN" sz="1800" b="0" i="0" u="none" strike="noStrike" cap="none" normalizeH="0" baseline="-30000" smtClean="0">
                          <a:ln>
                            <a:noFill/>
                          </a:ln>
                          <a:solidFill>
                            <a:schemeClr val="bg1"/>
                          </a:solidFill>
                          <a:effectLst/>
                          <a:latin typeface="Times New Roman" pitchFamily="18" charset="0"/>
                          <a:ea typeface="楷体_GB2312" pitchFamily="49" charset="-122"/>
                          <a:cs typeface="Times New Roman" pitchFamily="18" charset="0"/>
                        </a:rPr>
                        <a:t>3</a:t>
                      </a:r>
                      <a:r>
                        <a:rPr kumimoji="0" lang="en-US" altLang="zh-CN" sz="1800" b="0" i="0" u="none" strike="noStrike" cap="none" normalizeH="0" baseline="30000" smtClean="0">
                          <a:ln>
                            <a:noFill/>
                          </a:ln>
                          <a:solidFill>
                            <a:schemeClr val="bg1"/>
                          </a:solidFill>
                          <a:effectLst/>
                          <a:latin typeface="Times New Roman" pitchFamily="18" charset="0"/>
                          <a:ea typeface="楷体_GB2312" pitchFamily="49" charset="-122"/>
                          <a:cs typeface="Times New Roman" pitchFamily="18" charset="0"/>
                        </a:rPr>
                        <a:t>-</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660066">
                        <a:alpha val="7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SO</a:t>
                      </a:r>
                      <a:r>
                        <a:rPr kumimoji="0" lang="en-US" altLang="zh-CN" sz="1800" b="0" i="0" u="none" strike="noStrike" cap="none" normalizeH="0" baseline="-30000" smtClean="0">
                          <a:ln>
                            <a:noFill/>
                          </a:ln>
                          <a:solidFill>
                            <a:schemeClr val="bg1"/>
                          </a:solidFill>
                          <a:effectLst/>
                          <a:latin typeface="Times New Roman" pitchFamily="18" charset="0"/>
                          <a:ea typeface="楷体_GB2312" pitchFamily="49" charset="-122"/>
                          <a:cs typeface="Times New Roman" pitchFamily="18" charset="0"/>
                        </a:rPr>
                        <a:t>4</a:t>
                      </a:r>
                      <a:r>
                        <a:rPr kumimoji="0" lang="en-US" altLang="zh-CN" sz="1800" b="0" i="0" u="none" strike="noStrike" cap="none" normalizeH="0" baseline="30000" smtClean="0">
                          <a:ln>
                            <a:noFill/>
                          </a:ln>
                          <a:solidFill>
                            <a:schemeClr val="bg1"/>
                          </a:solidFill>
                          <a:effectLst/>
                          <a:latin typeface="Times New Roman" pitchFamily="18" charset="0"/>
                          <a:ea typeface="楷体_GB2312" pitchFamily="49" charset="-122"/>
                          <a:cs typeface="Times New Roman" pitchFamily="18" charset="0"/>
                        </a:rPr>
                        <a:t>2-</a:t>
                      </a:r>
                      <a:endParaRPr kumimoji="0" lang="en-US" altLang="zh-CN" sz="4400" b="0"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endParaRP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660066">
                        <a:alpha val="7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Cl</a:t>
                      </a:r>
                      <a:r>
                        <a:rPr kumimoji="0" lang="en-US" altLang="zh-CN" sz="1800" b="0" i="0" u="none" strike="noStrike" cap="none" normalizeH="0" baseline="30000" smtClean="0">
                          <a:ln>
                            <a:noFill/>
                          </a:ln>
                          <a:solidFill>
                            <a:schemeClr val="bg1"/>
                          </a:solidFill>
                          <a:effectLst/>
                          <a:latin typeface="Times New Roman" pitchFamily="18" charset="0"/>
                          <a:ea typeface="楷体_GB2312" pitchFamily="49" charset="-122"/>
                          <a:cs typeface="Times New Roman" pitchFamily="18" charset="0"/>
                        </a:rPr>
                        <a:t>-</a:t>
                      </a:r>
                      <a:endParaRPr kumimoji="0" lang="en-US" altLang="zh-CN" sz="4400" b="0"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endParaRP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660066">
                        <a:alpha val="7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含盐量</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660066">
                        <a:alpha val="70000"/>
                      </a:srgbClr>
                    </a:solidFill>
                  </a:tcPr>
                </a:tc>
              </a:tr>
              <a:tr h="5715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Times New Roman" pitchFamily="18" charset="0"/>
                          <a:ea typeface="楷体_GB2312" pitchFamily="49" charset="-122"/>
                        </a:rPr>
                        <a:t>黑龙江</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660066">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11.6</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2.5</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6.7</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54.9</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6.0</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2.0</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83.7</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r>
              <a:tr h="5715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Times New Roman" pitchFamily="18" charset="0"/>
                          <a:ea typeface="楷体_GB2312" pitchFamily="49" charset="-122"/>
                        </a:rPr>
                        <a:t>松花江</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660066">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12.0</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3.8</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6.8</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cs typeface="Times New Roman" pitchFamily="18" charset="0"/>
                        </a:rPr>
                        <a:t>64.4</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5.9</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1.0</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93.9</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r>
              <a:tr h="573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Times New Roman" pitchFamily="18" charset="0"/>
                          <a:ea typeface="楷体_GB2312" pitchFamily="49" charset="-122"/>
                        </a:rPr>
                        <a:t>黄河</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660066">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39.1</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17.9</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46.3</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162.0</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82.6</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30.0</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377.9</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r>
              <a:tr h="5715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Times New Roman" pitchFamily="18" charset="0"/>
                          <a:ea typeface="楷体_GB2312" pitchFamily="49" charset="-122"/>
                        </a:rPr>
                        <a:t>长江</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660066">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28.9</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9.6</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8.6</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128.9</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13.4</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4.2</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193.6</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r>
              <a:tr h="573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Times New Roman" pitchFamily="18" charset="0"/>
                          <a:ea typeface="楷体_GB2312" pitchFamily="49" charset="-122"/>
                        </a:rPr>
                        <a:t>闽江</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660066">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2.6</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0.6</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6.7</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20.2</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4.9</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0.5</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35.5</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r>
              <a:tr h="5715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Times New Roman" pitchFamily="18" charset="0"/>
                          <a:ea typeface="楷体_GB2312" pitchFamily="49" charset="-122"/>
                        </a:rPr>
                        <a:t>西江</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660066">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18.5</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4.8</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8.1</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91.5</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2.8</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2.9</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Times New Roman" pitchFamily="18" charset="0"/>
                          <a:ea typeface="楷体_GB2312" pitchFamily="49" charset="-122"/>
                        </a:rPr>
                        <a:t>128.6</a:t>
                      </a:r>
                    </a:p>
                  </a:txBody>
                  <a:tcPr horzOverflow="overflow">
                    <a:lnL w="12700" cap="flat" cmpd="sng" algn="ctr">
                      <a:solidFill>
                        <a:srgbClr val="99FF66"/>
                      </a:solidFill>
                      <a:prstDash val="solid"/>
                      <a:round/>
                      <a:headEnd type="none" w="med" len="med"/>
                      <a:tailEnd type="none" w="med" len="med"/>
                    </a:lnL>
                    <a:lnR w="12700" cap="flat" cmpd="sng" algn="ctr">
                      <a:solidFill>
                        <a:srgbClr val="99FF66"/>
                      </a:solidFill>
                      <a:prstDash val="solid"/>
                      <a:round/>
                      <a:headEnd type="none" w="med" len="med"/>
                      <a:tailEnd type="none" w="med" len="med"/>
                    </a:lnR>
                    <a:lnT w="12700" cap="flat" cmpd="sng" algn="ctr">
                      <a:solidFill>
                        <a:srgbClr val="99FF66"/>
                      </a:solidFill>
                      <a:prstDash val="solid"/>
                      <a:round/>
                      <a:headEnd type="none" w="med" len="med"/>
                      <a:tailEnd type="none" w="med" len="med"/>
                    </a:lnT>
                    <a:lnB w="12700" cap="flat" cmpd="sng" algn="ctr">
                      <a:solidFill>
                        <a:srgbClr val="99FF66"/>
                      </a:solidFill>
                      <a:prstDash val="solid"/>
                      <a:round/>
                      <a:headEnd type="none" w="med" len="med"/>
                      <a:tailEnd type="none" w="med" len="med"/>
                    </a:lnB>
                    <a:lnTlToBr>
                      <a:noFill/>
                    </a:lnTlToBr>
                    <a:lnBlToTr>
                      <a:noFill/>
                    </a:lnBlToTr>
                    <a:solidFill>
                      <a:srgbClr val="0000FF">
                        <a:alpha val="70000"/>
                      </a:srgbClr>
                    </a:solidFill>
                  </a:tcPr>
                </a:tc>
              </a:tr>
            </a:tbl>
          </a:graphicData>
        </a:graphic>
      </p:graphicFrame>
      <p:sp>
        <p:nvSpPr>
          <p:cNvPr id="28750" name="Rectangle 490"/>
          <p:cNvSpPr>
            <a:spLocks noChangeArrowheads="1"/>
          </p:cNvSpPr>
          <p:nvPr/>
        </p:nvSpPr>
        <p:spPr bwMode="auto">
          <a:xfrm>
            <a:off x="2195513" y="1484313"/>
            <a:ext cx="4608512" cy="433387"/>
          </a:xfrm>
          <a:prstGeom prst="rect">
            <a:avLst/>
          </a:prstGeom>
          <a:solidFill>
            <a:schemeClr val="bg1"/>
          </a:solidFill>
          <a:ln w="9525">
            <a:noFill/>
            <a:miter lim="800000"/>
            <a:headEnd/>
            <a:tailEnd/>
          </a:ln>
        </p:spPr>
        <p:txBody>
          <a:bodyPr wrap="none" anchor="ctr"/>
          <a:lstStyle/>
          <a:p>
            <a:pPr algn="ctr" fontAlgn="base">
              <a:spcBef>
                <a:spcPct val="0"/>
              </a:spcBef>
              <a:spcAft>
                <a:spcPct val="0"/>
              </a:spcAft>
            </a:pPr>
            <a:r>
              <a:rPr lang="zh-CN" altLang="en-US" sz="2400">
                <a:solidFill>
                  <a:srgbClr val="0000FF"/>
                </a:solidFill>
                <a:latin typeface="黑体" pitchFamily="49" charset="-122"/>
                <a:ea typeface="黑体" pitchFamily="49" charset="-122"/>
              </a:rPr>
              <a:t>我国主要河流的化学组成 </a:t>
            </a:r>
          </a:p>
        </p:txBody>
      </p:sp>
      <p:sp>
        <p:nvSpPr>
          <p:cNvPr id="28751" name="Rectangle 491"/>
          <p:cNvSpPr>
            <a:spLocks noChangeArrowheads="1"/>
          </p:cNvSpPr>
          <p:nvPr/>
        </p:nvSpPr>
        <p:spPr bwMode="auto">
          <a:xfrm>
            <a:off x="1403350" y="6092825"/>
            <a:ext cx="7596188" cy="433388"/>
          </a:xfrm>
          <a:prstGeom prst="rect">
            <a:avLst/>
          </a:prstGeom>
          <a:solidFill>
            <a:schemeClr val="bg1"/>
          </a:solidFill>
          <a:ln w="9525">
            <a:noFill/>
            <a:miter lim="800000"/>
            <a:headEnd/>
            <a:tailEnd/>
          </a:ln>
        </p:spPr>
        <p:txBody>
          <a:bodyPr wrap="none" anchor="ctr"/>
          <a:lstStyle/>
          <a:p>
            <a:pPr algn="ctr" fontAlgn="base">
              <a:spcBef>
                <a:spcPct val="0"/>
              </a:spcBef>
              <a:spcAft>
                <a:spcPct val="0"/>
              </a:spcAft>
            </a:pPr>
            <a:r>
              <a:rPr lang="en-US" altLang="zh-CN">
                <a:solidFill>
                  <a:srgbClr val="000000"/>
                </a:solidFill>
              </a:rPr>
              <a:t>——</a:t>
            </a:r>
            <a:r>
              <a:rPr lang="zh-CN" altLang="en-US">
                <a:solidFill>
                  <a:srgbClr val="000000"/>
                </a:solidFill>
              </a:rPr>
              <a:t>王凯雄，胡勤海</a:t>
            </a:r>
            <a:r>
              <a:rPr lang="en-US" altLang="zh-CN">
                <a:solidFill>
                  <a:srgbClr val="000000"/>
                </a:solidFill>
              </a:rPr>
              <a:t>.</a:t>
            </a:r>
            <a:r>
              <a:rPr lang="zh-CN" altLang="en-US">
                <a:solidFill>
                  <a:srgbClr val="000000"/>
                </a:solidFill>
              </a:rPr>
              <a:t>环境化学</a:t>
            </a:r>
            <a:r>
              <a:rPr lang="en-US" altLang="zh-CN">
                <a:solidFill>
                  <a:srgbClr val="000000"/>
                </a:solidFill>
              </a:rPr>
              <a:t>.</a:t>
            </a:r>
            <a:r>
              <a:rPr lang="zh-CN" altLang="en-US">
                <a:solidFill>
                  <a:srgbClr val="000000"/>
                </a:solidFill>
              </a:rPr>
              <a:t>北京：化学工业出版社</a:t>
            </a:r>
            <a:r>
              <a:rPr lang="en-US" altLang="zh-CN">
                <a:solidFill>
                  <a:srgbClr val="000000"/>
                </a:solidFill>
              </a:rPr>
              <a:t>.2006</a:t>
            </a:r>
            <a:r>
              <a:rPr lang="zh-CN" altLang="en-US">
                <a:solidFill>
                  <a:srgbClr val="000000"/>
                </a:solidFill>
              </a:rPr>
              <a:t>，</a:t>
            </a:r>
            <a:r>
              <a:rPr lang="en-US" altLang="zh-CN">
                <a:solidFill>
                  <a:srgbClr val="000000"/>
                </a:solidFill>
              </a:rPr>
              <a:t>5 </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21</a:t>
            </a:fld>
            <a:endParaRPr lang="en-US" altLang="zh-CN">
              <a:solidFill>
                <a:srgbClr val="000000"/>
              </a:solidFill>
            </a:endParaRPr>
          </a:p>
        </p:txBody>
      </p:sp>
    </p:spTree>
    <p:extLst>
      <p:ext uri="{BB962C8B-B14F-4D97-AF65-F5344CB8AC3E}">
        <p14:creationId xmlns:p14="http://schemas.microsoft.com/office/powerpoint/2010/main" val="42774416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0" y="836613"/>
            <a:ext cx="5795963" cy="1036637"/>
          </a:xfrm>
          <a:prstGeom prst="rect">
            <a:avLst/>
          </a:prstGeom>
          <a:noFill/>
          <a:ln w="9525">
            <a:noFill/>
            <a:miter lim="800000"/>
            <a:headEnd/>
            <a:tailEnd/>
          </a:ln>
        </p:spPr>
        <p:txBody>
          <a:bodyPr tIns="0" bIns="0">
            <a:spAutoFit/>
          </a:bodyPr>
          <a:lstStyle/>
          <a:p>
            <a:pPr marL="447675" indent="-355600" algn="ctr" fontAlgn="base">
              <a:lnSpc>
                <a:spcPct val="170000"/>
              </a:lnSpc>
              <a:spcBef>
                <a:spcPct val="50000"/>
              </a:spcBef>
              <a:spcAft>
                <a:spcPct val="0"/>
              </a:spcAft>
              <a:buClr>
                <a:srgbClr val="FFFF00"/>
              </a:buClr>
              <a:buFont typeface="Wingdings" pitchFamily="2" charset="2"/>
              <a:buNone/>
            </a:pPr>
            <a:r>
              <a:rPr lang="zh-CN" altLang="en-US" sz="4000">
                <a:solidFill>
                  <a:srgbClr val="FFFF00"/>
                </a:solidFill>
                <a:ea typeface="华文行楷" pitchFamily="2" charset="-122"/>
              </a:rPr>
              <a:t>－</a:t>
            </a:r>
            <a:r>
              <a:rPr lang="en-US" altLang="zh-CN" sz="4000">
                <a:solidFill>
                  <a:srgbClr val="FFFF00"/>
                </a:solidFill>
                <a:ea typeface="华文行楷" pitchFamily="2" charset="-122"/>
              </a:rPr>
              <a:t>2</a:t>
            </a:r>
            <a:r>
              <a:rPr lang="zh-CN" altLang="en-US" sz="4000">
                <a:solidFill>
                  <a:srgbClr val="FFFF00"/>
                </a:solidFill>
                <a:ea typeface="华文行楷" pitchFamily="2" charset="-122"/>
              </a:rPr>
              <a:t>－    水污染 </a:t>
            </a:r>
          </a:p>
        </p:txBody>
      </p:sp>
      <p:sp>
        <p:nvSpPr>
          <p:cNvPr id="29699" name="Text Box 3"/>
          <p:cNvSpPr txBox="1">
            <a:spLocks noChangeArrowheads="1"/>
          </p:cNvSpPr>
          <p:nvPr/>
        </p:nvSpPr>
        <p:spPr bwMode="auto">
          <a:xfrm>
            <a:off x="1187450" y="2349500"/>
            <a:ext cx="3455988" cy="2100263"/>
          </a:xfrm>
          <a:prstGeom prst="rect">
            <a:avLst/>
          </a:prstGeom>
          <a:noFill/>
          <a:ln w="9525">
            <a:noFill/>
            <a:miter lim="800000"/>
            <a:headEnd/>
            <a:tailEnd/>
          </a:ln>
        </p:spPr>
        <p:txBody>
          <a:bodyPr>
            <a:spAutoFit/>
          </a:bodyPr>
          <a:lstStyle/>
          <a:p>
            <a:pPr fontAlgn="base">
              <a:spcBef>
                <a:spcPct val="50000"/>
              </a:spcBef>
              <a:spcAft>
                <a:spcPct val="0"/>
              </a:spcAft>
              <a:buFont typeface="Wingdings" pitchFamily="2" charset="2"/>
              <a:buChar char="p"/>
            </a:pPr>
            <a:r>
              <a:rPr lang="en-US" altLang="zh-CN" sz="2400" b="1">
                <a:solidFill>
                  <a:srgbClr val="FFFFFF"/>
                </a:solidFill>
                <a:latin typeface="楷体_GB2312" pitchFamily="49" charset="-122"/>
                <a:ea typeface="楷体_GB2312" pitchFamily="49" charset="-122"/>
              </a:rPr>
              <a:t> </a:t>
            </a:r>
            <a:r>
              <a:rPr lang="zh-CN" altLang="en-US" sz="2400" b="1">
                <a:solidFill>
                  <a:srgbClr val="FFFFFF"/>
                </a:solidFill>
                <a:latin typeface="楷体_GB2312" pitchFamily="49" charset="-122"/>
                <a:ea typeface="楷体_GB2312" pitchFamily="49" charset="-122"/>
              </a:rPr>
              <a:t>水污染现象</a:t>
            </a:r>
          </a:p>
          <a:p>
            <a:pPr fontAlgn="base">
              <a:spcBef>
                <a:spcPct val="50000"/>
              </a:spcBef>
              <a:spcAft>
                <a:spcPct val="0"/>
              </a:spcAft>
              <a:buFont typeface="Wingdings" pitchFamily="2" charset="2"/>
              <a:buChar char="p"/>
            </a:pPr>
            <a:r>
              <a:rPr lang="zh-CN" altLang="en-US" sz="2400" b="1">
                <a:solidFill>
                  <a:srgbClr val="FFFFFF"/>
                </a:solidFill>
                <a:latin typeface="楷体_GB2312" pitchFamily="49" charset="-122"/>
                <a:ea typeface="楷体_GB2312" pitchFamily="49" charset="-122"/>
              </a:rPr>
              <a:t> 污染物及其危害</a:t>
            </a:r>
          </a:p>
          <a:p>
            <a:pPr fontAlgn="base">
              <a:spcBef>
                <a:spcPct val="50000"/>
              </a:spcBef>
              <a:spcAft>
                <a:spcPct val="0"/>
              </a:spcAft>
              <a:buFont typeface="Wingdings" pitchFamily="2" charset="2"/>
              <a:buChar char="p"/>
            </a:pPr>
            <a:r>
              <a:rPr lang="zh-CN" altLang="en-US" sz="2400" b="1">
                <a:solidFill>
                  <a:srgbClr val="FFFFFF"/>
                </a:solidFill>
                <a:latin typeface="楷体_GB2312" pitchFamily="49" charset="-122"/>
                <a:ea typeface="楷体_GB2312" pitchFamily="49" charset="-122"/>
              </a:rPr>
              <a:t> 污染源</a:t>
            </a:r>
          </a:p>
          <a:p>
            <a:pPr fontAlgn="base">
              <a:spcBef>
                <a:spcPct val="50000"/>
              </a:spcBef>
              <a:spcAft>
                <a:spcPct val="0"/>
              </a:spcAft>
              <a:buFont typeface="Wingdings" pitchFamily="2" charset="2"/>
              <a:buChar char="p"/>
            </a:pPr>
            <a:r>
              <a:rPr lang="zh-CN" altLang="en-US" sz="2400" b="1">
                <a:solidFill>
                  <a:srgbClr val="FFFFFF"/>
                </a:solidFill>
                <a:latin typeface="楷体_GB2312" pitchFamily="49" charset="-122"/>
                <a:ea typeface="楷体_GB2312" pitchFamily="49" charset="-122"/>
              </a:rPr>
              <a:t> 污染类型与特征</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22</a:t>
            </a:fld>
            <a:endParaRPr lang="en-US" altLang="zh-CN">
              <a:solidFill>
                <a:srgbClr val="000000"/>
              </a:solidFill>
            </a:endParaRPr>
          </a:p>
        </p:txBody>
      </p:sp>
    </p:spTree>
    <p:extLst>
      <p:ext uri="{BB962C8B-B14F-4D97-AF65-F5344CB8AC3E}">
        <p14:creationId xmlns:p14="http://schemas.microsoft.com/office/powerpoint/2010/main" val="41366388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30723" name="Text Box 3"/>
          <p:cNvSpPr txBox="1">
            <a:spLocks noChangeArrowheads="1"/>
          </p:cNvSpPr>
          <p:nvPr/>
        </p:nvSpPr>
        <p:spPr bwMode="auto">
          <a:xfrm>
            <a:off x="1979613" y="908050"/>
            <a:ext cx="5327650" cy="579438"/>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什么是水环境污染？</a:t>
            </a:r>
          </a:p>
        </p:txBody>
      </p:sp>
      <p:sp>
        <p:nvSpPr>
          <p:cNvPr id="30724" name="Text Box 4"/>
          <p:cNvSpPr txBox="1">
            <a:spLocks noChangeArrowheads="1"/>
          </p:cNvSpPr>
          <p:nvPr/>
        </p:nvSpPr>
        <p:spPr bwMode="auto">
          <a:xfrm>
            <a:off x="395288" y="1844675"/>
            <a:ext cx="8280400" cy="4283075"/>
          </a:xfrm>
          <a:prstGeom prst="rect">
            <a:avLst/>
          </a:prstGeom>
          <a:solidFill>
            <a:schemeClr val="bg1">
              <a:alpha val="70195"/>
            </a:schemeClr>
          </a:solidFill>
          <a:ln w="9525">
            <a:noFill/>
            <a:miter lim="800000"/>
            <a:headEnd/>
            <a:tailEnd/>
          </a:ln>
        </p:spPr>
        <p:txBody>
          <a:bodyPr>
            <a:spAutoFit/>
          </a:bodyPr>
          <a:lstStyle/>
          <a:p>
            <a:pPr marL="355600" indent="-355600" algn="ctr" fontAlgn="base">
              <a:lnSpc>
                <a:spcPct val="130000"/>
              </a:lnSpc>
              <a:spcBef>
                <a:spcPct val="50000"/>
              </a:spcBef>
              <a:spcAft>
                <a:spcPct val="0"/>
              </a:spcAft>
              <a:buFont typeface="Wingdings" pitchFamily="2" charset="2"/>
              <a:buNone/>
            </a:pPr>
            <a:r>
              <a:rPr lang="zh-CN" altLang="en-US" sz="2800" b="1">
                <a:solidFill>
                  <a:srgbClr val="0000FF"/>
                </a:solidFill>
                <a:latin typeface="Times New Roman" pitchFamily="18" charset="0"/>
                <a:ea typeface="楷体_GB2312" pitchFamily="49" charset="-122"/>
              </a:rPr>
              <a:t>水污染是指水体因某种物质或能量的进入，</a:t>
            </a:r>
          </a:p>
          <a:p>
            <a:pPr marL="355600" indent="-355600" algn="ctr" fontAlgn="base">
              <a:lnSpc>
                <a:spcPct val="130000"/>
              </a:lnSpc>
              <a:spcBef>
                <a:spcPct val="50000"/>
              </a:spcBef>
              <a:spcAft>
                <a:spcPct val="0"/>
              </a:spcAft>
              <a:buFont typeface="Wingdings" pitchFamily="2" charset="2"/>
              <a:buNone/>
            </a:pPr>
            <a:r>
              <a:rPr lang="zh-CN" altLang="en-US" sz="2800" b="1">
                <a:solidFill>
                  <a:srgbClr val="0000FF"/>
                </a:solidFill>
                <a:latin typeface="Times New Roman" pitchFamily="18" charset="0"/>
                <a:ea typeface="楷体_GB2312" pitchFamily="49" charset="-122"/>
              </a:rPr>
              <a:t>而导致其化学、物理、生物或者放射性等方面</a:t>
            </a:r>
            <a:br>
              <a:rPr lang="zh-CN" altLang="en-US" sz="2800" b="1">
                <a:solidFill>
                  <a:srgbClr val="0000FF"/>
                </a:solidFill>
                <a:latin typeface="Times New Roman" pitchFamily="18" charset="0"/>
                <a:ea typeface="楷体_GB2312" pitchFamily="49" charset="-122"/>
              </a:rPr>
            </a:br>
            <a:r>
              <a:rPr lang="zh-CN" altLang="en-US" sz="2800" b="1">
                <a:solidFill>
                  <a:srgbClr val="0000FF"/>
                </a:solidFill>
                <a:latin typeface="Times New Roman" pitchFamily="18" charset="0"/>
                <a:ea typeface="楷体_GB2312" pitchFamily="49" charset="-122"/>
              </a:rPr>
              <a:t>特性的改变，</a:t>
            </a:r>
          </a:p>
          <a:p>
            <a:pPr marL="355600" indent="-355600" algn="ctr" fontAlgn="base">
              <a:lnSpc>
                <a:spcPct val="130000"/>
              </a:lnSpc>
              <a:spcBef>
                <a:spcPct val="50000"/>
              </a:spcBef>
              <a:spcAft>
                <a:spcPct val="0"/>
              </a:spcAft>
              <a:buFont typeface="Wingdings" pitchFamily="2" charset="2"/>
              <a:buNone/>
            </a:pPr>
            <a:r>
              <a:rPr lang="zh-CN" altLang="en-US" sz="2800" b="1">
                <a:solidFill>
                  <a:srgbClr val="0000FF"/>
                </a:solidFill>
                <a:latin typeface="Times New Roman" pitchFamily="18" charset="0"/>
                <a:ea typeface="楷体_GB2312" pitchFamily="49" charset="-122"/>
              </a:rPr>
              <a:t>从而影响水的有效利用，</a:t>
            </a:r>
          </a:p>
          <a:p>
            <a:pPr marL="355600" indent="-355600" algn="ctr" fontAlgn="base">
              <a:lnSpc>
                <a:spcPct val="130000"/>
              </a:lnSpc>
              <a:spcBef>
                <a:spcPct val="50000"/>
              </a:spcBef>
              <a:spcAft>
                <a:spcPct val="0"/>
              </a:spcAft>
              <a:buFont typeface="Wingdings" pitchFamily="2" charset="2"/>
              <a:buNone/>
            </a:pPr>
            <a:r>
              <a:rPr lang="zh-CN" altLang="en-US" sz="2800" b="1">
                <a:solidFill>
                  <a:srgbClr val="0000FF"/>
                </a:solidFill>
                <a:latin typeface="Times New Roman" pitchFamily="18" charset="0"/>
                <a:ea typeface="楷体_GB2312" pitchFamily="49" charset="-122"/>
              </a:rPr>
              <a:t>危害人体健康或者破坏生态环境，</a:t>
            </a:r>
          </a:p>
          <a:p>
            <a:pPr marL="355600" indent="-355600" algn="ctr" fontAlgn="base">
              <a:lnSpc>
                <a:spcPct val="130000"/>
              </a:lnSpc>
              <a:spcBef>
                <a:spcPct val="50000"/>
              </a:spcBef>
              <a:spcAft>
                <a:spcPct val="0"/>
              </a:spcAft>
              <a:buFont typeface="Wingdings" pitchFamily="2" charset="2"/>
              <a:buNone/>
            </a:pPr>
            <a:r>
              <a:rPr lang="zh-CN" altLang="en-US" sz="2800" b="1">
                <a:solidFill>
                  <a:srgbClr val="0000FF"/>
                </a:solidFill>
                <a:latin typeface="Times New Roman" pitchFamily="18" charset="0"/>
                <a:ea typeface="楷体_GB2312" pitchFamily="49" charset="-122"/>
              </a:rPr>
              <a:t>造成水质恶化的现象。</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23</a:t>
            </a:fld>
            <a:endParaRPr lang="en-US" altLang="zh-CN">
              <a:solidFill>
                <a:srgbClr val="000000"/>
              </a:solidFill>
            </a:endParaRPr>
          </a:p>
        </p:txBody>
      </p:sp>
    </p:spTree>
    <p:extLst>
      <p:ext uri="{BB962C8B-B14F-4D97-AF65-F5344CB8AC3E}">
        <p14:creationId xmlns:p14="http://schemas.microsoft.com/office/powerpoint/2010/main" val="7853087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31747" name="Text Box 3"/>
          <p:cNvSpPr txBox="1">
            <a:spLocks noChangeArrowheads="1"/>
          </p:cNvSpPr>
          <p:nvPr/>
        </p:nvSpPr>
        <p:spPr bwMode="auto">
          <a:xfrm>
            <a:off x="2051050" y="404813"/>
            <a:ext cx="5327650" cy="457200"/>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400" b="1">
                <a:solidFill>
                  <a:srgbClr val="0000FF"/>
                </a:solidFill>
              </a:rPr>
              <a:t>震撼人心的水环境污染事件</a:t>
            </a:r>
          </a:p>
        </p:txBody>
      </p:sp>
      <p:sp>
        <p:nvSpPr>
          <p:cNvPr id="135172" name="Text Box 4"/>
          <p:cNvSpPr txBox="1">
            <a:spLocks noChangeArrowheads="1"/>
          </p:cNvSpPr>
          <p:nvPr/>
        </p:nvSpPr>
        <p:spPr bwMode="auto">
          <a:xfrm>
            <a:off x="395288" y="1052513"/>
            <a:ext cx="8280400" cy="5592762"/>
          </a:xfrm>
          <a:prstGeom prst="rect">
            <a:avLst/>
          </a:prstGeom>
          <a:solidFill>
            <a:schemeClr val="bg1">
              <a:alpha val="70195"/>
            </a:schemeClr>
          </a:solidFill>
          <a:ln w="9525">
            <a:noFill/>
            <a:miter lim="800000"/>
            <a:headEnd/>
            <a:tailEnd/>
          </a:ln>
        </p:spPr>
        <p:txBody>
          <a:bodyPr>
            <a:spAutoFit/>
          </a:bodyPr>
          <a:lstStyle/>
          <a:p>
            <a:pPr marL="355600" indent="-355600" fontAlgn="base">
              <a:spcBef>
                <a:spcPct val="50000"/>
              </a:spcBef>
              <a:spcAft>
                <a:spcPct val="0"/>
              </a:spcAft>
              <a:buFont typeface="Wingdings" pitchFamily="2" charset="2"/>
              <a:buChar char="u"/>
            </a:pPr>
            <a:r>
              <a:rPr lang="en-US" altLang="zh-CN" sz="1600" b="1">
                <a:solidFill>
                  <a:srgbClr val="FF0000"/>
                </a:solidFill>
                <a:latin typeface="Times New Roman" pitchFamily="18" charset="0"/>
                <a:ea typeface="楷体_GB2312" pitchFamily="49" charset="-122"/>
              </a:rPr>
              <a:t>1986</a:t>
            </a:r>
            <a:r>
              <a:rPr lang="zh-CN" altLang="en-US" sz="1600" b="1">
                <a:solidFill>
                  <a:srgbClr val="FF0000"/>
                </a:solidFill>
                <a:latin typeface="Times New Roman" pitchFamily="18" charset="0"/>
                <a:ea typeface="楷体_GB2312" pitchFamily="49" charset="-122"/>
              </a:rPr>
              <a:t>年，莱茵河污染事件。</a:t>
            </a:r>
            <a:r>
              <a:rPr lang="zh-CN" altLang="en-US" sz="1600" b="1">
                <a:solidFill>
                  <a:srgbClr val="000066"/>
                </a:solidFill>
                <a:latin typeface="Times New Roman" pitchFamily="18" charset="0"/>
                <a:ea typeface="楷体_GB2312" pitchFamily="49" charset="-122"/>
              </a:rPr>
              <a:t>瑞士巴塞尔赞得兹化学公司一座仓库爆炸起火，大量有毒化学品流入莱茵河，殃及法、德、荷、卢等国，一些地区河水、井水、自来水禁用。 </a:t>
            </a:r>
          </a:p>
          <a:p>
            <a:pPr marL="355600" indent="-355600" fontAlgn="base">
              <a:spcBef>
                <a:spcPct val="50000"/>
              </a:spcBef>
              <a:spcAft>
                <a:spcPct val="0"/>
              </a:spcAft>
              <a:buFont typeface="Wingdings" pitchFamily="2" charset="2"/>
              <a:buChar char="u"/>
            </a:pPr>
            <a:r>
              <a:rPr lang="en-US" altLang="zh-CN" sz="1600" b="1">
                <a:solidFill>
                  <a:srgbClr val="FF0000"/>
                </a:solidFill>
                <a:latin typeface="Times New Roman" pitchFamily="18" charset="0"/>
                <a:ea typeface="楷体_GB2312" pitchFamily="49" charset="-122"/>
              </a:rPr>
              <a:t>1993</a:t>
            </a:r>
            <a:r>
              <a:rPr lang="zh-CN" altLang="en-US" sz="1600" b="1">
                <a:solidFill>
                  <a:srgbClr val="FF0000"/>
                </a:solidFill>
                <a:latin typeface="Times New Roman" pitchFamily="18" charset="0"/>
                <a:ea typeface="楷体_GB2312" pitchFamily="49" charset="-122"/>
              </a:rPr>
              <a:t>年</a:t>
            </a:r>
            <a:r>
              <a:rPr lang="en-US" altLang="zh-CN" sz="1600" b="1">
                <a:solidFill>
                  <a:srgbClr val="FF0000"/>
                </a:solidFill>
                <a:latin typeface="Times New Roman" pitchFamily="18" charset="0"/>
                <a:ea typeface="楷体_GB2312" pitchFamily="49" charset="-122"/>
              </a:rPr>
              <a:t>4</a:t>
            </a:r>
            <a:r>
              <a:rPr lang="zh-CN" altLang="en-US" sz="1600" b="1">
                <a:solidFill>
                  <a:srgbClr val="FF0000"/>
                </a:solidFill>
                <a:latin typeface="Times New Roman" pitchFamily="18" charset="0"/>
                <a:ea typeface="楷体_GB2312" pitchFamily="49" charset="-122"/>
              </a:rPr>
              <a:t>月，美国威斯康星州的密尔沃基市</a:t>
            </a:r>
            <a:r>
              <a:rPr lang="zh-CN" altLang="en-US" sz="1600" b="1">
                <a:solidFill>
                  <a:srgbClr val="000066"/>
                </a:solidFill>
                <a:latin typeface="Times New Roman" pitchFamily="18" charset="0"/>
                <a:ea typeface="楷体_GB2312" pitchFamily="49" charset="-122"/>
              </a:rPr>
              <a:t>供水受到寄生虫（隐担孢子 ，可引起严重腹泻）的污染，造成</a:t>
            </a:r>
            <a:r>
              <a:rPr lang="en-US" altLang="zh-CN" sz="1600" b="1">
                <a:solidFill>
                  <a:srgbClr val="000066"/>
                </a:solidFill>
                <a:latin typeface="Times New Roman" pitchFamily="18" charset="0"/>
                <a:ea typeface="楷体_GB2312" pitchFamily="49" charset="-122"/>
              </a:rPr>
              <a:t>100</a:t>
            </a:r>
            <a:r>
              <a:rPr lang="zh-CN" altLang="en-US" sz="1600" b="1">
                <a:solidFill>
                  <a:srgbClr val="000066"/>
                </a:solidFill>
                <a:latin typeface="Times New Roman" pitchFamily="18" charset="0"/>
                <a:ea typeface="楷体_GB2312" pitchFamily="49" charset="-122"/>
              </a:rPr>
              <a:t>人死亡，</a:t>
            </a:r>
            <a:r>
              <a:rPr lang="en-US" altLang="zh-CN" sz="1600" b="1">
                <a:solidFill>
                  <a:srgbClr val="000066"/>
                </a:solidFill>
                <a:latin typeface="Times New Roman" pitchFamily="18" charset="0"/>
                <a:ea typeface="楷体_GB2312" pitchFamily="49" charset="-122"/>
              </a:rPr>
              <a:t>40</a:t>
            </a:r>
            <a:r>
              <a:rPr lang="zh-CN" altLang="en-US" sz="1600" b="1">
                <a:solidFill>
                  <a:srgbClr val="000066"/>
                </a:solidFill>
                <a:latin typeface="Times New Roman" pitchFamily="18" charset="0"/>
                <a:ea typeface="楷体_GB2312" pitchFamily="49" charset="-122"/>
              </a:rPr>
              <a:t>万人致病。 </a:t>
            </a:r>
          </a:p>
          <a:p>
            <a:pPr marL="355600" indent="-355600" fontAlgn="base">
              <a:spcBef>
                <a:spcPct val="50000"/>
              </a:spcBef>
              <a:spcAft>
                <a:spcPct val="0"/>
              </a:spcAft>
              <a:buFont typeface="Wingdings" pitchFamily="2" charset="2"/>
              <a:buChar char="u"/>
            </a:pPr>
            <a:r>
              <a:rPr lang="en-US" altLang="zh-CN" sz="1600" b="1">
                <a:solidFill>
                  <a:srgbClr val="FF0000"/>
                </a:solidFill>
                <a:latin typeface="Times New Roman" pitchFamily="18" charset="0"/>
                <a:ea typeface="楷体_GB2312" pitchFamily="49" charset="-122"/>
              </a:rPr>
              <a:t>1994</a:t>
            </a:r>
            <a:r>
              <a:rPr lang="zh-CN" altLang="en-US" sz="1600" b="1">
                <a:solidFill>
                  <a:srgbClr val="FF0000"/>
                </a:solidFill>
                <a:latin typeface="Times New Roman" pitchFamily="18" charset="0"/>
                <a:ea typeface="楷体_GB2312" pitchFamily="49" charset="-122"/>
              </a:rPr>
              <a:t>年</a:t>
            </a:r>
            <a:r>
              <a:rPr lang="en-US" altLang="zh-CN" sz="1600" b="1">
                <a:solidFill>
                  <a:srgbClr val="FF0000"/>
                </a:solidFill>
                <a:latin typeface="Times New Roman" pitchFamily="18" charset="0"/>
                <a:ea typeface="楷体_GB2312" pitchFamily="49" charset="-122"/>
              </a:rPr>
              <a:t>7</a:t>
            </a:r>
            <a:r>
              <a:rPr lang="zh-CN" altLang="en-US" sz="1600" b="1">
                <a:solidFill>
                  <a:srgbClr val="FF0000"/>
                </a:solidFill>
                <a:latin typeface="Times New Roman" pitchFamily="18" charset="0"/>
                <a:ea typeface="楷体_GB2312" pitchFamily="49" charset="-122"/>
              </a:rPr>
              <a:t>月，淮河</a:t>
            </a:r>
            <a:r>
              <a:rPr lang="zh-CN" altLang="en-US" sz="1600" b="1">
                <a:solidFill>
                  <a:srgbClr val="000066"/>
                </a:solidFill>
                <a:latin typeface="Times New Roman" pitchFamily="18" charset="0"/>
                <a:ea typeface="楷体_GB2312" pitchFamily="49" charset="-122"/>
              </a:rPr>
              <a:t>上游的河南境内突降暴雨，积蓄于上游一个冬春的</a:t>
            </a:r>
            <a:r>
              <a:rPr lang="en-US" altLang="zh-CN" sz="1600" b="1">
                <a:solidFill>
                  <a:srgbClr val="000066"/>
                </a:solidFill>
                <a:latin typeface="Times New Roman" pitchFamily="18" charset="0"/>
                <a:ea typeface="楷体_GB2312" pitchFamily="49" charset="-122"/>
              </a:rPr>
              <a:t>2</a:t>
            </a:r>
            <a:r>
              <a:rPr lang="zh-CN" altLang="en-US" sz="1600" b="1">
                <a:solidFill>
                  <a:srgbClr val="000066"/>
                </a:solidFill>
                <a:latin typeface="Times New Roman" pitchFamily="18" charset="0"/>
                <a:ea typeface="楷体_GB2312" pitchFamily="49" charset="-122"/>
              </a:rPr>
              <a:t>亿吨污水下泻，水经之处河水泛浊，河面上泡沫密布，顿时鱼虾丧失，沿河各自来水厂被迫停止供水达</a:t>
            </a:r>
            <a:r>
              <a:rPr lang="en-US" altLang="zh-CN" sz="1600" b="1">
                <a:solidFill>
                  <a:srgbClr val="000066"/>
                </a:solidFill>
                <a:latin typeface="Times New Roman" pitchFamily="18" charset="0"/>
                <a:ea typeface="楷体_GB2312" pitchFamily="49" charset="-122"/>
              </a:rPr>
              <a:t>54</a:t>
            </a:r>
            <a:r>
              <a:rPr lang="zh-CN" altLang="en-US" sz="1600" b="1">
                <a:solidFill>
                  <a:srgbClr val="000066"/>
                </a:solidFill>
                <a:latin typeface="Times New Roman" pitchFamily="18" charset="0"/>
                <a:ea typeface="楷体_GB2312" pitchFamily="49" charset="-122"/>
              </a:rPr>
              <a:t>天之久，百万淮河民众饮水告急。 </a:t>
            </a:r>
          </a:p>
          <a:p>
            <a:pPr marL="355600" indent="-355600" fontAlgn="base">
              <a:spcBef>
                <a:spcPct val="50000"/>
              </a:spcBef>
              <a:spcAft>
                <a:spcPct val="0"/>
              </a:spcAft>
              <a:buFont typeface="Wingdings" pitchFamily="2" charset="2"/>
              <a:buChar char="u"/>
            </a:pPr>
            <a:r>
              <a:rPr lang="en-US" altLang="zh-CN" sz="1600" b="1">
                <a:solidFill>
                  <a:srgbClr val="FF0000"/>
                </a:solidFill>
                <a:latin typeface="Times New Roman" pitchFamily="18" charset="0"/>
                <a:ea typeface="楷体_GB2312" pitchFamily="49" charset="-122"/>
              </a:rPr>
              <a:t>2004</a:t>
            </a:r>
            <a:r>
              <a:rPr lang="zh-CN" altLang="en-US" sz="1600" b="1">
                <a:solidFill>
                  <a:srgbClr val="FF0000"/>
                </a:solidFill>
                <a:latin typeface="Times New Roman" pitchFamily="18" charset="0"/>
                <a:ea typeface="楷体_GB2312" pitchFamily="49" charset="-122"/>
              </a:rPr>
              <a:t>年</a:t>
            </a:r>
            <a:r>
              <a:rPr lang="en-US" altLang="zh-CN" sz="1600" b="1">
                <a:solidFill>
                  <a:srgbClr val="FF0000"/>
                </a:solidFill>
                <a:latin typeface="Times New Roman" pitchFamily="18" charset="0"/>
                <a:ea typeface="楷体_GB2312" pitchFamily="49" charset="-122"/>
              </a:rPr>
              <a:t>2-3</a:t>
            </a:r>
            <a:r>
              <a:rPr lang="zh-CN" altLang="en-US" sz="1600" b="1">
                <a:solidFill>
                  <a:srgbClr val="FF0000"/>
                </a:solidFill>
                <a:latin typeface="Times New Roman" pitchFamily="18" charset="0"/>
                <a:ea typeface="楷体_GB2312" pitchFamily="49" charset="-122"/>
              </a:rPr>
              <a:t>月，因川化集团</a:t>
            </a:r>
            <a:r>
              <a:rPr lang="zh-CN" altLang="en-US" sz="1600" b="1">
                <a:solidFill>
                  <a:srgbClr val="000066"/>
                </a:solidFill>
                <a:latin typeface="Times New Roman" pitchFamily="18" charset="0"/>
                <a:ea typeface="楷体_GB2312" pitchFamily="49" charset="-122"/>
              </a:rPr>
              <a:t>违规生产造成</a:t>
            </a:r>
            <a:r>
              <a:rPr lang="zh-CN" altLang="en-US" sz="1600" b="1">
                <a:solidFill>
                  <a:srgbClr val="FF0000"/>
                </a:solidFill>
                <a:latin typeface="Times New Roman" pitchFamily="18" charset="0"/>
                <a:ea typeface="楷体_GB2312" pitchFamily="49" charset="-122"/>
              </a:rPr>
              <a:t>沱江</a:t>
            </a:r>
            <a:r>
              <a:rPr lang="zh-CN" altLang="en-US" sz="1600" b="1">
                <a:solidFill>
                  <a:srgbClr val="000066"/>
                </a:solidFill>
                <a:latin typeface="Times New Roman" pitchFamily="18" charset="0"/>
                <a:ea typeface="楷体_GB2312" pitchFamily="49" charset="-122"/>
              </a:rPr>
              <a:t>发生严重污染事故，大量野生、养殖鱼类死亡，翻白的死鱼一度覆盖江面。</a:t>
            </a:r>
            <a:r>
              <a:rPr lang="en-US" altLang="zh-CN" sz="1600" b="1">
                <a:solidFill>
                  <a:srgbClr val="000066"/>
                </a:solidFill>
                <a:latin typeface="Times New Roman" pitchFamily="18" charset="0"/>
                <a:ea typeface="楷体_GB2312" pitchFamily="49" charset="-122"/>
              </a:rPr>
              <a:t>3</a:t>
            </a:r>
            <a:r>
              <a:rPr lang="zh-CN" altLang="en-US" sz="1600" b="1">
                <a:solidFill>
                  <a:srgbClr val="000066"/>
                </a:solidFill>
                <a:latin typeface="Times New Roman" pitchFamily="18" charset="0"/>
                <a:ea typeface="楷体_GB2312" pitchFamily="49" charset="-122"/>
              </a:rPr>
              <a:t>月</a:t>
            </a:r>
            <a:r>
              <a:rPr lang="en-US" altLang="zh-CN" sz="1600" b="1">
                <a:solidFill>
                  <a:srgbClr val="000066"/>
                </a:solidFill>
                <a:latin typeface="Times New Roman" pitchFamily="18" charset="0"/>
                <a:ea typeface="楷体_GB2312" pitchFamily="49" charset="-122"/>
              </a:rPr>
              <a:t>2</a:t>
            </a:r>
            <a:r>
              <a:rPr lang="zh-CN" altLang="en-US" sz="1600" b="1">
                <a:solidFill>
                  <a:srgbClr val="000066"/>
                </a:solidFill>
                <a:latin typeface="Times New Roman" pitchFamily="18" charset="0"/>
                <a:ea typeface="楷体_GB2312" pitchFamily="49" charset="-122"/>
              </a:rPr>
              <a:t>日下午，内江、简阳、资阳三地城乡自来水公司停止取水和供水。</a:t>
            </a:r>
          </a:p>
          <a:p>
            <a:pPr marL="355600" indent="-355600" fontAlgn="base">
              <a:spcBef>
                <a:spcPct val="50000"/>
              </a:spcBef>
              <a:spcAft>
                <a:spcPct val="0"/>
              </a:spcAft>
              <a:buFont typeface="Wingdings" pitchFamily="2" charset="2"/>
              <a:buChar char="u"/>
            </a:pPr>
            <a:r>
              <a:rPr lang="en-US" altLang="zh-CN" sz="1600" b="1">
                <a:solidFill>
                  <a:srgbClr val="FF0000"/>
                </a:solidFill>
                <a:latin typeface="Times New Roman" pitchFamily="18" charset="0"/>
                <a:ea typeface="楷体_GB2312" pitchFamily="49" charset="-122"/>
              </a:rPr>
              <a:t>2005</a:t>
            </a:r>
            <a:r>
              <a:rPr lang="zh-CN" altLang="en-US" sz="1600" b="1">
                <a:solidFill>
                  <a:srgbClr val="FF0000"/>
                </a:solidFill>
                <a:latin typeface="Times New Roman" pitchFamily="18" charset="0"/>
                <a:ea typeface="楷体_GB2312" pitchFamily="49" charset="-122"/>
              </a:rPr>
              <a:t>年</a:t>
            </a:r>
            <a:r>
              <a:rPr lang="en-US" altLang="zh-CN" sz="1600" b="1">
                <a:solidFill>
                  <a:srgbClr val="FF0000"/>
                </a:solidFill>
                <a:latin typeface="Times New Roman" pitchFamily="18" charset="0"/>
                <a:ea typeface="楷体_GB2312" pitchFamily="49" charset="-122"/>
              </a:rPr>
              <a:t>11</a:t>
            </a:r>
            <a:r>
              <a:rPr lang="zh-CN" altLang="en-US" sz="1600" b="1">
                <a:solidFill>
                  <a:srgbClr val="FF0000"/>
                </a:solidFill>
                <a:latin typeface="Times New Roman" pitchFamily="18" charset="0"/>
                <a:ea typeface="楷体_GB2312" pitchFamily="49" charset="-122"/>
              </a:rPr>
              <a:t>月</a:t>
            </a:r>
            <a:r>
              <a:rPr lang="en-US" altLang="zh-CN" sz="1600" b="1">
                <a:solidFill>
                  <a:srgbClr val="FF0000"/>
                </a:solidFill>
                <a:latin typeface="Times New Roman" pitchFamily="18" charset="0"/>
                <a:ea typeface="楷体_GB2312" pitchFamily="49" charset="-122"/>
              </a:rPr>
              <a:t>13</a:t>
            </a:r>
            <a:r>
              <a:rPr lang="zh-CN" altLang="en-US" sz="1600" b="1">
                <a:solidFill>
                  <a:srgbClr val="FF0000"/>
                </a:solidFill>
                <a:latin typeface="Times New Roman" pitchFamily="18" charset="0"/>
                <a:ea typeface="楷体_GB2312" pitchFamily="49" charset="-122"/>
              </a:rPr>
              <a:t>日，中石油吉林石化公司双苯厂发生爆炸</a:t>
            </a:r>
            <a:r>
              <a:rPr lang="zh-CN" altLang="en-US" sz="1600" b="1">
                <a:solidFill>
                  <a:srgbClr val="000066"/>
                </a:solidFill>
                <a:latin typeface="Times New Roman" pitchFamily="18" charset="0"/>
                <a:ea typeface="楷体_GB2312" pitchFamily="49" charset="-122"/>
              </a:rPr>
              <a:t>，监测发现苯类污染物流入第二松花江，造成水质污染。这一事件给松花江沿岸特别是大中城市人民群众生活和经济发展带来严重影响，国家环保总局局长解振华辞职。</a:t>
            </a:r>
          </a:p>
          <a:p>
            <a:pPr marL="355600" indent="-355600" fontAlgn="base">
              <a:spcBef>
                <a:spcPct val="50000"/>
              </a:spcBef>
              <a:spcAft>
                <a:spcPct val="0"/>
              </a:spcAft>
              <a:buFont typeface="Wingdings" pitchFamily="2" charset="2"/>
              <a:buChar char="u"/>
            </a:pPr>
            <a:r>
              <a:rPr lang="en-US" altLang="zh-CN" sz="1600" b="1">
                <a:solidFill>
                  <a:srgbClr val="FF0000"/>
                </a:solidFill>
                <a:latin typeface="Times New Roman" pitchFamily="18" charset="0"/>
                <a:ea typeface="楷体_GB2312" pitchFamily="49" charset="-122"/>
              </a:rPr>
              <a:t>2006</a:t>
            </a:r>
            <a:r>
              <a:rPr lang="zh-CN" altLang="en-US" sz="1600" b="1">
                <a:solidFill>
                  <a:srgbClr val="FF0000"/>
                </a:solidFill>
                <a:latin typeface="Times New Roman" pitchFamily="18" charset="0"/>
                <a:ea typeface="楷体_GB2312" pitchFamily="49" charset="-122"/>
              </a:rPr>
              <a:t>年</a:t>
            </a:r>
            <a:r>
              <a:rPr lang="en-US" altLang="zh-CN" sz="1600" b="1">
                <a:solidFill>
                  <a:srgbClr val="FF0000"/>
                </a:solidFill>
                <a:latin typeface="Times New Roman" pitchFamily="18" charset="0"/>
                <a:ea typeface="楷体_GB2312" pitchFamily="49" charset="-122"/>
              </a:rPr>
              <a:t>1</a:t>
            </a:r>
            <a:r>
              <a:rPr lang="zh-CN" altLang="en-US" sz="1600" b="1">
                <a:solidFill>
                  <a:srgbClr val="FF0000"/>
                </a:solidFill>
                <a:latin typeface="Times New Roman" pitchFamily="18" charset="0"/>
                <a:ea typeface="楷体_GB2312" pitchFamily="49" charset="-122"/>
              </a:rPr>
              <a:t>月</a:t>
            </a:r>
            <a:r>
              <a:rPr lang="en-US" altLang="zh-CN" sz="1600" b="1">
                <a:solidFill>
                  <a:srgbClr val="FF0000"/>
                </a:solidFill>
                <a:latin typeface="Times New Roman" pitchFamily="18" charset="0"/>
                <a:ea typeface="楷体_GB2312" pitchFamily="49" charset="-122"/>
              </a:rPr>
              <a:t>5</a:t>
            </a:r>
            <a:r>
              <a:rPr lang="zh-CN" altLang="en-US" sz="1600" b="1">
                <a:solidFill>
                  <a:srgbClr val="FF0000"/>
                </a:solidFill>
                <a:latin typeface="Times New Roman" pitchFamily="18" charset="0"/>
                <a:ea typeface="楷体_GB2312" pitchFamily="49" charset="-122"/>
              </a:rPr>
              <a:t>日，河南一电厂储油罐泄漏</a:t>
            </a:r>
            <a:r>
              <a:rPr lang="zh-CN" altLang="en-US" sz="1600" b="1">
                <a:solidFill>
                  <a:srgbClr val="000066"/>
                </a:solidFill>
                <a:latin typeface="Times New Roman" pitchFamily="18" charset="0"/>
                <a:ea typeface="楷体_GB2312" pitchFamily="49" charset="-122"/>
              </a:rPr>
              <a:t>，约</a:t>
            </a:r>
            <a:r>
              <a:rPr lang="en-US" altLang="zh-CN" sz="1600" b="1">
                <a:solidFill>
                  <a:srgbClr val="000066"/>
                </a:solidFill>
                <a:latin typeface="Times New Roman" pitchFamily="18" charset="0"/>
                <a:ea typeface="楷体_GB2312" pitchFamily="49" charset="-122"/>
              </a:rPr>
              <a:t>10</a:t>
            </a:r>
            <a:r>
              <a:rPr lang="zh-CN" altLang="en-US" sz="1600" b="1">
                <a:solidFill>
                  <a:srgbClr val="000066"/>
                </a:solidFill>
                <a:latin typeface="Times New Roman" pitchFamily="18" charset="0"/>
                <a:ea typeface="楷体_GB2312" pitchFamily="49" charset="-122"/>
              </a:rPr>
              <a:t>吨柴油进入黄河支流伊洛河。黄河中下游因河水污染采取了关闭水厂取水口等措施。</a:t>
            </a:r>
          </a:p>
          <a:p>
            <a:pPr marL="355600" indent="-355600" fontAlgn="base">
              <a:spcBef>
                <a:spcPct val="50000"/>
              </a:spcBef>
              <a:spcAft>
                <a:spcPct val="0"/>
              </a:spcAft>
              <a:buFont typeface="Wingdings" pitchFamily="2" charset="2"/>
              <a:buChar char="u"/>
            </a:pPr>
            <a:r>
              <a:rPr lang="en-US" altLang="zh-CN" sz="1600" b="1">
                <a:solidFill>
                  <a:srgbClr val="FF0000"/>
                </a:solidFill>
                <a:latin typeface="Times New Roman" pitchFamily="18" charset="0"/>
                <a:ea typeface="楷体_GB2312" pitchFamily="49" charset="-122"/>
              </a:rPr>
              <a:t>2007</a:t>
            </a:r>
            <a:r>
              <a:rPr lang="zh-CN" altLang="en-US" sz="1600" b="1">
                <a:solidFill>
                  <a:srgbClr val="FF0000"/>
                </a:solidFill>
                <a:latin typeface="Times New Roman" pitchFamily="18" charset="0"/>
                <a:ea typeface="楷体_GB2312" pitchFamily="49" charset="-122"/>
              </a:rPr>
              <a:t>年</a:t>
            </a:r>
            <a:r>
              <a:rPr lang="en-US" altLang="zh-CN" sz="1600" b="1">
                <a:solidFill>
                  <a:srgbClr val="FF0000"/>
                </a:solidFill>
                <a:latin typeface="Times New Roman" pitchFamily="18" charset="0"/>
                <a:ea typeface="楷体_GB2312" pitchFamily="49" charset="-122"/>
              </a:rPr>
              <a:t>5</a:t>
            </a:r>
            <a:r>
              <a:rPr lang="zh-CN" altLang="en-US" sz="1600" b="1">
                <a:solidFill>
                  <a:srgbClr val="FF0000"/>
                </a:solidFill>
                <a:latin typeface="Times New Roman" pitchFamily="18" charset="0"/>
                <a:ea typeface="楷体_GB2312" pitchFamily="49" charset="-122"/>
              </a:rPr>
              <a:t>月</a:t>
            </a:r>
            <a:r>
              <a:rPr lang="en-US" altLang="zh-CN" sz="1600" b="1">
                <a:solidFill>
                  <a:srgbClr val="FF0000"/>
                </a:solidFill>
                <a:latin typeface="Times New Roman" pitchFamily="18" charset="0"/>
                <a:ea typeface="楷体_GB2312" pitchFamily="49" charset="-122"/>
              </a:rPr>
              <a:t>29</a:t>
            </a:r>
            <a:r>
              <a:rPr lang="zh-CN" altLang="en-US" sz="1600" b="1">
                <a:solidFill>
                  <a:srgbClr val="FF0000"/>
                </a:solidFill>
                <a:latin typeface="Times New Roman" pitchFamily="18" charset="0"/>
                <a:ea typeface="楷体_GB2312" pitchFamily="49" charset="-122"/>
              </a:rPr>
              <a:t>日，太湖蓝藻</a:t>
            </a:r>
            <a:r>
              <a:rPr lang="zh-CN" altLang="en-US" sz="1600" b="1">
                <a:solidFill>
                  <a:srgbClr val="000066"/>
                </a:solidFill>
                <a:latin typeface="Times New Roman" pitchFamily="18" charset="0"/>
                <a:ea typeface="楷体_GB2312" pitchFamily="49" charset="-122"/>
              </a:rPr>
              <a:t>大规模爆发，导致无锡市部分居民饮用水危机；</a:t>
            </a:r>
          </a:p>
          <a:p>
            <a:pPr marL="355600" indent="-355600" fontAlgn="base">
              <a:spcBef>
                <a:spcPct val="50000"/>
              </a:spcBef>
              <a:spcAft>
                <a:spcPct val="0"/>
              </a:spcAft>
              <a:buFont typeface="Wingdings" pitchFamily="2" charset="2"/>
              <a:buChar char="u"/>
            </a:pPr>
            <a:r>
              <a:rPr lang="en-US" altLang="zh-CN" sz="1600" b="1">
                <a:solidFill>
                  <a:srgbClr val="FF0000"/>
                </a:solidFill>
                <a:latin typeface="Times New Roman" pitchFamily="18" charset="0"/>
                <a:ea typeface="楷体_GB2312" pitchFamily="49" charset="-122"/>
              </a:rPr>
              <a:t>2007</a:t>
            </a:r>
            <a:r>
              <a:rPr lang="zh-CN" altLang="en-US" sz="1600" b="1">
                <a:solidFill>
                  <a:srgbClr val="FF0000"/>
                </a:solidFill>
                <a:latin typeface="Times New Roman" pitchFamily="18" charset="0"/>
                <a:ea typeface="楷体_GB2312" pitchFamily="49" charset="-122"/>
              </a:rPr>
              <a:t>年</a:t>
            </a:r>
            <a:r>
              <a:rPr lang="en-US" altLang="zh-CN" sz="1600" b="1">
                <a:solidFill>
                  <a:srgbClr val="FF0000"/>
                </a:solidFill>
                <a:latin typeface="Times New Roman" pitchFamily="18" charset="0"/>
                <a:ea typeface="楷体_GB2312" pitchFamily="49" charset="-122"/>
              </a:rPr>
              <a:t>12</a:t>
            </a:r>
            <a:r>
              <a:rPr lang="zh-CN" altLang="en-US" sz="1600" b="1">
                <a:solidFill>
                  <a:srgbClr val="FF0000"/>
                </a:solidFill>
                <a:latin typeface="Times New Roman" pitchFamily="18" charset="0"/>
                <a:ea typeface="楷体_GB2312" pitchFamily="49" charset="-122"/>
              </a:rPr>
              <a:t>月，贵州省独山县</a:t>
            </a:r>
            <a:r>
              <a:rPr lang="zh-CN" altLang="en-US" sz="1600" b="1">
                <a:solidFill>
                  <a:srgbClr val="000066"/>
                </a:solidFill>
                <a:latin typeface="Times New Roman" pitchFamily="18" charset="0"/>
                <a:ea typeface="楷体_GB2312" pitchFamily="49" charset="-122"/>
              </a:rPr>
              <a:t>瑞丰矿业有限公司于</a:t>
            </a:r>
            <a:r>
              <a:rPr lang="en-US" altLang="zh-CN" sz="1600" b="1">
                <a:solidFill>
                  <a:srgbClr val="000066"/>
                </a:solidFill>
                <a:latin typeface="Times New Roman" pitchFamily="18" charset="0"/>
                <a:ea typeface="楷体_GB2312" pitchFamily="49" charset="-122"/>
              </a:rPr>
              <a:t>11</a:t>
            </a:r>
            <a:r>
              <a:rPr lang="zh-CN" altLang="en-US" sz="1600" b="1">
                <a:solidFill>
                  <a:srgbClr val="000066"/>
                </a:solidFill>
                <a:latin typeface="Times New Roman" pitchFamily="18" charset="0"/>
                <a:ea typeface="楷体_GB2312" pitchFamily="49" charset="-122"/>
              </a:rPr>
              <a:t>月</a:t>
            </a:r>
            <a:r>
              <a:rPr lang="en-US" altLang="zh-CN" sz="1600" b="1">
                <a:solidFill>
                  <a:srgbClr val="000066"/>
                </a:solidFill>
                <a:latin typeface="Times New Roman" pitchFamily="18" charset="0"/>
                <a:ea typeface="楷体_GB2312" pitchFamily="49" charset="-122"/>
              </a:rPr>
              <a:t>24</a:t>
            </a:r>
            <a:r>
              <a:rPr lang="zh-CN" altLang="en-US" sz="1600" b="1">
                <a:solidFill>
                  <a:srgbClr val="000066"/>
                </a:solidFill>
                <a:latin typeface="Times New Roman" pitchFamily="18" charset="0"/>
                <a:ea typeface="楷体_GB2312" pitchFamily="49" charset="-122"/>
              </a:rPr>
              <a:t>日至</a:t>
            </a:r>
            <a:r>
              <a:rPr lang="en-US" altLang="zh-CN" sz="1600" b="1">
                <a:solidFill>
                  <a:srgbClr val="000066"/>
                </a:solidFill>
                <a:latin typeface="Times New Roman" pitchFamily="18" charset="0"/>
                <a:ea typeface="楷体_GB2312" pitchFamily="49" charset="-122"/>
              </a:rPr>
              <a:t>12</a:t>
            </a:r>
            <a:r>
              <a:rPr lang="zh-CN" altLang="en-US" sz="1600" b="1">
                <a:solidFill>
                  <a:srgbClr val="000066"/>
                </a:solidFill>
                <a:latin typeface="Times New Roman" pitchFamily="18" charset="0"/>
                <a:ea typeface="楷体_GB2312" pitchFamily="49" charset="-122"/>
              </a:rPr>
              <a:t>月</a:t>
            </a:r>
            <a:r>
              <a:rPr lang="en-US" altLang="zh-CN" sz="1600" b="1">
                <a:solidFill>
                  <a:srgbClr val="000066"/>
                </a:solidFill>
                <a:latin typeface="Times New Roman" pitchFamily="18" charset="0"/>
                <a:ea typeface="楷体_GB2312" pitchFamily="49" charset="-122"/>
              </a:rPr>
              <a:t>9</a:t>
            </a:r>
            <a:r>
              <a:rPr lang="zh-CN" altLang="en-US" sz="1600" b="1">
                <a:solidFill>
                  <a:srgbClr val="000066"/>
                </a:solidFill>
                <a:latin typeface="Times New Roman" pitchFamily="18" charset="0"/>
                <a:ea typeface="楷体_GB2312" pitchFamily="49" charset="-122"/>
              </a:rPr>
              <a:t>日擅自将国家明令淘汰、闲置近</a:t>
            </a:r>
            <a:r>
              <a:rPr lang="en-US" altLang="zh-CN" sz="1600" b="1">
                <a:solidFill>
                  <a:srgbClr val="000066"/>
                </a:solidFill>
                <a:latin typeface="Times New Roman" pitchFamily="18" charset="0"/>
                <a:ea typeface="楷体_GB2312" pitchFamily="49" charset="-122"/>
              </a:rPr>
              <a:t>2</a:t>
            </a:r>
            <a:r>
              <a:rPr lang="zh-CN" altLang="en-US" sz="1600" b="1">
                <a:solidFill>
                  <a:srgbClr val="000066"/>
                </a:solidFill>
                <a:latin typeface="Times New Roman" pitchFamily="18" charset="0"/>
                <a:ea typeface="楷体_GB2312" pitchFamily="49" charset="-122"/>
              </a:rPr>
              <a:t>年的落后硫酸生产线投入生产，将</a:t>
            </a:r>
            <a:r>
              <a:rPr lang="en-US" altLang="zh-CN" sz="1600" b="1">
                <a:solidFill>
                  <a:srgbClr val="000066"/>
                </a:solidFill>
                <a:latin typeface="Times New Roman" pitchFamily="18" charset="0"/>
                <a:ea typeface="楷体_GB2312" pitchFamily="49" charset="-122"/>
              </a:rPr>
              <a:t>1900</a:t>
            </a:r>
            <a:r>
              <a:rPr lang="zh-CN" altLang="en-US" sz="1600" b="1">
                <a:solidFill>
                  <a:srgbClr val="000066"/>
                </a:solidFill>
                <a:latin typeface="Times New Roman" pitchFamily="18" charset="0"/>
                <a:ea typeface="楷体_GB2312" pitchFamily="49" charset="-122"/>
              </a:rPr>
              <a:t>吨含砷废水直接排入都柳江，造成下游部分群众出现砷中毒。</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24</a:t>
            </a:fld>
            <a:endParaRPr lang="en-US" altLang="zh-CN">
              <a:solidFill>
                <a:srgbClr val="000000"/>
              </a:solidFill>
            </a:endParaRPr>
          </a:p>
        </p:txBody>
      </p:sp>
    </p:spTree>
    <p:extLst>
      <p:ext uri="{BB962C8B-B14F-4D97-AF65-F5344CB8AC3E}">
        <p14:creationId xmlns:p14="http://schemas.microsoft.com/office/powerpoint/2010/main" val="273805555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5172">
                                            <p:txEl>
                                              <p:pRg st="0" end="0"/>
                                            </p:txEl>
                                          </p:spTgt>
                                        </p:tgtEl>
                                        <p:attrNameLst>
                                          <p:attrName>style.visibility</p:attrName>
                                        </p:attrNameLst>
                                      </p:cBhvr>
                                      <p:to>
                                        <p:strVal val="visible"/>
                                      </p:to>
                                    </p:set>
                                    <p:animEffect transition="in" filter="slide(fromBottom)">
                                      <p:cBhvr>
                                        <p:cTn id="7" dur="500"/>
                                        <p:tgtEl>
                                          <p:spTgt spid="13517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5172">
                                            <p:txEl>
                                              <p:pRg st="1" end="1"/>
                                            </p:txEl>
                                          </p:spTgt>
                                        </p:tgtEl>
                                        <p:attrNameLst>
                                          <p:attrName>style.visibility</p:attrName>
                                        </p:attrNameLst>
                                      </p:cBhvr>
                                      <p:to>
                                        <p:strVal val="visible"/>
                                      </p:to>
                                    </p:set>
                                    <p:animEffect transition="in" filter="slide(fromBottom)">
                                      <p:cBhvr>
                                        <p:cTn id="12" dur="500"/>
                                        <p:tgtEl>
                                          <p:spTgt spid="13517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35172">
                                            <p:txEl>
                                              <p:pRg st="2" end="2"/>
                                            </p:txEl>
                                          </p:spTgt>
                                        </p:tgtEl>
                                        <p:attrNameLst>
                                          <p:attrName>style.visibility</p:attrName>
                                        </p:attrNameLst>
                                      </p:cBhvr>
                                      <p:to>
                                        <p:strVal val="visible"/>
                                      </p:to>
                                    </p:set>
                                    <p:animEffect transition="in" filter="slide(fromBottom)">
                                      <p:cBhvr>
                                        <p:cTn id="17" dur="500"/>
                                        <p:tgtEl>
                                          <p:spTgt spid="13517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35172">
                                            <p:txEl>
                                              <p:pRg st="3" end="3"/>
                                            </p:txEl>
                                          </p:spTgt>
                                        </p:tgtEl>
                                        <p:attrNameLst>
                                          <p:attrName>style.visibility</p:attrName>
                                        </p:attrNameLst>
                                      </p:cBhvr>
                                      <p:to>
                                        <p:strVal val="visible"/>
                                      </p:to>
                                    </p:set>
                                    <p:animEffect transition="in" filter="slide(fromBottom)">
                                      <p:cBhvr>
                                        <p:cTn id="22" dur="500"/>
                                        <p:tgtEl>
                                          <p:spTgt spid="13517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35172">
                                            <p:txEl>
                                              <p:pRg st="4" end="4"/>
                                            </p:txEl>
                                          </p:spTgt>
                                        </p:tgtEl>
                                        <p:attrNameLst>
                                          <p:attrName>style.visibility</p:attrName>
                                        </p:attrNameLst>
                                      </p:cBhvr>
                                      <p:to>
                                        <p:strVal val="visible"/>
                                      </p:to>
                                    </p:set>
                                    <p:animEffect transition="in" filter="slide(fromBottom)">
                                      <p:cBhvr>
                                        <p:cTn id="27" dur="500"/>
                                        <p:tgtEl>
                                          <p:spTgt spid="13517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35172">
                                            <p:txEl>
                                              <p:pRg st="5" end="5"/>
                                            </p:txEl>
                                          </p:spTgt>
                                        </p:tgtEl>
                                        <p:attrNameLst>
                                          <p:attrName>style.visibility</p:attrName>
                                        </p:attrNameLst>
                                      </p:cBhvr>
                                      <p:to>
                                        <p:strVal val="visible"/>
                                      </p:to>
                                    </p:set>
                                    <p:animEffect transition="in" filter="slide(fromBottom)">
                                      <p:cBhvr>
                                        <p:cTn id="32" dur="500"/>
                                        <p:tgtEl>
                                          <p:spTgt spid="13517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35172">
                                            <p:txEl>
                                              <p:pRg st="6" end="6"/>
                                            </p:txEl>
                                          </p:spTgt>
                                        </p:tgtEl>
                                        <p:attrNameLst>
                                          <p:attrName>style.visibility</p:attrName>
                                        </p:attrNameLst>
                                      </p:cBhvr>
                                      <p:to>
                                        <p:strVal val="visible"/>
                                      </p:to>
                                    </p:set>
                                    <p:animEffect transition="in" filter="slide(fromBottom)">
                                      <p:cBhvr>
                                        <p:cTn id="37" dur="500"/>
                                        <p:tgtEl>
                                          <p:spTgt spid="13517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35172">
                                            <p:txEl>
                                              <p:pRg st="7" end="7"/>
                                            </p:txEl>
                                          </p:spTgt>
                                        </p:tgtEl>
                                        <p:attrNameLst>
                                          <p:attrName>style.visibility</p:attrName>
                                        </p:attrNameLst>
                                      </p:cBhvr>
                                      <p:to>
                                        <p:strVal val="visible"/>
                                      </p:to>
                                    </p:set>
                                    <p:animEffect transition="in" filter="slide(fromBottom)">
                                      <p:cBhvr>
                                        <p:cTn id="42" dur="500"/>
                                        <p:tgtEl>
                                          <p:spTgt spid="13517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2"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2770" name="Text Box 3"/>
          <p:cNvSpPr txBox="1">
            <a:spLocks noChangeArrowheads="1"/>
          </p:cNvSpPr>
          <p:nvPr/>
        </p:nvSpPr>
        <p:spPr bwMode="auto">
          <a:xfrm>
            <a:off x="2916238" y="188913"/>
            <a:ext cx="5327650" cy="457200"/>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400" b="1">
                <a:solidFill>
                  <a:srgbClr val="0000FF"/>
                </a:solidFill>
              </a:rPr>
              <a:t>一组描绘我国水环境污染的卫星照片</a:t>
            </a:r>
          </a:p>
        </p:txBody>
      </p:sp>
      <p:pic>
        <p:nvPicPr>
          <p:cNvPr id="137221" name="Picture 5" descr="351207344620060216141035_1_640"/>
          <p:cNvPicPr>
            <a:picLocks noChangeAspect="1" noChangeArrowheads="1"/>
          </p:cNvPicPr>
          <p:nvPr/>
        </p:nvPicPr>
        <p:blipFill>
          <a:blip r:embed="rId3"/>
          <a:srcRect/>
          <a:stretch>
            <a:fillRect/>
          </a:stretch>
        </p:blipFill>
        <p:spPr bwMode="auto">
          <a:xfrm>
            <a:off x="0" y="692150"/>
            <a:ext cx="2589213" cy="3313113"/>
          </a:xfrm>
          <a:prstGeom prst="rect">
            <a:avLst/>
          </a:prstGeom>
          <a:noFill/>
          <a:ln w="9525">
            <a:noFill/>
            <a:miter lim="800000"/>
            <a:headEnd/>
            <a:tailEnd/>
          </a:ln>
        </p:spPr>
      </p:pic>
      <p:pic>
        <p:nvPicPr>
          <p:cNvPr id="137222" name="Picture 6" descr="351207344620060216141035_2_640"/>
          <p:cNvPicPr>
            <a:picLocks noChangeAspect="1" noChangeArrowheads="1"/>
          </p:cNvPicPr>
          <p:nvPr/>
        </p:nvPicPr>
        <p:blipFill>
          <a:blip r:embed="rId4"/>
          <a:srcRect/>
          <a:stretch>
            <a:fillRect/>
          </a:stretch>
        </p:blipFill>
        <p:spPr bwMode="auto">
          <a:xfrm>
            <a:off x="2195513" y="2636838"/>
            <a:ext cx="3167062" cy="4221162"/>
          </a:xfrm>
          <a:prstGeom prst="rect">
            <a:avLst/>
          </a:prstGeom>
          <a:noFill/>
          <a:ln w="9525">
            <a:noFill/>
            <a:miter lim="800000"/>
            <a:headEnd/>
            <a:tailEnd/>
          </a:ln>
        </p:spPr>
      </p:pic>
      <p:pic>
        <p:nvPicPr>
          <p:cNvPr id="137223" name="Picture 7" descr="351207344620060216141035_640"/>
          <p:cNvPicPr>
            <a:picLocks noChangeAspect="1" noChangeArrowheads="1"/>
          </p:cNvPicPr>
          <p:nvPr/>
        </p:nvPicPr>
        <p:blipFill>
          <a:blip r:embed="rId5"/>
          <a:srcRect/>
          <a:stretch>
            <a:fillRect/>
          </a:stretch>
        </p:blipFill>
        <p:spPr bwMode="auto">
          <a:xfrm>
            <a:off x="5351463" y="908050"/>
            <a:ext cx="3792537" cy="4632325"/>
          </a:xfrm>
          <a:prstGeom prst="rect">
            <a:avLst/>
          </a:prstGeom>
          <a:noFill/>
          <a:ln w="9525">
            <a:noFill/>
            <a:miter lim="800000"/>
            <a:headEnd/>
            <a:tailEnd/>
          </a:ln>
        </p:spPr>
      </p:pic>
      <p:sp>
        <p:nvSpPr>
          <p:cNvPr id="32774" name="Text Box 8"/>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25</a:t>
            </a:fld>
            <a:endParaRPr lang="en-US" altLang="zh-CN">
              <a:solidFill>
                <a:srgbClr val="000000"/>
              </a:solidFill>
            </a:endParaRPr>
          </a:p>
        </p:txBody>
      </p:sp>
    </p:spTree>
    <p:extLst>
      <p:ext uri="{BB962C8B-B14F-4D97-AF65-F5344CB8AC3E}">
        <p14:creationId xmlns:p14="http://schemas.microsoft.com/office/powerpoint/2010/main" val="1659261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7221"/>
                                        </p:tgtEl>
                                        <p:attrNameLst>
                                          <p:attrName>style.visibility</p:attrName>
                                        </p:attrNameLst>
                                      </p:cBhvr>
                                      <p:to>
                                        <p:strVal val="visible"/>
                                      </p:to>
                                    </p:set>
                                    <p:animEffect transition="in" filter="slide(fromBottom)">
                                      <p:cBhvr>
                                        <p:cTn id="7" dur="500"/>
                                        <p:tgtEl>
                                          <p:spTgt spid="137221"/>
                                        </p:tgtEl>
                                      </p:cBhvr>
                                    </p:animEffect>
                                  </p:childTnLst>
                                </p:cTn>
                              </p:par>
                              <p:par>
                                <p:cTn id="8" presetID="12" presetClass="entr" presetSubtype="4" fill="hold" nodeType="withEffect">
                                  <p:stCondLst>
                                    <p:cond delay="0"/>
                                  </p:stCondLst>
                                  <p:childTnLst>
                                    <p:set>
                                      <p:cBhvr>
                                        <p:cTn id="9" dur="1" fill="hold">
                                          <p:stCondLst>
                                            <p:cond delay="0"/>
                                          </p:stCondLst>
                                        </p:cTn>
                                        <p:tgtEl>
                                          <p:spTgt spid="137222"/>
                                        </p:tgtEl>
                                        <p:attrNameLst>
                                          <p:attrName>style.visibility</p:attrName>
                                        </p:attrNameLst>
                                      </p:cBhvr>
                                      <p:to>
                                        <p:strVal val="visible"/>
                                      </p:to>
                                    </p:set>
                                    <p:animEffect transition="in" filter="slide(fromBottom)">
                                      <p:cBhvr>
                                        <p:cTn id="10" dur="500"/>
                                        <p:tgtEl>
                                          <p:spTgt spid="137222"/>
                                        </p:tgtEl>
                                      </p:cBhvr>
                                    </p:animEffect>
                                  </p:childTnLst>
                                </p:cTn>
                              </p:par>
                              <p:par>
                                <p:cTn id="11" presetID="12" presetClass="entr" presetSubtype="4" fill="hold" nodeType="withEffect">
                                  <p:stCondLst>
                                    <p:cond delay="0"/>
                                  </p:stCondLst>
                                  <p:childTnLst>
                                    <p:set>
                                      <p:cBhvr>
                                        <p:cTn id="12" dur="1" fill="hold">
                                          <p:stCondLst>
                                            <p:cond delay="0"/>
                                          </p:stCondLst>
                                        </p:cTn>
                                        <p:tgtEl>
                                          <p:spTgt spid="137223"/>
                                        </p:tgtEl>
                                        <p:attrNameLst>
                                          <p:attrName>style.visibility</p:attrName>
                                        </p:attrNameLst>
                                      </p:cBhvr>
                                      <p:to>
                                        <p:strVal val="visible"/>
                                      </p:to>
                                    </p:set>
                                    <p:animEffect transition="in" filter="slide(fromBottom)">
                                      <p:cBhvr>
                                        <p:cTn id="13" dur="500"/>
                                        <p:tgtEl>
                                          <p:spTgt spid="137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3794" name="Text Box 3"/>
          <p:cNvSpPr txBox="1">
            <a:spLocks noChangeArrowheads="1"/>
          </p:cNvSpPr>
          <p:nvPr/>
        </p:nvSpPr>
        <p:spPr bwMode="auto">
          <a:xfrm>
            <a:off x="2916238" y="188913"/>
            <a:ext cx="5327650" cy="457200"/>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400" b="1">
                <a:solidFill>
                  <a:srgbClr val="0000FF"/>
                </a:solidFill>
              </a:rPr>
              <a:t>一组描绘我国水环境污染的卫星照片</a:t>
            </a:r>
          </a:p>
        </p:txBody>
      </p:sp>
      <p:pic>
        <p:nvPicPr>
          <p:cNvPr id="139271" name="Picture 7" descr="天津河流入海口"/>
          <p:cNvPicPr>
            <a:picLocks noChangeAspect="1" noChangeArrowheads="1"/>
          </p:cNvPicPr>
          <p:nvPr/>
        </p:nvPicPr>
        <p:blipFill>
          <a:blip r:embed="rId3"/>
          <a:srcRect/>
          <a:stretch>
            <a:fillRect/>
          </a:stretch>
        </p:blipFill>
        <p:spPr bwMode="auto">
          <a:xfrm>
            <a:off x="1116013" y="1628775"/>
            <a:ext cx="6769100" cy="5019675"/>
          </a:xfrm>
          <a:prstGeom prst="rect">
            <a:avLst/>
          </a:prstGeom>
          <a:noFill/>
          <a:ln w="9525">
            <a:noFill/>
            <a:miter lim="800000"/>
            <a:headEnd/>
            <a:tailEnd/>
          </a:ln>
        </p:spPr>
      </p:pic>
      <p:sp>
        <p:nvSpPr>
          <p:cNvPr id="139272" name="Oval 8"/>
          <p:cNvSpPr>
            <a:spLocks noChangeArrowheads="1"/>
          </p:cNvSpPr>
          <p:nvPr/>
        </p:nvSpPr>
        <p:spPr bwMode="auto">
          <a:xfrm>
            <a:off x="3995738" y="4508500"/>
            <a:ext cx="2232025" cy="1441450"/>
          </a:xfrm>
          <a:prstGeom prst="ellipse">
            <a:avLst/>
          </a:prstGeom>
          <a:noFill/>
          <a:ln w="28575">
            <a:solidFill>
              <a:srgbClr val="FFFF99"/>
            </a:solidFill>
            <a:round/>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139273" name="Text Box 9"/>
          <p:cNvSpPr txBox="1">
            <a:spLocks noChangeArrowheads="1"/>
          </p:cNvSpPr>
          <p:nvPr/>
        </p:nvSpPr>
        <p:spPr bwMode="auto">
          <a:xfrm>
            <a:off x="1187450" y="981075"/>
            <a:ext cx="5472113" cy="519113"/>
          </a:xfrm>
          <a:prstGeom prst="rect">
            <a:avLst/>
          </a:prstGeom>
          <a:solidFill>
            <a:srgbClr val="FFFF99"/>
          </a:solidFill>
          <a:ln w="9525">
            <a:noFill/>
            <a:miter lim="800000"/>
            <a:headEnd/>
            <a:tailEnd/>
          </a:ln>
        </p:spPr>
        <p:txBody>
          <a:bodyPr>
            <a:spAutoFit/>
          </a:bodyPr>
          <a:lstStyle/>
          <a:p>
            <a:pPr algn="ctr" fontAlgn="base">
              <a:spcBef>
                <a:spcPct val="50000"/>
              </a:spcBef>
              <a:spcAft>
                <a:spcPct val="0"/>
              </a:spcAft>
            </a:pPr>
            <a:r>
              <a:rPr lang="zh-CN" altLang="en-US" sz="2800" b="1">
                <a:solidFill>
                  <a:srgbClr val="000000"/>
                </a:solidFill>
                <a:ea typeface="楷体_GB2312" pitchFamily="49" charset="-122"/>
              </a:rPr>
              <a:t>天津大沽排污河入海口</a:t>
            </a:r>
          </a:p>
        </p:txBody>
      </p:sp>
      <p:sp>
        <p:nvSpPr>
          <p:cNvPr id="33798" name="Text Box 10"/>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26</a:t>
            </a:fld>
            <a:endParaRPr lang="en-US" altLang="zh-CN">
              <a:solidFill>
                <a:srgbClr val="000000"/>
              </a:solidFill>
            </a:endParaRPr>
          </a:p>
        </p:txBody>
      </p:sp>
    </p:spTree>
    <p:extLst>
      <p:ext uri="{BB962C8B-B14F-4D97-AF65-F5344CB8AC3E}">
        <p14:creationId xmlns:p14="http://schemas.microsoft.com/office/powerpoint/2010/main" val="357349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39273"/>
                                        </p:tgtEl>
                                        <p:attrNameLst>
                                          <p:attrName>style.visibility</p:attrName>
                                        </p:attrNameLst>
                                      </p:cBhvr>
                                      <p:to>
                                        <p:strVal val="visible"/>
                                      </p:to>
                                    </p:set>
                                    <p:animEffect transition="in" filter="slide(fromBottom)">
                                      <p:cBhvr>
                                        <p:cTn id="7" dur="500"/>
                                        <p:tgtEl>
                                          <p:spTgt spid="139273"/>
                                        </p:tgtEl>
                                      </p:cBhvr>
                                    </p:animEffect>
                                  </p:childTnLst>
                                </p:cTn>
                              </p:par>
                              <p:par>
                                <p:cTn id="8" presetID="12" presetClass="entr" presetSubtype="4" fill="hold" nodeType="withEffect">
                                  <p:stCondLst>
                                    <p:cond delay="0"/>
                                  </p:stCondLst>
                                  <p:childTnLst>
                                    <p:set>
                                      <p:cBhvr>
                                        <p:cTn id="9" dur="1" fill="hold">
                                          <p:stCondLst>
                                            <p:cond delay="0"/>
                                          </p:stCondLst>
                                        </p:cTn>
                                        <p:tgtEl>
                                          <p:spTgt spid="139271"/>
                                        </p:tgtEl>
                                        <p:attrNameLst>
                                          <p:attrName>style.visibility</p:attrName>
                                        </p:attrNameLst>
                                      </p:cBhvr>
                                      <p:to>
                                        <p:strVal val="visible"/>
                                      </p:to>
                                    </p:set>
                                    <p:animEffect transition="in" filter="slide(fromBottom)">
                                      <p:cBhvr>
                                        <p:cTn id="10" dur="500"/>
                                        <p:tgtEl>
                                          <p:spTgt spid="13927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139272"/>
                                        </p:tgtEl>
                                        <p:attrNameLst>
                                          <p:attrName>style.visibility</p:attrName>
                                        </p:attrNameLst>
                                      </p:cBhvr>
                                      <p:to>
                                        <p:strVal val="visible"/>
                                      </p:to>
                                    </p:set>
                                    <p:animEffect transition="in" filter="wedge">
                                      <p:cBhvr>
                                        <p:cTn id="14" dur="500"/>
                                        <p:tgtEl>
                                          <p:spTgt spid="139272"/>
                                        </p:tgtEl>
                                      </p:cBhvr>
                                    </p:animEffect>
                                  </p:childTnLst>
                                </p:cTn>
                              </p:par>
                            </p:childTnLst>
                          </p:cTn>
                        </p:par>
                        <p:par>
                          <p:cTn id="15" fill="hold">
                            <p:stCondLst>
                              <p:cond delay="1000"/>
                            </p:stCondLst>
                            <p:childTnLst>
                              <p:par>
                                <p:cTn id="16" presetID="35" presetClass="emph" presetSubtype="0" repeatCount="3000" fill="hold" grpId="1" nodeType="afterEffect">
                                  <p:stCondLst>
                                    <p:cond delay="0"/>
                                  </p:stCondLst>
                                  <p:childTnLst>
                                    <p:anim calcmode="discrete" valueType="str">
                                      <p:cBhvr>
                                        <p:cTn id="17" dur="1000" fill="hold"/>
                                        <p:tgtEl>
                                          <p:spTgt spid="139272"/>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72" grpId="0" animBg="1"/>
      <p:bldP spid="139272" grpId="1" animBg="1"/>
      <p:bldP spid="13927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40295" name="Picture 7" descr="日照污水入海"/>
          <p:cNvPicPr>
            <a:picLocks noChangeAspect="1" noChangeArrowheads="1"/>
          </p:cNvPicPr>
          <p:nvPr/>
        </p:nvPicPr>
        <p:blipFill>
          <a:blip r:embed="rId3"/>
          <a:srcRect/>
          <a:stretch>
            <a:fillRect/>
          </a:stretch>
        </p:blipFill>
        <p:spPr bwMode="auto">
          <a:xfrm>
            <a:off x="539750" y="660400"/>
            <a:ext cx="6769100" cy="6126163"/>
          </a:xfrm>
          <a:prstGeom prst="rect">
            <a:avLst/>
          </a:prstGeom>
          <a:noFill/>
          <a:ln w="9525">
            <a:noFill/>
            <a:miter lim="800000"/>
            <a:headEnd/>
            <a:tailEnd/>
          </a:ln>
        </p:spPr>
      </p:pic>
      <p:sp>
        <p:nvSpPr>
          <p:cNvPr id="34819" name="Text Box 3"/>
          <p:cNvSpPr txBox="1">
            <a:spLocks noChangeArrowheads="1"/>
          </p:cNvSpPr>
          <p:nvPr/>
        </p:nvSpPr>
        <p:spPr bwMode="auto">
          <a:xfrm>
            <a:off x="2916238" y="188913"/>
            <a:ext cx="5327650" cy="457200"/>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400" b="1">
                <a:solidFill>
                  <a:srgbClr val="0000FF"/>
                </a:solidFill>
              </a:rPr>
              <a:t>一组描绘我国水环境污染的卫星照片</a:t>
            </a:r>
          </a:p>
        </p:txBody>
      </p:sp>
      <p:sp>
        <p:nvSpPr>
          <p:cNvPr id="140294" name="Text Box 6"/>
          <p:cNvSpPr txBox="1">
            <a:spLocks noChangeArrowheads="1"/>
          </p:cNvSpPr>
          <p:nvPr/>
        </p:nvSpPr>
        <p:spPr bwMode="auto">
          <a:xfrm>
            <a:off x="971550" y="765175"/>
            <a:ext cx="5472113" cy="519113"/>
          </a:xfrm>
          <a:prstGeom prst="rect">
            <a:avLst/>
          </a:prstGeom>
          <a:solidFill>
            <a:srgbClr val="FFFF99"/>
          </a:solidFill>
          <a:ln w="9525">
            <a:noFill/>
            <a:miter lim="800000"/>
            <a:headEnd/>
            <a:tailEnd/>
          </a:ln>
        </p:spPr>
        <p:txBody>
          <a:bodyPr>
            <a:spAutoFit/>
          </a:bodyPr>
          <a:lstStyle/>
          <a:p>
            <a:pPr algn="ctr" fontAlgn="base">
              <a:spcBef>
                <a:spcPct val="50000"/>
              </a:spcBef>
              <a:spcAft>
                <a:spcPct val="0"/>
              </a:spcAft>
            </a:pPr>
            <a:r>
              <a:rPr lang="zh-CN" altLang="en-US" sz="2800" b="1">
                <a:solidFill>
                  <a:srgbClr val="000000"/>
                </a:solidFill>
                <a:ea typeface="楷体_GB2312" pitchFamily="49" charset="-122"/>
              </a:rPr>
              <a:t>日照城市污水进入东海</a:t>
            </a:r>
          </a:p>
        </p:txBody>
      </p:sp>
      <p:sp>
        <p:nvSpPr>
          <p:cNvPr id="140296" name="Oval 8"/>
          <p:cNvSpPr>
            <a:spLocks noChangeArrowheads="1"/>
          </p:cNvSpPr>
          <p:nvPr/>
        </p:nvSpPr>
        <p:spPr bwMode="auto">
          <a:xfrm>
            <a:off x="3995738" y="4724400"/>
            <a:ext cx="2232025" cy="1441450"/>
          </a:xfrm>
          <a:prstGeom prst="ellipse">
            <a:avLst/>
          </a:prstGeom>
          <a:noFill/>
          <a:ln w="28575">
            <a:solidFill>
              <a:srgbClr val="FFFF99"/>
            </a:solidFill>
            <a:round/>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34822" name="Text Box 9"/>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27</a:t>
            </a:fld>
            <a:endParaRPr lang="en-US" altLang="zh-CN">
              <a:solidFill>
                <a:srgbClr val="000000"/>
              </a:solidFill>
            </a:endParaRPr>
          </a:p>
        </p:txBody>
      </p:sp>
    </p:spTree>
    <p:extLst>
      <p:ext uri="{BB962C8B-B14F-4D97-AF65-F5344CB8AC3E}">
        <p14:creationId xmlns:p14="http://schemas.microsoft.com/office/powerpoint/2010/main" val="245082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0294"/>
                                        </p:tgtEl>
                                        <p:attrNameLst>
                                          <p:attrName>style.visibility</p:attrName>
                                        </p:attrNameLst>
                                      </p:cBhvr>
                                      <p:to>
                                        <p:strVal val="visible"/>
                                      </p:to>
                                    </p:set>
                                    <p:animEffect transition="in" filter="slide(fromBottom)">
                                      <p:cBhvr>
                                        <p:cTn id="7" dur="500"/>
                                        <p:tgtEl>
                                          <p:spTgt spid="140294"/>
                                        </p:tgtEl>
                                      </p:cBhvr>
                                    </p:animEffect>
                                  </p:childTnLst>
                                </p:cTn>
                              </p:par>
                              <p:par>
                                <p:cTn id="8" presetID="12" presetClass="entr" presetSubtype="4" fill="hold" nodeType="withEffect">
                                  <p:stCondLst>
                                    <p:cond delay="0"/>
                                  </p:stCondLst>
                                  <p:childTnLst>
                                    <p:set>
                                      <p:cBhvr>
                                        <p:cTn id="9" dur="1" fill="hold">
                                          <p:stCondLst>
                                            <p:cond delay="0"/>
                                          </p:stCondLst>
                                        </p:cTn>
                                        <p:tgtEl>
                                          <p:spTgt spid="140295"/>
                                        </p:tgtEl>
                                        <p:attrNameLst>
                                          <p:attrName>style.visibility</p:attrName>
                                        </p:attrNameLst>
                                      </p:cBhvr>
                                      <p:to>
                                        <p:strVal val="visible"/>
                                      </p:to>
                                    </p:set>
                                    <p:animEffect transition="in" filter="slide(fromBottom)">
                                      <p:cBhvr>
                                        <p:cTn id="10" dur="500"/>
                                        <p:tgtEl>
                                          <p:spTgt spid="140295"/>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140296"/>
                                        </p:tgtEl>
                                        <p:attrNameLst>
                                          <p:attrName>style.visibility</p:attrName>
                                        </p:attrNameLst>
                                      </p:cBhvr>
                                      <p:to>
                                        <p:strVal val="visible"/>
                                      </p:to>
                                    </p:set>
                                    <p:animEffect transition="in" filter="wedge">
                                      <p:cBhvr>
                                        <p:cTn id="14" dur="500"/>
                                        <p:tgtEl>
                                          <p:spTgt spid="140296"/>
                                        </p:tgtEl>
                                      </p:cBhvr>
                                    </p:animEffect>
                                  </p:childTnLst>
                                </p:cTn>
                              </p:par>
                            </p:childTnLst>
                          </p:cTn>
                        </p:par>
                        <p:par>
                          <p:cTn id="15" fill="hold">
                            <p:stCondLst>
                              <p:cond delay="1000"/>
                            </p:stCondLst>
                            <p:childTnLst>
                              <p:par>
                                <p:cTn id="16" presetID="35" presetClass="emph" presetSubtype="0" repeatCount="3000" fill="hold" grpId="1" nodeType="afterEffect">
                                  <p:stCondLst>
                                    <p:cond delay="0"/>
                                  </p:stCondLst>
                                  <p:childTnLst>
                                    <p:anim calcmode="discrete" valueType="str">
                                      <p:cBhvr>
                                        <p:cTn id="17" dur="1000" fill="hold"/>
                                        <p:tgtEl>
                                          <p:spTgt spid="14029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4" grpId="0" animBg="1"/>
      <p:bldP spid="140296" grpId="0" animBg="1"/>
      <p:bldP spid="140296"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41319" name="Picture 7" descr="潍坊入海污水"/>
          <p:cNvPicPr>
            <a:picLocks noChangeAspect="1" noChangeArrowheads="1"/>
          </p:cNvPicPr>
          <p:nvPr/>
        </p:nvPicPr>
        <p:blipFill>
          <a:blip r:embed="rId3"/>
          <a:srcRect/>
          <a:stretch>
            <a:fillRect/>
          </a:stretch>
        </p:blipFill>
        <p:spPr bwMode="auto">
          <a:xfrm>
            <a:off x="1116013" y="620713"/>
            <a:ext cx="6408737" cy="6237287"/>
          </a:xfrm>
          <a:prstGeom prst="rect">
            <a:avLst/>
          </a:prstGeom>
          <a:noFill/>
          <a:ln w="9525">
            <a:noFill/>
            <a:miter lim="800000"/>
            <a:headEnd/>
            <a:tailEnd/>
          </a:ln>
        </p:spPr>
      </p:pic>
      <p:sp>
        <p:nvSpPr>
          <p:cNvPr id="35843" name="Text Box 4"/>
          <p:cNvSpPr txBox="1">
            <a:spLocks noChangeArrowheads="1"/>
          </p:cNvSpPr>
          <p:nvPr/>
        </p:nvSpPr>
        <p:spPr bwMode="auto">
          <a:xfrm>
            <a:off x="2916238" y="188913"/>
            <a:ext cx="5327650" cy="457200"/>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400" b="1">
                <a:solidFill>
                  <a:srgbClr val="0000FF"/>
                </a:solidFill>
              </a:rPr>
              <a:t>一组描绘我国水环境污染的卫星照片</a:t>
            </a:r>
          </a:p>
        </p:txBody>
      </p:sp>
      <p:sp>
        <p:nvSpPr>
          <p:cNvPr id="141317" name="Text Box 5"/>
          <p:cNvSpPr txBox="1">
            <a:spLocks noChangeArrowheads="1"/>
          </p:cNvSpPr>
          <p:nvPr/>
        </p:nvSpPr>
        <p:spPr bwMode="auto">
          <a:xfrm>
            <a:off x="323850" y="1125538"/>
            <a:ext cx="611188" cy="4652962"/>
          </a:xfrm>
          <a:prstGeom prst="rect">
            <a:avLst/>
          </a:prstGeom>
          <a:solidFill>
            <a:srgbClr val="FFFF99"/>
          </a:solidFill>
          <a:ln w="9525">
            <a:noFill/>
            <a:miter lim="800000"/>
            <a:headEnd/>
            <a:tailEnd/>
          </a:ln>
        </p:spPr>
        <p:txBody>
          <a:bodyPr vert="eaVert">
            <a:spAutoFit/>
          </a:bodyPr>
          <a:lstStyle/>
          <a:p>
            <a:pPr algn="ctr" fontAlgn="base">
              <a:spcBef>
                <a:spcPct val="50000"/>
              </a:spcBef>
              <a:spcAft>
                <a:spcPct val="0"/>
              </a:spcAft>
            </a:pPr>
            <a:r>
              <a:rPr lang="zh-CN" altLang="en-US" sz="2800" b="1">
                <a:solidFill>
                  <a:srgbClr val="000000"/>
                </a:solidFill>
                <a:ea typeface="楷体_GB2312" pitchFamily="49" charset="-122"/>
              </a:rPr>
              <a:t>潍坊市入海河流对比</a:t>
            </a:r>
          </a:p>
        </p:txBody>
      </p:sp>
      <p:sp>
        <p:nvSpPr>
          <p:cNvPr id="141318" name="Oval 6"/>
          <p:cNvSpPr>
            <a:spLocks noChangeArrowheads="1"/>
          </p:cNvSpPr>
          <p:nvPr/>
        </p:nvSpPr>
        <p:spPr bwMode="auto">
          <a:xfrm>
            <a:off x="4643438" y="2636838"/>
            <a:ext cx="2232025" cy="1441450"/>
          </a:xfrm>
          <a:prstGeom prst="ellipse">
            <a:avLst/>
          </a:prstGeom>
          <a:noFill/>
          <a:ln w="28575">
            <a:solidFill>
              <a:srgbClr val="FFFF99"/>
            </a:solidFill>
            <a:round/>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141320" name="Oval 8"/>
          <p:cNvSpPr>
            <a:spLocks noChangeArrowheads="1"/>
          </p:cNvSpPr>
          <p:nvPr/>
        </p:nvSpPr>
        <p:spPr bwMode="auto">
          <a:xfrm>
            <a:off x="1979613" y="2276475"/>
            <a:ext cx="2232025" cy="1441450"/>
          </a:xfrm>
          <a:prstGeom prst="ellipse">
            <a:avLst/>
          </a:prstGeom>
          <a:noFill/>
          <a:ln w="28575">
            <a:solidFill>
              <a:srgbClr val="FFFF99"/>
            </a:solidFill>
            <a:round/>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35847" name="Text Box 9"/>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28</a:t>
            </a:fld>
            <a:endParaRPr lang="en-US" altLang="zh-CN">
              <a:solidFill>
                <a:srgbClr val="000000"/>
              </a:solidFill>
            </a:endParaRPr>
          </a:p>
        </p:txBody>
      </p:sp>
    </p:spTree>
    <p:extLst>
      <p:ext uri="{BB962C8B-B14F-4D97-AF65-F5344CB8AC3E}">
        <p14:creationId xmlns:p14="http://schemas.microsoft.com/office/powerpoint/2010/main" val="899471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1317"/>
                                        </p:tgtEl>
                                        <p:attrNameLst>
                                          <p:attrName>style.visibility</p:attrName>
                                        </p:attrNameLst>
                                      </p:cBhvr>
                                      <p:to>
                                        <p:strVal val="visible"/>
                                      </p:to>
                                    </p:set>
                                    <p:animEffect transition="in" filter="slide(fromBottom)">
                                      <p:cBhvr>
                                        <p:cTn id="7" dur="500"/>
                                        <p:tgtEl>
                                          <p:spTgt spid="141317"/>
                                        </p:tgtEl>
                                      </p:cBhvr>
                                    </p:animEffect>
                                  </p:childTnLst>
                                </p:cTn>
                              </p:par>
                              <p:par>
                                <p:cTn id="8" presetID="12" presetClass="entr" presetSubtype="4" fill="hold" nodeType="withEffect">
                                  <p:stCondLst>
                                    <p:cond delay="0"/>
                                  </p:stCondLst>
                                  <p:childTnLst>
                                    <p:set>
                                      <p:cBhvr>
                                        <p:cTn id="9" dur="1" fill="hold">
                                          <p:stCondLst>
                                            <p:cond delay="0"/>
                                          </p:stCondLst>
                                        </p:cTn>
                                        <p:tgtEl>
                                          <p:spTgt spid="141319"/>
                                        </p:tgtEl>
                                        <p:attrNameLst>
                                          <p:attrName>style.visibility</p:attrName>
                                        </p:attrNameLst>
                                      </p:cBhvr>
                                      <p:to>
                                        <p:strVal val="visible"/>
                                      </p:to>
                                    </p:set>
                                    <p:animEffect transition="in" filter="slide(fromBottom)">
                                      <p:cBhvr>
                                        <p:cTn id="10" dur="500"/>
                                        <p:tgtEl>
                                          <p:spTgt spid="141319"/>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141318"/>
                                        </p:tgtEl>
                                        <p:attrNameLst>
                                          <p:attrName>style.visibility</p:attrName>
                                        </p:attrNameLst>
                                      </p:cBhvr>
                                      <p:to>
                                        <p:strVal val="visible"/>
                                      </p:to>
                                    </p:set>
                                    <p:animEffect transition="in" filter="wedge">
                                      <p:cBhvr>
                                        <p:cTn id="14" dur="500"/>
                                        <p:tgtEl>
                                          <p:spTgt spid="141318"/>
                                        </p:tgtEl>
                                      </p:cBhvr>
                                    </p:animEffect>
                                  </p:childTnLst>
                                </p:cTn>
                              </p:par>
                              <p:par>
                                <p:cTn id="15" presetID="20" presetClass="entr" presetSubtype="0" fill="hold" grpId="0" nodeType="withEffect">
                                  <p:stCondLst>
                                    <p:cond delay="0"/>
                                  </p:stCondLst>
                                  <p:childTnLst>
                                    <p:set>
                                      <p:cBhvr>
                                        <p:cTn id="16" dur="1" fill="hold">
                                          <p:stCondLst>
                                            <p:cond delay="0"/>
                                          </p:stCondLst>
                                        </p:cTn>
                                        <p:tgtEl>
                                          <p:spTgt spid="141320"/>
                                        </p:tgtEl>
                                        <p:attrNameLst>
                                          <p:attrName>style.visibility</p:attrName>
                                        </p:attrNameLst>
                                      </p:cBhvr>
                                      <p:to>
                                        <p:strVal val="visible"/>
                                      </p:to>
                                    </p:set>
                                    <p:animEffect transition="in" filter="wedge">
                                      <p:cBhvr>
                                        <p:cTn id="17" dur="500"/>
                                        <p:tgtEl>
                                          <p:spTgt spid="141320"/>
                                        </p:tgtEl>
                                      </p:cBhvr>
                                    </p:animEffect>
                                  </p:childTnLst>
                                </p:cTn>
                              </p:par>
                            </p:childTnLst>
                          </p:cTn>
                        </p:par>
                        <p:par>
                          <p:cTn id="18" fill="hold">
                            <p:stCondLst>
                              <p:cond delay="1000"/>
                            </p:stCondLst>
                            <p:childTnLst>
                              <p:par>
                                <p:cTn id="19" presetID="35" presetClass="emph" presetSubtype="0" repeatCount="3000" fill="hold" grpId="1" nodeType="afterEffect">
                                  <p:stCondLst>
                                    <p:cond delay="0"/>
                                  </p:stCondLst>
                                  <p:childTnLst>
                                    <p:anim calcmode="discrete" valueType="str">
                                      <p:cBhvr>
                                        <p:cTn id="20" dur="500" fill="hold"/>
                                        <p:tgtEl>
                                          <p:spTgt spid="141318"/>
                                        </p:tgtEl>
                                        <p:attrNameLst>
                                          <p:attrName>style.visibility</p:attrName>
                                        </p:attrNameLst>
                                      </p:cBhvr>
                                      <p:tavLst>
                                        <p:tav tm="0">
                                          <p:val>
                                            <p:strVal val="hidden"/>
                                          </p:val>
                                        </p:tav>
                                        <p:tav tm="50000">
                                          <p:val>
                                            <p:strVal val="visible"/>
                                          </p:val>
                                        </p:tav>
                                      </p:tavLst>
                                    </p:anim>
                                  </p:childTnLst>
                                </p:cTn>
                              </p:par>
                              <p:par>
                                <p:cTn id="21" presetID="35" presetClass="emph" presetSubtype="0" repeatCount="3000" fill="hold" grpId="1" nodeType="withEffect">
                                  <p:stCondLst>
                                    <p:cond delay="0"/>
                                  </p:stCondLst>
                                  <p:childTnLst>
                                    <p:anim calcmode="discrete" valueType="str">
                                      <p:cBhvr>
                                        <p:cTn id="22" dur="500" fill="hold"/>
                                        <p:tgtEl>
                                          <p:spTgt spid="14132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7" grpId="0" animBg="1"/>
      <p:bldP spid="141318" grpId="0" animBg="1"/>
      <p:bldP spid="141318" grpId="1" animBg="1"/>
      <p:bldP spid="141320" grpId="0" animBg="1"/>
      <p:bldP spid="141320"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42344" name="Picture 8" descr="芜湖污染入长江"/>
          <p:cNvPicPr>
            <a:picLocks noChangeAspect="1" noChangeArrowheads="1"/>
          </p:cNvPicPr>
          <p:nvPr/>
        </p:nvPicPr>
        <p:blipFill>
          <a:blip r:embed="rId3"/>
          <a:srcRect/>
          <a:stretch>
            <a:fillRect/>
          </a:stretch>
        </p:blipFill>
        <p:spPr bwMode="auto">
          <a:xfrm>
            <a:off x="971550" y="908050"/>
            <a:ext cx="8172450" cy="5638800"/>
          </a:xfrm>
          <a:prstGeom prst="rect">
            <a:avLst/>
          </a:prstGeom>
          <a:noFill/>
          <a:ln w="9525">
            <a:noFill/>
            <a:miter lim="800000"/>
            <a:headEnd/>
            <a:tailEnd/>
          </a:ln>
        </p:spPr>
      </p:pic>
      <p:sp>
        <p:nvSpPr>
          <p:cNvPr id="36867" name="Text Box 4"/>
          <p:cNvSpPr txBox="1">
            <a:spLocks noChangeArrowheads="1"/>
          </p:cNvSpPr>
          <p:nvPr/>
        </p:nvSpPr>
        <p:spPr bwMode="auto">
          <a:xfrm>
            <a:off x="2916238" y="188913"/>
            <a:ext cx="5327650" cy="457200"/>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400" b="1">
                <a:solidFill>
                  <a:srgbClr val="0000FF"/>
                </a:solidFill>
              </a:rPr>
              <a:t>一组描绘我国水环境污染的卫星照片</a:t>
            </a:r>
          </a:p>
        </p:txBody>
      </p:sp>
      <p:sp>
        <p:nvSpPr>
          <p:cNvPr id="142341" name="Text Box 5"/>
          <p:cNvSpPr txBox="1">
            <a:spLocks noChangeArrowheads="1"/>
          </p:cNvSpPr>
          <p:nvPr/>
        </p:nvSpPr>
        <p:spPr bwMode="auto">
          <a:xfrm>
            <a:off x="323850" y="1125538"/>
            <a:ext cx="611188" cy="4652962"/>
          </a:xfrm>
          <a:prstGeom prst="rect">
            <a:avLst/>
          </a:prstGeom>
          <a:solidFill>
            <a:srgbClr val="FFFF99"/>
          </a:solidFill>
          <a:ln w="9525">
            <a:noFill/>
            <a:miter lim="800000"/>
            <a:headEnd/>
            <a:tailEnd/>
          </a:ln>
        </p:spPr>
        <p:txBody>
          <a:bodyPr vert="eaVert">
            <a:spAutoFit/>
          </a:bodyPr>
          <a:lstStyle/>
          <a:p>
            <a:pPr algn="ctr" fontAlgn="base">
              <a:spcBef>
                <a:spcPct val="50000"/>
              </a:spcBef>
              <a:spcAft>
                <a:spcPct val="0"/>
              </a:spcAft>
            </a:pPr>
            <a:r>
              <a:rPr lang="zh-CN" altLang="en-US" sz="2800" b="1">
                <a:solidFill>
                  <a:srgbClr val="000000"/>
                </a:solidFill>
                <a:ea typeface="楷体_GB2312" pitchFamily="49" charset="-122"/>
              </a:rPr>
              <a:t>芜湖河流进入长江</a:t>
            </a:r>
          </a:p>
        </p:txBody>
      </p:sp>
      <p:sp>
        <p:nvSpPr>
          <p:cNvPr id="142343" name="Oval 7"/>
          <p:cNvSpPr>
            <a:spLocks noChangeArrowheads="1"/>
          </p:cNvSpPr>
          <p:nvPr/>
        </p:nvSpPr>
        <p:spPr bwMode="auto">
          <a:xfrm>
            <a:off x="2195513" y="2276475"/>
            <a:ext cx="1800225" cy="3167063"/>
          </a:xfrm>
          <a:prstGeom prst="ellipse">
            <a:avLst/>
          </a:prstGeom>
          <a:noFill/>
          <a:ln w="28575">
            <a:solidFill>
              <a:srgbClr val="FFFF99"/>
            </a:solidFill>
            <a:round/>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36870" name="Text Box 9"/>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29</a:t>
            </a:fld>
            <a:endParaRPr lang="en-US" altLang="zh-CN">
              <a:solidFill>
                <a:srgbClr val="000000"/>
              </a:solidFill>
            </a:endParaRPr>
          </a:p>
        </p:txBody>
      </p:sp>
    </p:spTree>
    <p:extLst>
      <p:ext uri="{BB962C8B-B14F-4D97-AF65-F5344CB8AC3E}">
        <p14:creationId xmlns:p14="http://schemas.microsoft.com/office/powerpoint/2010/main" val="2040738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2341"/>
                                        </p:tgtEl>
                                        <p:attrNameLst>
                                          <p:attrName>style.visibility</p:attrName>
                                        </p:attrNameLst>
                                      </p:cBhvr>
                                      <p:to>
                                        <p:strVal val="visible"/>
                                      </p:to>
                                    </p:set>
                                    <p:animEffect transition="in" filter="slide(fromBottom)">
                                      <p:cBhvr>
                                        <p:cTn id="7" dur="500"/>
                                        <p:tgtEl>
                                          <p:spTgt spid="142341"/>
                                        </p:tgtEl>
                                      </p:cBhvr>
                                    </p:animEffect>
                                  </p:childTnLst>
                                </p:cTn>
                              </p:par>
                              <p:par>
                                <p:cTn id="8" presetID="12" presetClass="entr" presetSubtype="4" fill="hold" nodeType="withEffect">
                                  <p:stCondLst>
                                    <p:cond delay="0"/>
                                  </p:stCondLst>
                                  <p:childTnLst>
                                    <p:set>
                                      <p:cBhvr>
                                        <p:cTn id="9" dur="1" fill="hold">
                                          <p:stCondLst>
                                            <p:cond delay="0"/>
                                          </p:stCondLst>
                                        </p:cTn>
                                        <p:tgtEl>
                                          <p:spTgt spid="142344"/>
                                        </p:tgtEl>
                                        <p:attrNameLst>
                                          <p:attrName>style.visibility</p:attrName>
                                        </p:attrNameLst>
                                      </p:cBhvr>
                                      <p:to>
                                        <p:strVal val="visible"/>
                                      </p:to>
                                    </p:set>
                                    <p:animEffect transition="in" filter="slide(fromBottom)">
                                      <p:cBhvr>
                                        <p:cTn id="10" dur="500"/>
                                        <p:tgtEl>
                                          <p:spTgt spid="142344"/>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142343"/>
                                        </p:tgtEl>
                                        <p:attrNameLst>
                                          <p:attrName>style.visibility</p:attrName>
                                        </p:attrNameLst>
                                      </p:cBhvr>
                                      <p:to>
                                        <p:strVal val="visible"/>
                                      </p:to>
                                    </p:set>
                                    <p:animEffect transition="in" filter="wedge">
                                      <p:cBhvr>
                                        <p:cTn id="14" dur="500"/>
                                        <p:tgtEl>
                                          <p:spTgt spid="142343"/>
                                        </p:tgtEl>
                                      </p:cBhvr>
                                    </p:animEffect>
                                  </p:childTnLst>
                                </p:cTn>
                              </p:par>
                              <p:par>
                                <p:cTn id="15" presetID="35" presetClass="emph" presetSubtype="0" repeatCount="3000" fill="hold" grpId="1" nodeType="withEffect">
                                  <p:stCondLst>
                                    <p:cond delay="0"/>
                                  </p:stCondLst>
                                  <p:childTnLst>
                                    <p:anim calcmode="discrete" valueType="str">
                                      <p:cBhvr>
                                        <p:cTn id="16" dur="500" fill="hold"/>
                                        <p:tgtEl>
                                          <p:spTgt spid="142343"/>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1" grpId="0" animBg="1"/>
      <p:bldP spid="142343" grpId="0" animBg="1"/>
      <p:bldP spid="142343"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0" name="Text Box 4"/>
          <p:cNvSpPr txBox="1">
            <a:spLocks noChangeArrowheads="1"/>
          </p:cNvSpPr>
          <p:nvPr/>
        </p:nvSpPr>
        <p:spPr bwMode="auto">
          <a:xfrm>
            <a:off x="539750" y="1196975"/>
            <a:ext cx="4500563" cy="2378075"/>
          </a:xfrm>
          <a:prstGeom prst="rect">
            <a:avLst/>
          </a:prstGeom>
          <a:noFill/>
          <a:ln w="9525">
            <a:noFill/>
            <a:miter lim="800000"/>
            <a:headEnd/>
            <a:tailEnd/>
          </a:ln>
        </p:spPr>
        <p:txBody>
          <a:bodyPr tIns="0" bIns="0">
            <a:spAutoFit/>
          </a:bodyPr>
          <a:lstStyle/>
          <a:p>
            <a:pPr marL="447675" indent="-355600" algn="ctr" fontAlgn="base">
              <a:lnSpc>
                <a:spcPct val="170000"/>
              </a:lnSpc>
              <a:spcBef>
                <a:spcPct val="50000"/>
              </a:spcBef>
              <a:spcAft>
                <a:spcPct val="0"/>
              </a:spcAft>
              <a:buClr>
                <a:srgbClr val="FFFF00"/>
              </a:buClr>
              <a:buFont typeface="Wingdings" pitchFamily="2" charset="2"/>
              <a:buNone/>
            </a:pPr>
            <a:r>
              <a:rPr lang="zh-CN" altLang="en-US" sz="4000">
                <a:solidFill>
                  <a:srgbClr val="FFFF00"/>
                </a:solidFill>
                <a:ea typeface="华文行楷" pitchFamily="2" charset="-122"/>
              </a:rPr>
              <a:t>－</a:t>
            </a:r>
            <a:r>
              <a:rPr lang="en-US" altLang="zh-CN" sz="4000">
                <a:solidFill>
                  <a:srgbClr val="FFFF00"/>
                </a:solidFill>
                <a:ea typeface="华文行楷" pitchFamily="2" charset="-122"/>
              </a:rPr>
              <a:t>1</a:t>
            </a:r>
            <a:r>
              <a:rPr lang="zh-CN" altLang="en-US" sz="4000">
                <a:solidFill>
                  <a:srgbClr val="FFFF00"/>
                </a:solidFill>
                <a:ea typeface="华文行楷" pitchFamily="2" charset="-122"/>
              </a:rPr>
              <a:t>－</a:t>
            </a:r>
          </a:p>
          <a:p>
            <a:pPr marL="447675" indent="-355600" algn="ctr" fontAlgn="base">
              <a:lnSpc>
                <a:spcPct val="170000"/>
              </a:lnSpc>
              <a:spcBef>
                <a:spcPct val="50000"/>
              </a:spcBef>
              <a:spcAft>
                <a:spcPct val="0"/>
              </a:spcAft>
              <a:buClr>
                <a:srgbClr val="FFFF00"/>
              </a:buClr>
              <a:buFont typeface="Wingdings" pitchFamily="2" charset="2"/>
              <a:buNone/>
            </a:pPr>
            <a:r>
              <a:rPr lang="zh-CN" altLang="en-US" sz="4000">
                <a:solidFill>
                  <a:srgbClr val="FFFF00"/>
                </a:solidFill>
                <a:ea typeface="华文行楷" pitchFamily="2" charset="-122"/>
              </a:rPr>
              <a:t>水资源与水环境</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3</a:t>
            </a:fld>
            <a:endParaRPr lang="en-US" altLang="zh-CN">
              <a:solidFill>
                <a:srgbClr val="000000"/>
              </a:solidFill>
            </a:endParaRPr>
          </a:p>
        </p:txBody>
      </p:sp>
    </p:spTree>
    <p:extLst>
      <p:ext uri="{BB962C8B-B14F-4D97-AF65-F5344CB8AC3E}">
        <p14:creationId xmlns:p14="http://schemas.microsoft.com/office/powerpoint/2010/main" val="25664981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44386" name="Picture 2" descr="合肥污水入巢湖"/>
          <p:cNvPicPr>
            <a:picLocks noChangeAspect="1" noChangeArrowheads="1"/>
          </p:cNvPicPr>
          <p:nvPr/>
        </p:nvPicPr>
        <p:blipFill>
          <a:blip r:embed="rId3"/>
          <a:srcRect/>
          <a:stretch>
            <a:fillRect/>
          </a:stretch>
        </p:blipFill>
        <p:spPr bwMode="auto">
          <a:xfrm>
            <a:off x="1042988" y="908050"/>
            <a:ext cx="6624637" cy="5940425"/>
          </a:xfrm>
          <a:prstGeom prst="rect">
            <a:avLst/>
          </a:prstGeom>
          <a:noFill/>
          <a:ln w="9525">
            <a:noFill/>
            <a:miter lim="800000"/>
            <a:headEnd/>
            <a:tailEnd/>
          </a:ln>
        </p:spPr>
      </p:pic>
      <p:sp>
        <p:nvSpPr>
          <p:cNvPr id="37891" name="Text Box 4"/>
          <p:cNvSpPr txBox="1">
            <a:spLocks noChangeArrowheads="1"/>
          </p:cNvSpPr>
          <p:nvPr/>
        </p:nvSpPr>
        <p:spPr bwMode="auto">
          <a:xfrm>
            <a:off x="2916238" y="188913"/>
            <a:ext cx="5327650" cy="457200"/>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400" b="1">
                <a:solidFill>
                  <a:srgbClr val="0000FF"/>
                </a:solidFill>
              </a:rPr>
              <a:t>一组描绘我国水环境污染的卫星照片</a:t>
            </a:r>
          </a:p>
        </p:txBody>
      </p:sp>
      <p:sp>
        <p:nvSpPr>
          <p:cNvPr id="144389" name="Text Box 5"/>
          <p:cNvSpPr txBox="1">
            <a:spLocks noChangeArrowheads="1"/>
          </p:cNvSpPr>
          <p:nvPr/>
        </p:nvSpPr>
        <p:spPr bwMode="auto">
          <a:xfrm>
            <a:off x="323850" y="1125538"/>
            <a:ext cx="611188" cy="5327650"/>
          </a:xfrm>
          <a:prstGeom prst="rect">
            <a:avLst/>
          </a:prstGeom>
          <a:solidFill>
            <a:srgbClr val="FFFF99"/>
          </a:solidFill>
          <a:ln w="9525">
            <a:noFill/>
            <a:miter lim="800000"/>
            <a:headEnd/>
            <a:tailEnd/>
          </a:ln>
        </p:spPr>
        <p:txBody>
          <a:bodyPr vert="eaVert">
            <a:spAutoFit/>
          </a:bodyPr>
          <a:lstStyle/>
          <a:p>
            <a:pPr algn="ctr" fontAlgn="base">
              <a:spcBef>
                <a:spcPct val="50000"/>
              </a:spcBef>
              <a:spcAft>
                <a:spcPct val="0"/>
              </a:spcAft>
            </a:pPr>
            <a:r>
              <a:rPr lang="zh-CN" altLang="en-US" sz="2800" b="1">
                <a:solidFill>
                  <a:srgbClr val="000000"/>
                </a:solidFill>
                <a:ea typeface="楷体_GB2312" pitchFamily="49" charset="-122"/>
              </a:rPr>
              <a:t>合肥市区流出的河水汇入巢湖</a:t>
            </a:r>
          </a:p>
        </p:txBody>
      </p:sp>
      <p:sp>
        <p:nvSpPr>
          <p:cNvPr id="144390" name="Oval 6"/>
          <p:cNvSpPr>
            <a:spLocks noChangeArrowheads="1"/>
          </p:cNvSpPr>
          <p:nvPr/>
        </p:nvSpPr>
        <p:spPr bwMode="auto">
          <a:xfrm>
            <a:off x="4284663" y="3141663"/>
            <a:ext cx="1800225" cy="3167062"/>
          </a:xfrm>
          <a:prstGeom prst="ellipse">
            <a:avLst/>
          </a:prstGeom>
          <a:noFill/>
          <a:ln w="28575">
            <a:solidFill>
              <a:srgbClr val="FFFF99"/>
            </a:solidFill>
            <a:round/>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37894" name="Text Box 7"/>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30</a:t>
            </a:fld>
            <a:endParaRPr lang="en-US" altLang="zh-CN">
              <a:solidFill>
                <a:srgbClr val="000000"/>
              </a:solidFill>
            </a:endParaRPr>
          </a:p>
        </p:txBody>
      </p:sp>
    </p:spTree>
    <p:extLst>
      <p:ext uri="{BB962C8B-B14F-4D97-AF65-F5344CB8AC3E}">
        <p14:creationId xmlns:p14="http://schemas.microsoft.com/office/powerpoint/2010/main" val="770311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4389"/>
                                        </p:tgtEl>
                                        <p:attrNameLst>
                                          <p:attrName>style.visibility</p:attrName>
                                        </p:attrNameLst>
                                      </p:cBhvr>
                                      <p:to>
                                        <p:strVal val="visible"/>
                                      </p:to>
                                    </p:set>
                                    <p:animEffect transition="in" filter="slide(fromBottom)">
                                      <p:cBhvr>
                                        <p:cTn id="7" dur="500"/>
                                        <p:tgtEl>
                                          <p:spTgt spid="144389"/>
                                        </p:tgtEl>
                                      </p:cBhvr>
                                    </p:animEffect>
                                  </p:childTnLst>
                                </p:cTn>
                              </p:par>
                              <p:par>
                                <p:cTn id="8" presetID="12" presetClass="entr" presetSubtype="4" fill="hold" nodeType="withEffect">
                                  <p:stCondLst>
                                    <p:cond delay="0"/>
                                  </p:stCondLst>
                                  <p:childTnLst>
                                    <p:set>
                                      <p:cBhvr>
                                        <p:cTn id="9" dur="1" fill="hold">
                                          <p:stCondLst>
                                            <p:cond delay="0"/>
                                          </p:stCondLst>
                                        </p:cTn>
                                        <p:tgtEl>
                                          <p:spTgt spid="144386"/>
                                        </p:tgtEl>
                                        <p:attrNameLst>
                                          <p:attrName>style.visibility</p:attrName>
                                        </p:attrNameLst>
                                      </p:cBhvr>
                                      <p:to>
                                        <p:strVal val="visible"/>
                                      </p:to>
                                    </p:set>
                                    <p:animEffect transition="in" filter="slide(fromBottom)">
                                      <p:cBhvr>
                                        <p:cTn id="10" dur="500"/>
                                        <p:tgtEl>
                                          <p:spTgt spid="144386"/>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144390"/>
                                        </p:tgtEl>
                                        <p:attrNameLst>
                                          <p:attrName>style.visibility</p:attrName>
                                        </p:attrNameLst>
                                      </p:cBhvr>
                                      <p:to>
                                        <p:strVal val="visible"/>
                                      </p:to>
                                    </p:set>
                                    <p:animEffect transition="in" filter="wedge">
                                      <p:cBhvr>
                                        <p:cTn id="14" dur="500"/>
                                        <p:tgtEl>
                                          <p:spTgt spid="144390"/>
                                        </p:tgtEl>
                                      </p:cBhvr>
                                    </p:animEffect>
                                  </p:childTnLst>
                                </p:cTn>
                              </p:par>
                              <p:par>
                                <p:cTn id="15" presetID="35" presetClass="emph" presetSubtype="0" repeatCount="3000" fill="hold" grpId="1" nodeType="withEffect">
                                  <p:stCondLst>
                                    <p:cond delay="0"/>
                                  </p:stCondLst>
                                  <p:childTnLst>
                                    <p:anim calcmode="discrete" valueType="str">
                                      <p:cBhvr>
                                        <p:cTn id="16" dur="500" fill="hold"/>
                                        <p:tgtEl>
                                          <p:spTgt spid="14439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9" grpId="0" animBg="1"/>
      <p:bldP spid="144390" grpId="0" animBg="1"/>
      <p:bldP spid="144390"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8914" name="Picture 8" descr="无锡太湖蓝藻"/>
          <p:cNvPicPr>
            <a:picLocks noChangeAspect="1" noChangeArrowheads="1"/>
          </p:cNvPicPr>
          <p:nvPr/>
        </p:nvPicPr>
        <p:blipFill>
          <a:blip r:embed="rId3"/>
          <a:srcRect/>
          <a:stretch>
            <a:fillRect/>
          </a:stretch>
        </p:blipFill>
        <p:spPr bwMode="auto">
          <a:xfrm>
            <a:off x="0" y="1989138"/>
            <a:ext cx="4398963" cy="4465637"/>
          </a:xfrm>
          <a:prstGeom prst="rect">
            <a:avLst/>
          </a:prstGeom>
          <a:noFill/>
          <a:ln w="9525">
            <a:noFill/>
            <a:miter lim="800000"/>
            <a:headEnd/>
            <a:tailEnd/>
          </a:ln>
        </p:spPr>
      </p:pic>
      <p:sp>
        <p:nvSpPr>
          <p:cNvPr id="38915" name="Text Box 4"/>
          <p:cNvSpPr txBox="1">
            <a:spLocks noChangeArrowheads="1"/>
          </p:cNvSpPr>
          <p:nvPr/>
        </p:nvSpPr>
        <p:spPr bwMode="auto">
          <a:xfrm>
            <a:off x="2916238" y="188913"/>
            <a:ext cx="5327650" cy="457200"/>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400" b="1">
                <a:solidFill>
                  <a:srgbClr val="0000FF"/>
                </a:solidFill>
              </a:rPr>
              <a:t>一组描绘我国水环境污染的卫星照片</a:t>
            </a:r>
          </a:p>
        </p:txBody>
      </p:sp>
      <p:sp>
        <p:nvSpPr>
          <p:cNvPr id="143365" name="Text Box 5"/>
          <p:cNvSpPr txBox="1">
            <a:spLocks noChangeArrowheads="1"/>
          </p:cNvSpPr>
          <p:nvPr/>
        </p:nvSpPr>
        <p:spPr bwMode="auto">
          <a:xfrm>
            <a:off x="755650" y="836613"/>
            <a:ext cx="3095625" cy="519112"/>
          </a:xfrm>
          <a:prstGeom prst="rect">
            <a:avLst/>
          </a:prstGeom>
          <a:solidFill>
            <a:srgbClr val="FFFF99"/>
          </a:solidFill>
          <a:ln w="9525">
            <a:noFill/>
            <a:miter lim="800000"/>
            <a:headEnd/>
            <a:tailEnd/>
          </a:ln>
        </p:spPr>
        <p:txBody>
          <a:bodyPr>
            <a:spAutoFit/>
          </a:bodyPr>
          <a:lstStyle/>
          <a:p>
            <a:pPr algn="ctr" fontAlgn="base">
              <a:spcBef>
                <a:spcPct val="50000"/>
              </a:spcBef>
              <a:spcAft>
                <a:spcPct val="0"/>
              </a:spcAft>
            </a:pPr>
            <a:r>
              <a:rPr lang="zh-CN" altLang="en-US" sz="2800" b="1">
                <a:solidFill>
                  <a:srgbClr val="000000"/>
                </a:solidFill>
                <a:ea typeface="楷体_GB2312" pitchFamily="49" charset="-122"/>
              </a:rPr>
              <a:t>太湖蓝藻</a:t>
            </a:r>
          </a:p>
        </p:txBody>
      </p:sp>
      <p:sp>
        <p:nvSpPr>
          <p:cNvPr id="143366" name="Oval 6"/>
          <p:cNvSpPr>
            <a:spLocks noChangeArrowheads="1"/>
          </p:cNvSpPr>
          <p:nvPr/>
        </p:nvSpPr>
        <p:spPr bwMode="auto">
          <a:xfrm>
            <a:off x="3419475" y="4508500"/>
            <a:ext cx="1079500" cy="1511300"/>
          </a:xfrm>
          <a:prstGeom prst="ellipse">
            <a:avLst/>
          </a:prstGeom>
          <a:noFill/>
          <a:ln w="28575">
            <a:solidFill>
              <a:srgbClr val="FFFF99"/>
            </a:solidFill>
            <a:round/>
            <a:headEnd/>
            <a:tailEnd/>
          </a:ln>
        </p:spPr>
        <p:txBody>
          <a:bodyPr vert="eaVert" wrap="none" anchor="ctr"/>
          <a:lstStyle/>
          <a:p>
            <a:pPr algn="ctr" fontAlgn="base">
              <a:spcBef>
                <a:spcPct val="0"/>
              </a:spcBef>
              <a:spcAft>
                <a:spcPct val="0"/>
              </a:spcAft>
            </a:pPr>
            <a:r>
              <a:rPr lang="zh-CN" altLang="en-US">
                <a:solidFill>
                  <a:srgbClr val="FFFFFF"/>
                </a:solidFill>
              </a:rPr>
              <a:t>小湾里</a:t>
            </a:r>
          </a:p>
          <a:p>
            <a:pPr algn="ctr" fontAlgn="base">
              <a:spcBef>
                <a:spcPct val="0"/>
              </a:spcBef>
              <a:spcAft>
                <a:spcPct val="0"/>
              </a:spcAft>
            </a:pPr>
            <a:r>
              <a:rPr lang="zh-CN" altLang="en-US">
                <a:solidFill>
                  <a:srgbClr val="FFFFFF"/>
                </a:solidFill>
              </a:rPr>
              <a:t>取水口</a:t>
            </a:r>
          </a:p>
        </p:txBody>
      </p:sp>
      <p:sp>
        <p:nvSpPr>
          <p:cNvPr id="143369" name="Text Box 9"/>
          <p:cNvSpPr txBox="1">
            <a:spLocks noChangeArrowheads="1"/>
          </p:cNvSpPr>
          <p:nvPr/>
        </p:nvSpPr>
        <p:spPr bwMode="auto">
          <a:xfrm>
            <a:off x="5435600" y="1196975"/>
            <a:ext cx="3095625" cy="519113"/>
          </a:xfrm>
          <a:prstGeom prst="rect">
            <a:avLst/>
          </a:prstGeom>
          <a:solidFill>
            <a:srgbClr val="FFFF99"/>
          </a:solidFill>
          <a:ln w="9525">
            <a:noFill/>
            <a:miter lim="800000"/>
            <a:headEnd/>
            <a:tailEnd/>
          </a:ln>
        </p:spPr>
        <p:txBody>
          <a:bodyPr>
            <a:spAutoFit/>
          </a:bodyPr>
          <a:lstStyle/>
          <a:p>
            <a:pPr algn="ctr" fontAlgn="base">
              <a:spcBef>
                <a:spcPct val="50000"/>
              </a:spcBef>
              <a:spcAft>
                <a:spcPct val="0"/>
              </a:spcAft>
            </a:pPr>
            <a:r>
              <a:rPr lang="zh-CN" altLang="en-US" sz="2800" b="1">
                <a:solidFill>
                  <a:srgbClr val="000000"/>
                </a:solidFill>
                <a:ea typeface="楷体_GB2312" pitchFamily="49" charset="-122"/>
              </a:rPr>
              <a:t>滇池蓝藻</a:t>
            </a:r>
          </a:p>
        </p:txBody>
      </p:sp>
      <p:pic>
        <p:nvPicPr>
          <p:cNvPr id="143370" name="Picture 10" descr="昆明滇池污染图片"/>
          <p:cNvPicPr>
            <a:picLocks noChangeAspect="1" noChangeArrowheads="1"/>
          </p:cNvPicPr>
          <p:nvPr/>
        </p:nvPicPr>
        <p:blipFill>
          <a:blip r:embed="rId4"/>
          <a:srcRect r="11107"/>
          <a:stretch>
            <a:fillRect/>
          </a:stretch>
        </p:blipFill>
        <p:spPr bwMode="auto">
          <a:xfrm>
            <a:off x="4427538" y="2133600"/>
            <a:ext cx="4716462" cy="4191000"/>
          </a:xfrm>
          <a:prstGeom prst="rect">
            <a:avLst/>
          </a:prstGeom>
          <a:noFill/>
          <a:ln w="9525">
            <a:noFill/>
            <a:miter lim="800000"/>
            <a:headEnd/>
            <a:tailEnd/>
          </a:ln>
        </p:spPr>
      </p:pic>
      <p:sp>
        <p:nvSpPr>
          <p:cNvPr id="143373" name="Oval 13"/>
          <p:cNvSpPr>
            <a:spLocks noChangeArrowheads="1"/>
          </p:cNvSpPr>
          <p:nvPr/>
        </p:nvSpPr>
        <p:spPr bwMode="auto">
          <a:xfrm>
            <a:off x="6804025" y="2924175"/>
            <a:ext cx="2016125" cy="2881313"/>
          </a:xfrm>
          <a:prstGeom prst="ellipse">
            <a:avLst/>
          </a:prstGeom>
          <a:noFill/>
          <a:ln w="28575">
            <a:solidFill>
              <a:srgbClr val="FFFF99"/>
            </a:solidFill>
            <a:round/>
            <a:headEnd/>
            <a:tailEnd/>
          </a:ln>
        </p:spPr>
        <p:txBody>
          <a:bodyPr vert="eaVert" wrap="none" anchor="ctr"/>
          <a:lstStyle/>
          <a:p>
            <a:pPr algn="ctr" fontAlgn="base">
              <a:spcBef>
                <a:spcPct val="0"/>
              </a:spcBef>
              <a:spcAft>
                <a:spcPct val="0"/>
              </a:spcAft>
            </a:pPr>
            <a:endParaRPr lang="zh-CN" altLang="zh-CN">
              <a:solidFill>
                <a:srgbClr val="FFFFFF"/>
              </a:solidFill>
            </a:endParaRPr>
          </a:p>
        </p:txBody>
      </p:sp>
      <p:sp>
        <p:nvSpPr>
          <p:cNvPr id="38921" name="Text Box 14"/>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31</a:t>
            </a:fld>
            <a:endParaRPr lang="en-US" altLang="zh-CN">
              <a:solidFill>
                <a:srgbClr val="000000"/>
              </a:solidFill>
            </a:endParaRPr>
          </a:p>
        </p:txBody>
      </p:sp>
    </p:spTree>
    <p:extLst>
      <p:ext uri="{BB962C8B-B14F-4D97-AF65-F5344CB8AC3E}">
        <p14:creationId xmlns:p14="http://schemas.microsoft.com/office/powerpoint/2010/main" val="2112014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3365"/>
                                        </p:tgtEl>
                                        <p:attrNameLst>
                                          <p:attrName>style.visibility</p:attrName>
                                        </p:attrNameLst>
                                      </p:cBhvr>
                                      <p:to>
                                        <p:strVal val="visible"/>
                                      </p:to>
                                    </p:set>
                                    <p:animEffect transition="in" filter="slide(fromBottom)">
                                      <p:cBhvr>
                                        <p:cTn id="7" dur="500"/>
                                        <p:tgtEl>
                                          <p:spTgt spid="143365"/>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143366"/>
                                        </p:tgtEl>
                                        <p:attrNameLst>
                                          <p:attrName>style.visibility</p:attrName>
                                        </p:attrNameLst>
                                      </p:cBhvr>
                                      <p:to>
                                        <p:strVal val="visible"/>
                                      </p:to>
                                    </p:set>
                                    <p:animEffect transition="in" filter="wedge">
                                      <p:cBhvr>
                                        <p:cTn id="11" dur="500"/>
                                        <p:tgtEl>
                                          <p:spTgt spid="143366"/>
                                        </p:tgtEl>
                                      </p:cBhvr>
                                    </p:animEffect>
                                  </p:childTnLst>
                                </p:cTn>
                              </p:par>
                              <p:par>
                                <p:cTn id="12" presetID="35" presetClass="emph" presetSubtype="0" repeatCount="3000" fill="hold" grpId="1" nodeType="withEffect">
                                  <p:stCondLst>
                                    <p:cond delay="0"/>
                                  </p:stCondLst>
                                  <p:childTnLst>
                                    <p:anim calcmode="discrete" valueType="str">
                                      <p:cBhvr>
                                        <p:cTn id="13" dur="500" fill="hold"/>
                                        <p:tgtEl>
                                          <p:spTgt spid="143366"/>
                                        </p:tgtEl>
                                        <p:attrNameLst>
                                          <p:attrName>style.visibility</p:attrName>
                                        </p:attrNameLst>
                                      </p:cBhvr>
                                      <p:tavLst>
                                        <p:tav tm="0">
                                          <p:val>
                                            <p:strVal val="hidden"/>
                                          </p:val>
                                        </p:tav>
                                        <p:tav tm="50000">
                                          <p:val>
                                            <p:strVal val="visible"/>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43369"/>
                                        </p:tgtEl>
                                        <p:attrNameLst>
                                          <p:attrName>style.visibility</p:attrName>
                                        </p:attrNameLst>
                                      </p:cBhvr>
                                      <p:to>
                                        <p:strVal val="visible"/>
                                      </p:to>
                                    </p:set>
                                    <p:animEffect transition="in" filter="slide(fromBottom)">
                                      <p:cBhvr>
                                        <p:cTn id="18" dur="500"/>
                                        <p:tgtEl>
                                          <p:spTgt spid="143369"/>
                                        </p:tgtEl>
                                      </p:cBhvr>
                                    </p:animEffect>
                                  </p:childTnLst>
                                </p:cTn>
                              </p:par>
                              <p:par>
                                <p:cTn id="19" presetID="12" presetClass="entr" presetSubtype="4" fill="hold" nodeType="withEffect">
                                  <p:stCondLst>
                                    <p:cond delay="0"/>
                                  </p:stCondLst>
                                  <p:childTnLst>
                                    <p:set>
                                      <p:cBhvr>
                                        <p:cTn id="20" dur="1" fill="hold">
                                          <p:stCondLst>
                                            <p:cond delay="0"/>
                                          </p:stCondLst>
                                        </p:cTn>
                                        <p:tgtEl>
                                          <p:spTgt spid="143370"/>
                                        </p:tgtEl>
                                        <p:attrNameLst>
                                          <p:attrName>style.visibility</p:attrName>
                                        </p:attrNameLst>
                                      </p:cBhvr>
                                      <p:to>
                                        <p:strVal val="visible"/>
                                      </p:to>
                                    </p:set>
                                    <p:animEffect transition="in" filter="slide(fromBottom)">
                                      <p:cBhvr>
                                        <p:cTn id="21" dur="500"/>
                                        <p:tgtEl>
                                          <p:spTgt spid="143370"/>
                                        </p:tgtEl>
                                      </p:cBhvr>
                                    </p:animEffect>
                                  </p:childTnLst>
                                </p:cTn>
                              </p:par>
                            </p:childTnLst>
                          </p:cTn>
                        </p:par>
                        <p:par>
                          <p:cTn id="22" fill="hold">
                            <p:stCondLst>
                              <p:cond delay="500"/>
                            </p:stCondLst>
                            <p:childTnLst>
                              <p:par>
                                <p:cTn id="23" presetID="20" presetClass="entr" presetSubtype="0" fill="hold" grpId="0" nodeType="afterEffect">
                                  <p:stCondLst>
                                    <p:cond delay="0"/>
                                  </p:stCondLst>
                                  <p:childTnLst>
                                    <p:set>
                                      <p:cBhvr>
                                        <p:cTn id="24" dur="1" fill="hold">
                                          <p:stCondLst>
                                            <p:cond delay="0"/>
                                          </p:stCondLst>
                                        </p:cTn>
                                        <p:tgtEl>
                                          <p:spTgt spid="143373"/>
                                        </p:tgtEl>
                                        <p:attrNameLst>
                                          <p:attrName>style.visibility</p:attrName>
                                        </p:attrNameLst>
                                      </p:cBhvr>
                                      <p:to>
                                        <p:strVal val="visible"/>
                                      </p:to>
                                    </p:set>
                                    <p:animEffect transition="in" filter="wedge">
                                      <p:cBhvr>
                                        <p:cTn id="25" dur="500"/>
                                        <p:tgtEl>
                                          <p:spTgt spid="143373"/>
                                        </p:tgtEl>
                                      </p:cBhvr>
                                    </p:animEffect>
                                  </p:childTnLst>
                                </p:cTn>
                              </p:par>
                              <p:par>
                                <p:cTn id="26" presetID="35" presetClass="emph" presetSubtype="0" repeatCount="3000" fill="hold" grpId="1" nodeType="withEffect">
                                  <p:stCondLst>
                                    <p:cond delay="0"/>
                                  </p:stCondLst>
                                  <p:childTnLst>
                                    <p:anim calcmode="discrete" valueType="str">
                                      <p:cBhvr>
                                        <p:cTn id="27" dur="500" fill="hold"/>
                                        <p:tgtEl>
                                          <p:spTgt spid="143373"/>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5" grpId="0" animBg="1"/>
      <p:bldP spid="143366" grpId="0" animBg="1"/>
      <p:bldP spid="143366" grpId="1" animBg="1"/>
      <p:bldP spid="143369" grpId="0" animBg="1"/>
      <p:bldP spid="143373" grpId="0" animBg="1"/>
      <p:bldP spid="143373"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39938" name="Group 6"/>
          <p:cNvGrpSpPr>
            <a:grpSpLocks/>
          </p:cNvGrpSpPr>
          <p:nvPr/>
        </p:nvGrpSpPr>
        <p:grpSpPr bwMode="auto">
          <a:xfrm>
            <a:off x="179388" y="692150"/>
            <a:ext cx="5688012" cy="4032250"/>
            <a:chOff x="113" y="436"/>
            <a:chExt cx="2700" cy="2022"/>
          </a:xfrm>
        </p:grpSpPr>
        <p:pic>
          <p:nvPicPr>
            <p:cNvPr id="39943" name="Picture 4" descr="F2004051120542700000"/>
            <p:cNvPicPr>
              <a:picLocks noChangeAspect="1" noChangeArrowheads="1"/>
            </p:cNvPicPr>
            <p:nvPr/>
          </p:nvPicPr>
          <p:blipFill>
            <a:blip r:embed="rId4"/>
            <a:srcRect/>
            <a:stretch>
              <a:fillRect/>
            </a:stretch>
          </p:blipFill>
          <p:spPr bwMode="auto">
            <a:xfrm>
              <a:off x="113" y="436"/>
              <a:ext cx="2700" cy="2022"/>
            </a:xfrm>
            <a:prstGeom prst="rect">
              <a:avLst/>
            </a:prstGeom>
            <a:noFill/>
            <a:ln w="9525">
              <a:noFill/>
              <a:miter lim="800000"/>
              <a:headEnd/>
              <a:tailEnd/>
            </a:ln>
          </p:spPr>
        </p:pic>
        <p:sp>
          <p:nvSpPr>
            <p:cNvPr id="39944" name="Rectangle 5"/>
            <p:cNvSpPr>
              <a:spLocks noChangeArrowheads="1"/>
            </p:cNvSpPr>
            <p:nvPr/>
          </p:nvSpPr>
          <p:spPr bwMode="auto">
            <a:xfrm>
              <a:off x="113" y="474"/>
              <a:ext cx="1799" cy="153"/>
            </a:xfrm>
            <a:prstGeom prst="rect">
              <a:avLst/>
            </a:prstGeom>
            <a:solidFill>
              <a:schemeClr val="bg1"/>
            </a:solidFill>
            <a:ln w="9525">
              <a:noFill/>
              <a:miter lim="800000"/>
              <a:headEnd/>
              <a:tailEnd/>
            </a:ln>
          </p:spPr>
          <p:txBody>
            <a:bodyPr wrap="none" anchor="ctr">
              <a:spAutoFit/>
            </a:bodyPr>
            <a:lstStyle/>
            <a:p>
              <a:pPr fontAlgn="base">
                <a:spcBef>
                  <a:spcPct val="0"/>
                </a:spcBef>
                <a:spcAft>
                  <a:spcPct val="0"/>
                </a:spcAft>
              </a:pPr>
              <a:r>
                <a:rPr lang="zh-CN" altLang="en-US" sz="1400">
                  <a:solidFill>
                    <a:srgbClr val="000000"/>
                  </a:solidFill>
                </a:rPr>
                <a:t>环宇纸品公司的企业正向颍河口直排工业污水 </a:t>
              </a:r>
            </a:p>
          </p:txBody>
        </p:sp>
      </p:grpSp>
      <p:pic>
        <p:nvPicPr>
          <p:cNvPr id="118796" name="Picture 12" descr="200763153553849"/>
          <p:cNvPicPr>
            <a:picLocks noChangeAspect="1" noChangeArrowheads="1"/>
          </p:cNvPicPr>
          <p:nvPr/>
        </p:nvPicPr>
        <p:blipFill>
          <a:blip r:embed="rId5"/>
          <a:srcRect/>
          <a:stretch>
            <a:fillRect/>
          </a:stretch>
        </p:blipFill>
        <p:spPr bwMode="auto">
          <a:xfrm>
            <a:off x="2770188" y="2492375"/>
            <a:ext cx="6373812" cy="4235450"/>
          </a:xfrm>
          <a:prstGeom prst="rect">
            <a:avLst/>
          </a:prstGeom>
          <a:noFill/>
          <a:ln w="9525">
            <a:noFill/>
            <a:miter lim="800000"/>
            <a:headEnd/>
            <a:tailEnd/>
          </a:ln>
        </p:spPr>
      </p:pic>
      <p:sp>
        <p:nvSpPr>
          <p:cNvPr id="39940" name="Text Box 14"/>
          <p:cNvSpPr txBox="1">
            <a:spLocks noChangeArrowheads="1"/>
          </p:cNvSpPr>
          <p:nvPr/>
        </p:nvSpPr>
        <p:spPr bwMode="auto">
          <a:xfrm>
            <a:off x="4859338" y="188913"/>
            <a:ext cx="2736850" cy="457200"/>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400" b="1">
                <a:solidFill>
                  <a:srgbClr val="0000FF"/>
                </a:solidFill>
              </a:rPr>
              <a:t>水污染现象</a:t>
            </a:r>
          </a:p>
        </p:txBody>
      </p:sp>
      <p:sp>
        <p:nvSpPr>
          <p:cNvPr id="118795" name="Rectangle 11"/>
          <p:cNvSpPr>
            <a:spLocks noChangeArrowheads="1"/>
          </p:cNvSpPr>
          <p:nvPr/>
        </p:nvSpPr>
        <p:spPr bwMode="auto">
          <a:xfrm>
            <a:off x="3333750" y="6308725"/>
            <a:ext cx="5810250" cy="366713"/>
          </a:xfrm>
          <a:prstGeom prst="rect">
            <a:avLst/>
          </a:prstGeom>
          <a:noFill/>
          <a:ln w="9525">
            <a:noFill/>
            <a:miter lim="800000"/>
            <a:headEnd/>
            <a:tailEnd/>
          </a:ln>
        </p:spPr>
        <p:txBody>
          <a:bodyPr wrap="none" anchor="ctr">
            <a:spAutoFit/>
          </a:bodyPr>
          <a:lstStyle/>
          <a:p>
            <a:pPr fontAlgn="base">
              <a:spcBef>
                <a:spcPct val="0"/>
              </a:spcBef>
              <a:spcAft>
                <a:spcPct val="0"/>
              </a:spcAft>
            </a:pPr>
            <a:r>
              <a:rPr lang="en-US" altLang="zh-CN">
                <a:solidFill>
                  <a:srgbClr val="FFFFFF"/>
                </a:solidFill>
              </a:rPr>
              <a:t>2007</a:t>
            </a:r>
            <a:r>
              <a:rPr lang="zh-CN" altLang="en-US">
                <a:solidFill>
                  <a:srgbClr val="FFFFFF"/>
                </a:solidFill>
              </a:rPr>
              <a:t>年</a:t>
            </a:r>
            <a:r>
              <a:rPr lang="en-US" altLang="zh-CN">
                <a:solidFill>
                  <a:srgbClr val="FFFFFF"/>
                </a:solidFill>
              </a:rPr>
              <a:t>6</a:t>
            </a:r>
            <a:r>
              <a:rPr lang="zh-CN" altLang="en-US">
                <a:solidFill>
                  <a:srgbClr val="FFFFFF"/>
                </a:solidFill>
              </a:rPr>
              <a:t>月</a:t>
            </a:r>
            <a:r>
              <a:rPr lang="en-US" altLang="zh-CN">
                <a:solidFill>
                  <a:srgbClr val="FFFFFF"/>
                </a:solidFill>
              </a:rPr>
              <a:t>3</a:t>
            </a:r>
            <a:r>
              <a:rPr lang="zh-CN" altLang="en-US">
                <a:solidFill>
                  <a:srgbClr val="FFFFFF"/>
                </a:solidFill>
              </a:rPr>
              <a:t>日，长江武汉段江面出现大面积漂浮污染带 </a:t>
            </a:r>
          </a:p>
        </p:txBody>
      </p:sp>
      <p:sp>
        <p:nvSpPr>
          <p:cNvPr id="39942" name="Text Box 15"/>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32</a:t>
            </a:fld>
            <a:endParaRPr lang="en-US" altLang="zh-CN">
              <a:solidFill>
                <a:srgbClr val="000000"/>
              </a:solidFill>
            </a:endParaRPr>
          </a:p>
        </p:txBody>
      </p:sp>
    </p:spTree>
    <p:extLst>
      <p:ext uri="{BB962C8B-B14F-4D97-AF65-F5344CB8AC3E}">
        <p14:creationId xmlns:p14="http://schemas.microsoft.com/office/powerpoint/2010/main" val="224020116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8796"/>
                                        </p:tgtEl>
                                        <p:attrNameLst>
                                          <p:attrName>style.visibility</p:attrName>
                                        </p:attrNameLst>
                                      </p:cBhvr>
                                      <p:to>
                                        <p:strVal val="visible"/>
                                      </p:to>
                                    </p:set>
                                    <p:animEffect transition="in" filter="slide(fromBottom)">
                                      <p:cBhvr>
                                        <p:cTn id="7" dur="500"/>
                                        <p:tgtEl>
                                          <p:spTgt spid="118796"/>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118795"/>
                                        </p:tgtEl>
                                        <p:attrNameLst>
                                          <p:attrName>style.visibility</p:attrName>
                                        </p:attrNameLst>
                                      </p:cBhvr>
                                      <p:to>
                                        <p:strVal val="visible"/>
                                      </p:to>
                                    </p:set>
                                    <p:animEffect transition="in" filter="slide(fromBottom)">
                                      <p:cBhvr>
                                        <p:cTn id="10" dur="500"/>
                                        <p:tgtEl>
                                          <p:spTgt spid="118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9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0" y="0"/>
            <a:ext cx="3635375"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pic>
        <p:nvPicPr>
          <p:cNvPr id="40963" name="Picture 4" descr="1468067_729656">
            <a:hlinkClick r:id="rId4"/>
          </p:cNvPr>
          <p:cNvPicPr>
            <a:picLocks noChangeAspect="1" noChangeArrowheads="1"/>
          </p:cNvPicPr>
          <p:nvPr/>
        </p:nvPicPr>
        <p:blipFill>
          <a:blip r:embed="rId5"/>
          <a:srcRect/>
          <a:stretch>
            <a:fillRect/>
          </a:stretch>
        </p:blipFill>
        <p:spPr bwMode="auto">
          <a:xfrm>
            <a:off x="0" y="692150"/>
            <a:ext cx="4181475" cy="6165850"/>
          </a:xfrm>
          <a:prstGeom prst="rect">
            <a:avLst/>
          </a:prstGeom>
          <a:noFill/>
          <a:ln w="9525">
            <a:noFill/>
            <a:miter lim="800000"/>
            <a:headEnd/>
            <a:tailEnd/>
          </a:ln>
        </p:spPr>
      </p:pic>
      <p:pic>
        <p:nvPicPr>
          <p:cNvPr id="40964" name="Picture 17" descr="3708EF339A24519194835B7DCD773F80"/>
          <p:cNvPicPr>
            <a:picLocks noChangeAspect="1" noChangeArrowheads="1"/>
          </p:cNvPicPr>
          <p:nvPr/>
        </p:nvPicPr>
        <p:blipFill>
          <a:blip r:embed="rId6"/>
          <a:srcRect/>
          <a:stretch>
            <a:fillRect/>
          </a:stretch>
        </p:blipFill>
        <p:spPr bwMode="auto">
          <a:xfrm>
            <a:off x="3276600" y="1484313"/>
            <a:ext cx="4824413" cy="3205162"/>
          </a:xfrm>
          <a:prstGeom prst="rect">
            <a:avLst/>
          </a:prstGeom>
          <a:noFill/>
          <a:ln w="9525">
            <a:noFill/>
            <a:miter lim="800000"/>
            <a:headEnd/>
            <a:tailEnd/>
          </a:ln>
        </p:spPr>
      </p:pic>
      <p:pic>
        <p:nvPicPr>
          <p:cNvPr id="40965" name="Picture 15" descr="DE23EBD3E262293D5EA2C2734FA37BAB"/>
          <p:cNvPicPr>
            <a:picLocks noChangeAspect="1" noChangeArrowheads="1"/>
          </p:cNvPicPr>
          <p:nvPr/>
        </p:nvPicPr>
        <p:blipFill>
          <a:blip r:embed="rId7"/>
          <a:srcRect/>
          <a:stretch>
            <a:fillRect/>
          </a:stretch>
        </p:blipFill>
        <p:spPr bwMode="auto">
          <a:xfrm>
            <a:off x="4932363" y="4192588"/>
            <a:ext cx="4067175" cy="2665412"/>
          </a:xfrm>
          <a:prstGeom prst="rect">
            <a:avLst/>
          </a:prstGeom>
          <a:noFill/>
          <a:ln w="9525">
            <a:noFill/>
            <a:miter lim="800000"/>
            <a:headEnd/>
            <a:tailEnd/>
          </a:ln>
        </p:spPr>
      </p:pic>
      <p:pic>
        <p:nvPicPr>
          <p:cNvPr id="40966" name="Picture 19" descr="xinsrc_2820504311039703192002">
            <a:hlinkClick r:id="rId8"/>
          </p:cNvPr>
          <p:cNvPicPr>
            <a:picLocks noChangeAspect="1" noChangeArrowheads="1"/>
          </p:cNvPicPr>
          <p:nvPr/>
        </p:nvPicPr>
        <p:blipFill>
          <a:blip r:embed="rId9"/>
          <a:srcRect/>
          <a:stretch>
            <a:fillRect/>
          </a:stretch>
        </p:blipFill>
        <p:spPr bwMode="auto">
          <a:xfrm>
            <a:off x="6300788" y="0"/>
            <a:ext cx="2843212" cy="2011363"/>
          </a:xfrm>
          <a:prstGeom prst="rect">
            <a:avLst/>
          </a:prstGeom>
          <a:noFill/>
          <a:ln w="9525">
            <a:noFill/>
            <a:miter lim="800000"/>
            <a:headEnd/>
            <a:tailEnd/>
          </a:ln>
        </p:spPr>
      </p:pic>
      <p:sp>
        <p:nvSpPr>
          <p:cNvPr id="40967" name="Text Box 20"/>
          <p:cNvSpPr txBox="1">
            <a:spLocks noChangeArrowheads="1"/>
          </p:cNvSpPr>
          <p:nvPr/>
        </p:nvSpPr>
        <p:spPr bwMode="auto">
          <a:xfrm>
            <a:off x="3635375" y="476250"/>
            <a:ext cx="2736850" cy="457200"/>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400" b="1">
                <a:solidFill>
                  <a:srgbClr val="0000FF"/>
                </a:solidFill>
              </a:rPr>
              <a:t>水污染现象</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33</a:t>
            </a:fld>
            <a:endParaRPr lang="en-US" altLang="zh-CN">
              <a:solidFill>
                <a:srgbClr val="000000"/>
              </a:solidFill>
            </a:endParaRPr>
          </a:p>
        </p:txBody>
      </p:sp>
    </p:spTree>
    <p:extLst>
      <p:ext uri="{BB962C8B-B14F-4D97-AF65-F5344CB8AC3E}">
        <p14:creationId xmlns:p14="http://schemas.microsoft.com/office/powerpoint/2010/main" val="109411836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0" y="0"/>
            <a:ext cx="3635375"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pic>
        <p:nvPicPr>
          <p:cNvPr id="129029" name="Picture 5" descr="new_pa2"/>
          <p:cNvPicPr>
            <a:picLocks noChangeAspect="1" noChangeArrowheads="1"/>
          </p:cNvPicPr>
          <p:nvPr/>
        </p:nvPicPr>
        <p:blipFill>
          <a:blip r:embed="rId4"/>
          <a:srcRect/>
          <a:stretch>
            <a:fillRect/>
          </a:stretch>
        </p:blipFill>
        <p:spPr bwMode="auto">
          <a:xfrm>
            <a:off x="3924300" y="3060700"/>
            <a:ext cx="5075238" cy="3697288"/>
          </a:xfrm>
          <a:prstGeom prst="rect">
            <a:avLst/>
          </a:prstGeom>
          <a:noFill/>
          <a:ln w="9525">
            <a:solidFill>
              <a:srgbClr val="FFFF00"/>
            </a:solidFill>
            <a:miter lim="800000"/>
            <a:headEnd/>
            <a:tailEnd/>
          </a:ln>
        </p:spPr>
      </p:pic>
      <p:pic>
        <p:nvPicPr>
          <p:cNvPr id="129030" name="Picture 6" descr="13354"/>
          <p:cNvPicPr>
            <a:picLocks noChangeAspect="1" noChangeArrowheads="1"/>
          </p:cNvPicPr>
          <p:nvPr/>
        </p:nvPicPr>
        <p:blipFill>
          <a:blip r:embed="rId5"/>
          <a:srcRect/>
          <a:stretch>
            <a:fillRect/>
          </a:stretch>
        </p:blipFill>
        <p:spPr bwMode="auto">
          <a:xfrm>
            <a:off x="2771775" y="2084388"/>
            <a:ext cx="5148263" cy="4006850"/>
          </a:xfrm>
          <a:prstGeom prst="rect">
            <a:avLst/>
          </a:prstGeom>
          <a:noFill/>
          <a:ln w="9525">
            <a:solidFill>
              <a:srgbClr val="FFFF00"/>
            </a:solidFill>
            <a:miter lim="800000"/>
            <a:headEnd/>
            <a:tailEnd/>
          </a:ln>
        </p:spPr>
      </p:pic>
      <p:pic>
        <p:nvPicPr>
          <p:cNvPr id="129031" name="Picture 7" descr="200561494718256"/>
          <p:cNvPicPr>
            <a:picLocks noChangeAspect="1" noChangeArrowheads="1"/>
          </p:cNvPicPr>
          <p:nvPr/>
        </p:nvPicPr>
        <p:blipFill>
          <a:blip r:embed="rId6"/>
          <a:srcRect/>
          <a:stretch>
            <a:fillRect/>
          </a:stretch>
        </p:blipFill>
        <p:spPr bwMode="auto">
          <a:xfrm>
            <a:off x="1547813" y="1546225"/>
            <a:ext cx="4572000" cy="3565525"/>
          </a:xfrm>
          <a:prstGeom prst="rect">
            <a:avLst/>
          </a:prstGeom>
          <a:noFill/>
          <a:ln w="9525">
            <a:solidFill>
              <a:srgbClr val="FFFF00"/>
            </a:solidFill>
            <a:miter lim="800000"/>
            <a:headEnd/>
            <a:tailEnd/>
          </a:ln>
        </p:spPr>
      </p:pic>
      <p:pic>
        <p:nvPicPr>
          <p:cNvPr id="129032" name="Picture 8" descr="200503300900_59217"/>
          <p:cNvPicPr>
            <a:picLocks noChangeAspect="1" noChangeArrowheads="1"/>
          </p:cNvPicPr>
          <p:nvPr/>
        </p:nvPicPr>
        <p:blipFill>
          <a:blip r:embed="rId7"/>
          <a:srcRect/>
          <a:stretch>
            <a:fillRect/>
          </a:stretch>
        </p:blipFill>
        <p:spPr bwMode="auto">
          <a:xfrm>
            <a:off x="0" y="771525"/>
            <a:ext cx="4862513" cy="3289300"/>
          </a:xfrm>
          <a:prstGeom prst="rect">
            <a:avLst/>
          </a:prstGeom>
          <a:noFill/>
          <a:ln w="9525" algn="ctr">
            <a:solidFill>
              <a:srgbClr val="FFFF00"/>
            </a:solidFill>
            <a:miter lim="800000"/>
            <a:headEnd/>
            <a:tailEnd/>
          </a:ln>
        </p:spPr>
      </p:pic>
      <p:sp>
        <p:nvSpPr>
          <p:cNvPr id="41991" name="Text Box 9"/>
          <p:cNvSpPr txBox="1">
            <a:spLocks noChangeArrowheads="1"/>
          </p:cNvSpPr>
          <p:nvPr/>
        </p:nvSpPr>
        <p:spPr bwMode="auto">
          <a:xfrm>
            <a:off x="4859338" y="188913"/>
            <a:ext cx="2736850" cy="457200"/>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400" b="1">
                <a:solidFill>
                  <a:srgbClr val="0000FF"/>
                </a:solidFill>
              </a:rPr>
              <a:t>水污染现象</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34</a:t>
            </a:fld>
            <a:endParaRPr lang="en-US" altLang="zh-CN">
              <a:solidFill>
                <a:srgbClr val="000000"/>
              </a:solidFill>
            </a:endParaRPr>
          </a:p>
        </p:txBody>
      </p:sp>
    </p:spTree>
    <p:extLst>
      <p:ext uri="{BB962C8B-B14F-4D97-AF65-F5344CB8AC3E}">
        <p14:creationId xmlns:p14="http://schemas.microsoft.com/office/powerpoint/2010/main" val="14540850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nodeType="clickEffect">
                                  <p:stCondLst>
                                    <p:cond delay="0"/>
                                  </p:stCondLst>
                                  <p:childTnLst>
                                    <p:set>
                                      <p:cBhvr>
                                        <p:cTn id="6" dur="1" fill="hold">
                                          <p:stCondLst>
                                            <p:cond delay="0"/>
                                          </p:stCondLst>
                                        </p:cTn>
                                        <p:tgtEl>
                                          <p:spTgt spid="129029"/>
                                        </p:tgtEl>
                                        <p:attrNameLst>
                                          <p:attrName>style.visibility</p:attrName>
                                        </p:attrNameLst>
                                      </p:cBhvr>
                                      <p:to>
                                        <p:strVal val="visible"/>
                                      </p:to>
                                    </p:set>
                                    <p:animEffect transition="in" filter="slide(fromRight)">
                                      <p:cBhvr>
                                        <p:cTn id="7" dur="500"/>
                                        <p:tgtEl>
                                          <p:spTgt spid="12902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nodeType="clickEffect">
                                  <p:stCondLst>
                                    <p:cond delay="0"/>
                                  </p:stCondLst>
                                  <p:childTnLst>
                                    <p:set>
                                      <p:cBhvr>
                                        <p:cTn id="11" dur="1" fill="hold">
                                          <p:stCondLst>
                                            <p:cond delay="0"/>
                                          </p:stCondLst>
                                        </p:cTn>
                                        <p:tgtEl>
                                          <p:spTgt spid="129030"/>
                                        </p:tgtEl>
                                        <p:attrNameLst>
                                          <p:attrName>style.visibility</p:attrName>
                                        </p:attrNameLst>
                                      </p:cBhvr>
                                      <p:to>
                                        <p:strVal val="visible"/>
                                      </p:to>
                                    </p:set>
                                    <p:animEffect transition="in" filter="slide(fromRight)">
                                      <p:cBhvr>
                                        <p:cTn id="12" dur="500"/>
                                        <p:tgtEl>
                                          <p:spTgt spid="12903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2" fill="hold" nodeType="clickEffect">
                                  <p:stCondLst>
                                    <p:cond delay="0"/>
                                  </p:stCondLst>
                                  <p:childTnLst>
                                    <p:set>
                                      <p:cBhvr>
                                        <p:cTn id="16" dur="1" fill="hold">
                                          <p:stCondLst>
                                            <p:cond delay="0"/>
                                          </p:stCondLst>
                                        </p:cTn>
                                        <p:tgtEl>
                                          <p:spTgt spid="129031"/>
                                        </p:tgtEl>
                                        <p:attrNameLst>
                                          <p:attrName>style.visibility</p:attrName>
                                        </p:attrNameLst>
                                      </p:cBhvr>
                                      <p:to>
                                        <p:strVal val="visible"/>
                                      </p:to>
                                    </p:set>
                                    <p:animEffect transition="in" filter="slide(fromRight)">
                                      <p:cBhvr>
                                        <p:cTn id="17" dur="500"/>
                                        <p:tgtEl>
                                          <p:spTgt spid="129031"/>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2" fill="hold" nodeType="clickEffect">
                                  <p:stCondLst>
                                    <p:cond delay="0"/>
                                  </p:stCondLst>
                                  <p:childTnLst>
                                    <p:set>
                                      <p:cBhvr>
                                        <p:cTn id="21" dur="1" fill="hold">
                                          <p:stCondLst>
                                            <p:cond delay="0"/>
                                          </p:stCondLst>
                                        </p:cTn>
                                        <p:tgtEl>
                                          <p:spTgt spid="129032"/>
                                        </p:tgtEl>
                                        <p:attrNameLst>
                                          <p:attrName>style.visibility</p:attrName>
                                        </p:attrNameLst>
                                      </p:cBhvr>
                                      <p:to>
                                        <p:strVal val="visible"/>
                                      </p:to>
                                    </p:set>
                                    <p:animEffect transition="in" filter="slide(fromRight)">
                                      <p:cBhvr>
                                        <p:cTn id="22" dur="500"/>
                                        <p:tgtEl>
                                          <p:spTgt spid="129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43011" name="Text Box 3"/>
          <p:cNvSpPr txBox="1">
            <a:spLocks noChangeArrowheads="1"/>
          </p:cNvSpPr>
          <p:nvPr/>
        </p:nvSpPr>
        <p:spPr bwMode="auto">
          <a:xfrm>
            <a:off x="1187450" y="765175"/>
            <a:ext cx="2232025" cy="457200"/>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400" b="1">
                <a:solidFill>
                  <a:srgbClr val="0000FF"/>
                </a:solidFill>
              </a:rPr>
              <a:t>海洋赤潮</a:t>
            </a:r>
          </a:p>
        </p:txBody>
      </p:sp>
      <p:pic>
        <p:nvPicPr>
          <p:cNvPr id="43012" name="Picture 5" descr="1258029_977397"/>
          <p:cNvPicPr>
            <a:picLocks noChangeAspect="1" noChangeArrowheads="1"/>
          </p:cNvPicPr>
          <p:nvPr/>
        </p:nvPicPr>
        <p:blipFill>
          <a:blip r:embed="rId4"/>
          <a:srcRect/>
          <a:stretch>
            <a:fillRect/>
          </a:stretch>
        </p:blipFill>
        <p:spPr bwMode="auto">
          <a:xfrm>
            <a:off x="250825" y="1268413"/>
            <a:ext cx="4537075" cy="2517775"/>
          </a:xfrm>
          <a:prstGeom prst="rect">
            <a:avLst/>
          </a:prstGeom>
          <a:noFill/>
          <a:ln w="9525">
            <a:noFill/>
            <a:miter lim="800000"/>
            <a:headEnd/>
            <a:tailEnd/>
          </a:ln>
        </p:spPr>
      </p:pic>
      <p:sp>
        <p:nvSpPr>
          <p:cNvPr id="43013" name="Text Box 6"/>
          <p:cNvSpPr txBox="1">
            <a:spLocks noChangeArrowheads="1"/>
          </p:cNvSpPr>
          <p:nvPr/>
        </p:nvSpPr>
        <p:spPr bwMode="auto">
          <a:xfrm>
            <a:off x="5794375" y="765175"/>
            <a:ext cx="2232025" cy="457200"/>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400" b="1">
                <a:solidFill>
                  <a:srgbClr val="0000FF"/>
                </a:solidFill>
              </a:rPr>
              <a:t>湖泊藻华</a:t>
            </a:r>
          </a:p>
        </p:txBody>
      </p:sp>
      <p:pic>
        <p:nvPicPr>
          <p:cNvPr id="43014" name="Picture 9" descr="1190166472521773-1190166472522734">
            <a:hlinkClick r:id="rId5"/>
          </p:cNvPr>
          <p:cNvPicPr>
            <a:picLocks noChangeAspect="1" noChangeArrowheads="1"/>
          </p:cNvPicPr>
          <p:nvPr/>
        </p:nvPicPr>
        <p:blipFill>
          <a:blip r:embed="rId6"/>
          <a:srcRect/>
          <a:stretch>
            <a:fillRect/>
          </a:stretch>
        </p:blipFill>
        <p:spPr bwMode="auto">
          <a:xfrm>
            <a:off x="250825" y="1268413"/>
            <a:ext cx="1570038" cy="1873250"/>
          </a:xfrm>
          <a:prstGeom prst="rect">
            <a:avLst/>
          </a:prstGeom>
          <a:noFill/>
          <a:ln w="9525">
            <a:solidFill>
              <a:srgbClr val="FFFF99"/>
            </a:solidFill>
            <a:miter lim="800000"/>
            <a:headEnd/>
            <a:tailEnd/>
          </a:ln>
        </p:spPr>
      </p:pic>
      <p:pic>
        <p:nvPicPr>
          <p:cNvPr id="43015" name="Picture 13" descr="5188128_3272279"/>
          <p:cNvPicPr>
            <a:picLocks noChangeAspect="1" noChangeArrowheads="1"/>
          </p:cNvPicPr>
          <p:nvPr/>
        </p:nvPicPr>
        <p:blipFill>
          <a:blip r:embed="rId7"/>
          <a:srcRect/>
          <a:stretch>
            <a:fillRect/>
          </a:stretch>
        </p:blipFill>
        <p:spPr bwMode="auto">
          <a:xfrm>
            <a:off x="5722938" y="1341438"/>
            <a:ext cx="2305050" cy="2273300"/>
          </a:xfrm>
          <a:prstGeom prst="rect">
            <a:avLst/>
          </a:prstGeom>
          <a:noFill/>
          <a:ln w="9525">
            <a:noFill/>
            <a:miter lim="800000"/>
            <a:headEnd/>
            <a:tailEnd/>
          </a:ln>
        </p:spPr>
      </p:pic>
      <p:pic>
        <p:nvPicPr>
          <p:cNvPr id="43016" name="Picture 14" descr="长满水葫芦的福建闽北某水域"/>
          <p:cNvPicPr>
            <a:picLocks noChangeAspect="1" noChangeArrowheads="1"/>
          </p:cNvPicPr>
          <p:nvPr/>
        </p:nvPicPr>
        <p:blipFill>
          <a:blip r:embed="rId8"/>
          <a:srcRect/>
          <a:stretch>
            <a:fillRect/>
          </a:stretch>
        </p:blipFill>
        <p:spPr bwMode="auto">
          <a:xfrm>
            <a:off x="1187450" y="3644900"/>
            <a:ext cx="3241675" cy="2432050"/>
          </a:xfrm>
          <a:prstGeom prst="rect">
            <a:avLst/>
          </a:prstGeom>
          <a:noFill/>
          <a:ln w="9525">
            <a:noFill/>
            <a:miter lim="800000"/>
            <a:headEnd/>
            <a:tailEnd/>
          </a:ln>
        </p:spPr>
      </p:pic>
      <p:sp>
        <p:nvSpPr>
          <p:cNvPr id="43017" name="Text Box 15"/>
          <p:cNvSpPr txBox="1">
            <a:spLocks noChangeArrowheads="1"/>
          </p:cNvSpPr>
          <p:nvPr/>
        </p:nvSpPr>
        <p:spPr bwMode="auto">
          <a:xfrm>
            <a:off x="1547813" y="6165850"/>
            <a:ext cx="2232025" cy="396875"/>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000" b="1">
                <a:solidFill>
                  <a:srgbClr val="0000FF"/>
                </a:solidFill>
              </a:rPr>
              <a:t>长满水葫芦的水面</a:t>
            </a:r>
          </a:p>
        </p:txBody>
      </p:sp>
      <p:pic>
        <p:nvPicPr>
          <p:cNvPr id="43018" name="Picture 23" descr="4384068"/>
          <p:cNvPicPr>
            <a:picLocks noChangeAspect="1" noChangeArrowheads="1"/>
          </p:cNvPicPr>
          <p:nvPr/>
        </p:nvPicPr>
        <p:blipFill>
          <a:blip r:embed="rId9"/>
          <a:srcRect/>
          <a:stretch>
            <a:fillRect/>
          </a:stretch>
        </p:blipFill>
        <p:spPr bwMode="auto">
          <a:xfrm>
            <a:off x="4500563" y="3284538"/>
            <a:ext cx="3384550" cy="2541587"/>
          </a:xfrm>
          <a:prstGeom prst="rect">
            <a:avLst/>
          </a:prstGeom>
          <a:noFill/>
          <a:ln w="9525">
            <a:noFill/>
            <a:miter lim="800000"/>
            <a:headEnd/>
            <a:tailEnd/>
          </a:ln>
        </p:spPr>
      </p:pic>
      <p:sp>
        <p:nvSpPr>
          <p:cNvPr id="43019" name="Text Box 24"/>
          <p:cNvSpPr txBox="1">
            <a:spLocks noChangeArrowheads="1"/>
          </p:cNvSpPr>
          <p:nvPr/>
        </p:nvSpPr>
        <p:spPr bwMode="auto">
          <a:xfrm>
            <a:off x="4932363" y="5949950"/>
            <a:ext cx="2951162" cy="396875"/>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000" b="1">
                <a:solidFill>
                  <a:srgbClr val="0000FF"/>
                </a:solidFill>
              </a:rPr>
              <a:t>淮河的白色污水团</a:t>
            </a:r>
          </a:p>
        </p:txBody>
      </p:sp>
      <p:sp>
        <p:nvSpPr>
          <p:cNvPr id="43020" name="Text Box 25"/>
          <p:cNvSpPr txBox="1">
            <a:spLocks noChangeArrowheads="1"/>
          </p:cNvSpPr>
          <p:nvPr/>
        </p:nvSpPr>
        <p:spPr bwMode="auto">
          <a:xfrm>
            <a:off x="4859338" y="188913"/>
            <a:ext cx="2736850" cy="457200"/>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400" b="1">
                <a:solidFill>
                  <a:srgbClr val="0000FF"/>
                </a:solidFill>
              </a:rPr>
              <a:t>水污染现象</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35</a:t>
            </a:fld>
            <a:endParaRPr lang="en-US" altLang="zh-CN">
              <a:solidFill>
                <a:srgbClr val="000000"/>
              </a:solidFill>
            </a:endParaRPr>
          </a:p>
        </p:txBody>
      </p:sp>
    </p:spTree>
    <p:extLst>
      <p:ext uri="{BB962C8B-B14F-4D97-AF65-F5344CB8AC3E}">
        <p14:creationId xmlns:p14="http://schemas.microsoft.com/office/powerpoint/2010/main" val="116574098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0" y="0"/>
            <a:ext cx="3635375"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pic>
        <p:nvPicPr>
          <p:cNvPr id="44035" name="Picture 4" descr="16"/>
          <p:cNvPicPr>
            <a:picLocks noChangeAspect="1" noChangeArrowheads="1"/>
          </p:cNvPicPr>
          <p:nvPr/>
        </p:nvPicPr>
        <p:blipFill>
          <a:blip r:embed="rId4"/>
          <a:srcRect/>
          <a:stretch>
            <a:fillRect/>
          </a:stretch>
        </p:blipFill>
        <p:spPr bwMode="auto">
          <a:xfrm>
            <a:off x="1116013" y="692150"/>
            <a:ext cx="6681787" cy="4179888"/>
          </a:xfrm>
          <a:prstGeom prst="rect">
            <a:avLst/>
          </a:prstGeom>
          <a:noFill/>
          <a:ln w="9525">
            <a:noFill/>
            <a:miter lim="800000"/>
            <a:headEnd/>
            <a:tailEnd/>
          </a:ln>
        </p:spPr>
      </p:pic>
      <p:sp>
        <p:nvSpPr>
          <p:cNvPr id="44036" name="Rectangle 5"/>
          <p:cNvSpPr>
            <a:spLocks noChangeArrowheads="1"/>
          </p:cNvSpPr>
          <p:nvPr/>
        </p:nvSpPr>
        <p:spPr bwMode="auto">
          <a:xfrm>
            <a:off x="250825" y="4879975"/>
            <a:ext cx="8382000" cy="1878013"/>
          </a:xfrm>
          <a:prstGeom prst="rect">
            <a:avLst/>
          </a:prstGeom>
          <a:solidFill>
            <a:srgbClr val="0066FF">
              <a:alpha val="79999"/>
            </a:srgbClr>
          </a:solidFill>
          <a:ln w="9525">
            <a:noFill/>
            <a:miter lim="800000"/>
            <a:headEnd/>
            <a:tailEnd/>
          </a:ln>
        </p:spPr>
        <p:txBody>
          <a:bodyPr anchor="ctr">
            <a:spAutoFit/>
          </a:bodyPr>
          <a:lstStyle/>
          <a:p>
            <a:pPr fontAlgn="base">
              <a:lnSpc>
                <a:spcPct val="130000"/>
              </a:lnSpc>
              <a:spcBef>
                <a:spcPct val="0"/>
              </a:spcBef>
              <a:spcAft>
                <a:spcPct val="0"/>
              </a:spcAft>
            </a:pPr>
            <a:r>
              <a:rPr lang="en-US" altLang="zh-CN" b="1">
                <a:solidFill>
                  <a:srgbClr val="FFFFFF"/>
                </a:solidFill>
                <a:latin typeface="Times New Roman" pitchFamily="18" charset="0"/>
                <a:ea typeface="楷体_GB2312" pitchFamily="49" charset="-122"/>
              </a:rPr>
              <a:t>      </a:t>
            </a:r>
            <a:r>
              <a:rPr lang="zh-CN" altLang="en-US" b="1">
                <a:solidFill>
                  <a:srgbClr val="FFFFFF"/>
                </a:solidFill>
                <a:latin typeface="Times New Roman" pitchFamily="18" charset="0"/>
                <a:ea typeface="楷体_GB2312" pitchFamily="49" charset="-122"/>
              </a:rPr>
              <a:t>石油进入海洋后不仅影响海洋生物的生长、降低海滨环境的使用价值、破坏海岸设施，还可能影响局部地区的水文气象条件和降低海洋的自净能力。</a:t>
            </a:r>
          </a:p>
          <a:p>
            <a:pPr fontAlgn="base">
              <a:lnSpc>
                <a:spcPct val="130000"/>
              </a:lnSpc>
              <a:spcBef>
                <a:spcPct val="0"/>
              </a:spcBef>
              <a:spcAft>
                <a:spcPct val="0"/>
              </a:spcAft>
            </a:pPr>
            <a:r>
              <a:rPr lang="zh-CN" altLang="en-US" b="1">
                <a:solidFill>
                  <a:srgbClr val="FFFFFF"/>
                </a:solidFill>
                <a:latin typeface="Times New Roman" pitchFamily="18" charset="0"/>
                <a:ea typeface="楷体_GB2312" pitchFamily="49" charset="-122"/>
              </a:rPr>
              <a:t>      据实测，每滴石油能够形成 </a:t>
            </a:r>
            <a:r>
              <a:rPr lang="en-US" altLang="zh-CN" b="1">
                <a:solidFill>
                  <a:srgbClr val="FFFFFF"/>
                </a:solidFill>
                <a:latin typeface="Times New Roman" pitchFamily="18" charset="0"/>
                <a:ea typeface="楷体_GB2312" pitchFamily="49" charset="-122"/>
              </a:rPr>
              <a:t>0.25m</a:t>
            </a:r>
            <a:r>
              <a:rPr lang="en-US" altLang="zh-CN" b="1" baseline="30000">
                <a:solidFill>
                  <a:srgbClr val="FFFFFF"/>
                </a:solidFill>
                <a:latin typeface="Times New Roman" pitchFamily="18" charset="0"/>
                <a:ea typeface="楷体_GB2312" pitchFamily="49" charset="-122"/>
              </a:rPr>
              <a:t>2</a:t>
            </a:r>
            <a:r>
              <a:rPr lang="zh-CN" altLang="en-US" b="1">
                <a:solidFill>
                  <a:srgbClr val="FFFFFF"/>
                </a:solidFill>
                <a:latin typeface="Times New Roman" pitchFamily="18" charset="0"/>
                <a:ea typeface="楷体_GB2312" pitchFamily="49" charset="-122"/>
              </a:rPr>
              <a:t>的油膜，每吨石油可覆盖</a:t>
            </a:r>
            <a:r>
              <a:rPr lang="en-US" altLang="zh-CN" b="1">
                <a:solidFill>
                  <a:srgbClr val="FFFFFF"/>
                </a:solidFill>
                <a:latin typeface="Times New Roman" pitchFamily="18" charset="0"/>
                <a:ea typeface="楷体_GB2312" pitchFamily="49" charset="-122"/>
              </a:rPr>
              <a:t>5×10</a:t>
            </a:r>
            <a:r>
              <a:rPr lang="en-US" altLang="zh-CN" b="1" baseline="30000">
                <a:solidFill>
                  <a:srgbClr val="FFFFFF"/>
                </a:solidFill>
                <a:latin typeface="Times New Roman" pitchFamily="18" charset="0"/>
                <a:ea typeface="楷体_GB2312" pitchFamily="49" charset="-122"/>
              </a:rPr>
              <a:t>6</a:t>
            </a:r>
            <a:r>
              <a:rPr lang="en-US" altLang="zh-CN" b="1">
                <a:solidFill>
                  <a:srgbClr val="FFFFFF"/>
                </a:solidFill>
                <a:latin typeface="Times New Roman" pitchFamily="18" charset="0"/>
                <a:ea typeface="楷体_GB2312" pitchFamily="49" charset="-122"/>
              </a:rPr>
              <a:t>m</a:t>
            </a:r>
            <a:r>
              <a:rPr lang="en-US" altLang="zh-CN" b="1" baseline="30000">
                <a:solidFill>
                  <a:srgbClr val="FFFFFF"/>
                </a:solidFill>
                <a:latin typeface="Times New Roman" pitchFamily="18" charset="0"/>
                <a:ea typeface="楷体_GB2312" pitchFamily="49" charset="-122"/>
              </a:rPr>
              <a:t>2</a:t>
            </a:r>
            <a:r>
              <a:rPr lang="zh-CN" altLang="en-US" b="1">
                <a:solidFill>
                  <a:srgbClr val="FFFFFF"/>
                </a:solidFill>
                <a:latin typeface="Times New Roman" pitchFamily="18" charset="0"/>
                <a:ea typeface="楷体_GB2312" pitchFamily="49" charset="-122"/>
              </a:rPr>
              <a:t>的水面。油膜使大气与水面隔绝，破坏正常的复氧条件，将减少进入海水的氧的数量，从而降低海洋的自净能力。 </a:t>
            </a:r>
          </a:p>
        </p:txBody>
      </p:sp>
      <p:sp>
        <p:nvSpPr>
          <p:cNvPr id="44037" name="Text Box 6"/>
          <p:cNvSpPr txBox="1">
            <a:spLocks noChangeArrowheads="1"/>
          </p:cNvSpPr>
          <p:nvPr/>
        </p:nvSpPr>
        <p:spPr bwMode="auto">
          <a:xfrm>
            <a:off x="4859338" y="188913"/>
            <a:ext cx="2736850" cy="457200"/>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400" b="1">
                <a:solidFill>
                  <a:srgbClr val="0000FF"/>
                </a:solidFill>
              </a:rPr>
              <a:t>水污染现象</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36</a:t>
            </a:fld>
            <a:endParaRPr lang="en-US" altLang="zh-CN">
              <a:solidFill>
                <a:srgbClr val="000000"/>
              </a:solidFill>
            </a:endParaRPr>
          </a:p>
        </p:txBody>
      </p:sp>
    </p:spTree>
    <p:extLst>
      <p:ext uri="{BB962C8B-B14F-4D97-AF65-F5344CB8AC3E}">
        <p14:creationId xmlns:p14="http://schemas.microsoft.com/office/powerpoint/2010/main" val="20150791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66CCFF"/>
            </a:gs>
          </a:gsLst>
          <a:path path="rect">
            <a:fillToRect l="100000" t="100000"/>
          </a:path>
        </a:gradFill>
        <a:effectLst/>
      </p:bgPr>
    </p:bg>
    <p:spTree>
      <p:nvGrpSpPr>
        <p:cNvPr id="1" name=""/>
        <p:cNvGrpSpPr/>
        <p:nvPr/>
      </p:nvGrpSpPr>
      <p:grpSpPr>
        <a:xfrm>
          <a:off x="0" y="0"/>
          <a:ext cx="0" cy="0"/>
          <a:chOff x="0" y="0"/>
          <a:chExt cx="0" cy="0"/>
        </a:xfrm>
      </p:grpSpPr>
      <p:sp>
        <p:nvSpPr>
          <p:cNvPr id="45058" name="Text Box 9"/>
          <p:cNvSpPr txBox="1">
            <a:spLocks noChangeArrowheads="1"/>
          </p:cNvSpPr>
          <p:nvPr/>
        </p:nvSpPr>
        <p:spPr bwMode="auto">
          <a:xfrm>
            <a:off x="84138" y="3500438"/>
            <a:ext cx="30480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5</a:t>
            </a:r>
            <a:r>
              <a:rPr kumimoji="1" lang="zh-CN" altLang="en-US" sz="2000" b="1">
                <a:solidFill>
                  <a:srgbClr val="808080"/>
                </a:solidFill>
                <a:latin typeface="Times New Roman" pitchFamily="18" charset="0"/>
              </a:rPr>
              <a:t>、难降解有机物 </a:t>
            </a:r>
          </a:p>
        </p:txBody>
      </p:sp>
      <p:sp>
        <p:nvSpPr>
          <p:cNvPr id="45059" name="Text Box 10"/>
          <p:cNvSpPr txBox="1">
            <a:spLocks noChangeArrowheads="1"/>
          </p:cNvSpPr>
          <p:nvPr/>
        </p:nvSpPr>
        <p:spPr bwMode="auto">
          <a:xfrm>
            <a:off x="84138" y="4005263"/>
            <a:ext cx="18288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3333FF"/>
                </a:solidFill>
                <a:latin typeface="Times New Roman" pitchFamily="18" charset="0"/>
              </a:rPr>
              <a:t>6</a:t>
            </a:r>
            <a:r>
              <a:rPr kumimoji="1" lang="zh-CN" altLang="en-US" sz="2000" b="1">
                <a:solidFill>
                  <a:srgbClr val="3333FF"/>
                </a:solidFill>
                <a:latin typeface="Times New Roman" pitchFamily="18" charset="0"/>
              </a:rPr>
              <a:t>、石油类 </a:t>
            </a:r>
          </a:p>
        </p:txBody>
      </p:sp>
      <p:sp>
        <p:nvSpPr>
          <p:cNvPr id="45060" name="Text Box 11"/>
          <p:cNvSpPr txBox="1">
            <a:spLocks noChangeArrowheads="1"/>
          </p:cNvSpPr>
          <p:nvPr/>
        </p:nvSpPr>
        <p:spPr bwMode="auto">
          <a:xfrm>
            <a:off x="84138" y="4508500"/>
            <a:ext cx="18288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7</a:t>
            </a:r>
            <a:r>
              <a:rPr kumimoji="1" lang="zh-CN" altLang="en-US" sz="2000" b="1">
                <a:solidFill>
                  <a:srgbClr val="808080"/>
                </a:solidFill>
                <a:latin typeface="Times New Roman" pitchFamily="18" charset="0"/>
              </a:rPr>
              <a:t>、酸碱 </a:t>
            </a:r>
          </a:p>
        </p:txBody>
      </p:sp>
      <p:sp>
        <p:nvSpPr>
          <p:cNvPr id="45061" name="Text Box 12"/>
          <p:cNvSpPr txBox="1">
            <a:spLocks noChangeArrowheads="1"/>
          </p:cNvSpPr>
          <p:nvPr/>
        </p:nvSpPr>
        <p:spPr bwMode="auto">
          <a:xfrm>
            <a:off x="84138" y="5013325"/>
            <a:ext cx="16764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8</a:t>
            </a:r>
            <a:r>
              <a:rPr kumimoji="1" lang="zh-CN" altLang="en-US" sz="2000" b="1">
                <a:solidFill>
                  <a:srgbClr val="808080"/>
                </a:solidFill>
                <a:latin typeface="Times New Roman" pitchFamily="18" charset="0"/>
              </a:rPr>
              <a:t>、病原体 </a:t>
            </a:r>
          </a:p>
        </p:txBody>
      </p:sp>
      <p:grpSp>
        <p:nvGrpSpPr>
          <p:cNvPr id="45062" name="Group 31"/>
          <p:cNvGrpSpPr>
            <a:grpSpLocks/>
          </p:cNvGrpSpPr>
          <p:nvPr/>
        </p:nvGrpSpPr>
        <p:grpSpPr bwMode="auto">
          <a:xfrm>
            <a:off x="34925" y="3581400"/>
            <a:ext cx="4762500" cy="3276600"/>
            <a:chOff x="0" y="2256"/>
            <a:chExt cx="3000" cy="2064"/>
          </a:xfrm>
        </p:grpSpPr>
        <p:pic>
          <p:nvPicPr>
            <p:cNvPr id="45071" name="Picture 29" descr="墨西哥石油管道破裂污染水源[组图]"/>
            <p:cNvPicPr>
              <a:picLocks noChangeAspect="1" noChangeArrowheads="1"/>
            </p:cNvPicPr>
            <p:nvPr/>
          </p:nvPicPr>
          <p:blipFill>
            <a:blip r:embed="rId2"/>
            <a:srcRect/>
            <a:stretch>
              <a:fillRect/>
            </a:stretch>
          </p:blipFill>
          <p:spPr bwMode="auto">
            <a:xfrm>
              <a:off x="0" y="2256"/>
              <a:ext cx="3000" cy="2064"/>
            </a:xfrm>
            <a:prstGeom prst="rect">
              <a:avLst/>
            </a:prstGeom>
            <a:noFill/>
            <a:ln w="9525">
              <a:noFill/>
              <a:miter lim="800000"/>
              <a:headEnd/>
              <a:tailEnd/>
            </a:ln>
          </p:spPr>
        </p:pic>
        <p:sp>
          <p:nvSpPr>
            <p:cNvPr id="45072" name="Rectangle 30"/>
            <p:cNvSpPr>
              <a:spLocks noChangeArrowheads="1"/>
            </p:cNvSpPr>
            <p:nvPr/>
          </p:nvSpPr>
          <p:spPr bwMode="auto">
            <a:xfrm>
              <a:off x="0" y="4089"/>
              <a:ext cx="2812" cy="231"/>
            </a:xfrm>
            <a:prstGeom prst="rect">
              <a:avLst/>
            </a:prstGeom>
            <a:solidFill>
              <a:schemeClr val="bg1"/>
            </a:solidFill>
            <a:ln w="9525">
              <a:noFill/>
              <a:miter lim="800000"/>
              <a:headEnd/>
              <a:tailEnd/>
            </a:ln>
          </p:spPr>
          <p:txBody>
            <a:bodyPr wrap="none" anchor="ctr">
              <a:spAutoFit/>
            </a:bodyPr>
            <a:lstStyle/>
            <a:p>
              <a:pPr fontAlgn="base">
                <a:spcBef>
                  <a:spcPct val="0"/>
                </a:spcBef>
                <a:spcAft>
                  <a:spcPct val="0"/>
                </a:spcAft>
              </a:pPr>
              <a:r>
                <a:rPr lang="en-US" altLang="zh-CN">
                  <a:solidFill>
                    <a:srgbClr val="000000"/>
                  </a:solidFill>
                </a:rPr>
                <a:t>2007</a:t>
              </a:r>
              <a:r>
                <a:rPr lang="zh-CN" altLang="en-US">
                  <a:solidFill>
                    <a:srgbClr val="000000"/>
                  </a:solidFill>
                </a:rPr>
                <a:t>年</a:t>
              </a:r>
              <a:r>
                <a:rPr lang="en-US" altLang="zh-CN">
                  <a:solidFill>
                    <a:srgbClr val="000000"/>
                  </a:solidFill>
                </a:rPr>
                <a:t>10</a:t>
              </a:r>
              <a:r>
                <a:rPr lang="zh-CN" altLang="en-US">
                  <a:solidFill>
                    <a:srgbClr val="000000"/>
                  </a:solidFill>
                </a:rPr>
                <a:t>月</a:t>
              </a:r>
              <a:r>
                <a:rPr lang="en-US" altLang="zh-CN">
                  <a:solidFill>
                    <a:srgbClr val="000000"/>
                  </a:solidFill>
                </a:rPr>
                <a:t>28</a:t>
              </a:r>
              <a:r>
                <a:rPr lang="zh-CN" altLang="en-US">
                  <a:solidFill>
                    <a:srgbClr val="000000"/>
                  </a:solidFill>
                </a:rPr>
                <a:t>日，墨西哥赫苏斯－卡兰萨 </a:t>
              </a:r>
            </a:p>
          </p:txBody>
        </p:sp>
      </p:grpSp>
      <p:grpSp>
        <p:nvGrpSpPr>
          <p:cNvPr id="45063" name="Group 38"/>
          <p:cNvGrpSpPr>
            <a:grpSpLocks/>
          </p:cNvGrpSpPr>
          <p:nvPr/>
        </p:nvGrpSpPr>
        <p:grpSpPr bwMode="auto">
          <a:xfrm>
            <a:off x="684213" y="44450"/>
            <a:ext cx="2843212" cy="3319463"/>
            <a:chOff x="0" y="119"/>
            <a:chExt cx="1791" cy="2091"/>
          </a:xfrm>
        </p:grpSpPr>
        <p:pic>
          <p:nvPicPr>
            <p:cNvPr id="45069" name="Picture 36" descr="9_28_3747324e56d8f32"/>
            <p:cNvPicPr>
              <a:picLocks noChangeAspect="1" noChangeArrowheads="1"/>
            </p:cNvPicPr>
            <p:nvPr/>
          </p:nvPicPr>
          <p:blipFill>
            <a:blip r:embed="rId3"/>
            <a:srcRect/>
            <a:stretch>
              <a:fillRect/>
            </a:stretch>
          </p:blipFill>
          <p:spPr bwMode="auto">
            <a:xfrm>
              <a:off x="0" y="119"/>
              <a:ext cx="1788" cy="2088"/>
            </a:xfrm>
            <a:prstGeom prst="rect">
              <a:avLst/>
            </a:prstGeom>
            <a:noFill/>
            <a:ln w="9525">
              <a:noFill/>
              <a:miter lim="800000"/>
              <a:headEnd/>
              <a:tailEnd/>
            </a:ln>
          </p:spPr>
        </p:pic>
        <p:sp>
          <p:nvSpPr>
            <p:cNvPr id="45070" name="Text Box 37"/>
            <p:cNvSpPr txBox="1">
              <a:spLocks noChangeArrowheads="1"/>
            </p:cNvSpPr>
            <p:nvPr/>
          </p:nvSpPr>
          <p:spPr bwMode="auto">
            <a:xfrm>
              <a:off x="0" y="1979"/>
              <a:ext cx="1791" cy="231"/>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a:solidFill>
                    <a:srgbClr val="000000"/>
                  </a:solidFill>
                </a:rPr>
                <a:t>被石油污染的鸟</a:t>
              </a:r>
            </a:p>
          </p:txBody>
        </p:sp>
      </p:grpSp>
      <p:pic>
        <p:nvPicPr>
          <p:cNvPr id="45064" name="Picture 40" descr="ly20071114043"/>
          <p:cNvPicPr>
            <a:picLocks noChangeAspect="1" noChangeArrowheads="1"/>
          </p:cNvPicPr>
          <p:nvPr/>
        </p:nvPicPr>
        <p:blipFill>
          <a:blip r:embed="rId4"/>
          <a:srcRect/>
          <a:stretch>
            <a:fillRect/>
          </a:stretch>
        </p:blipFill>
        <p:spPr bwMode="auto">
          <a:xfrm>
            <a:off x="6477000" y="3213100"/>
            <a:ext cx="2667000" cy="3810000"/>
          </a:xfrm>
          <a:prstGeom prst="rect">
            <a:avLst/>
          </a:prstGeom>
          <a:noFill/>
          <a:ln w="9525">
            <a:solidFill>
              <a:schemeClr val="bg1"/>
            </a:solidFill>
            <a:miter lim="800000"/>
            <a:headEnd/>
            <a:tailEnd/>
          </a:ln>
        </p:spPr>
      </p:pic>
      <p:sp>
        <p:nvSpPr>
          <p:cNvPr id="45065" name="Rectangle 41"/>
          <p:cNvSpPr>
            <a:spLocks noChangeArrowheads="1"/>
          </p:cNvSpPr>
          <p:nvPr/>
        </p:nvSpPr>
        <p:spPr bwMode="auto">
          <a:xfrm>
            <a:off x="6516688" y="6491288"/>
            <a:ext cx="2762250" cy="366712"/>
          </a:xfrm>
          <a:prstGeom prst="rect">
            <a:avLst/>
          </a:prstGeom>
          <a:solidFill>
            <a:schemeClr val="bg1"/>
          </a:solidFill>
          <a:ln w="9525">
            <a:noFill/>
            <a:miter lim="800000"/>
            <a:headEnd/>
            <a:tailEnd/>
          </a:ln>
        </p:spPr>
        <p:txBody>
          <a:bodyPr wrap="none" anchor="ctr">
            <a:spAutoFit/>
          </a:bodyPr>
          <a:lstStyle/>
          <a:p>
            <a:pPr fontAlgn="base">
              <a:spcBef>
                <a:spcPct val="0"/>
              </a:spcBef>
              <a:spcAft>
                <a:spcPct val="0"/>
              </a:spcAft>
            </a:pPr>
            <a:r>
              <a:rPr lang="zh-CN" altLang="en-US">
                <a:solidFill>
                  <a:srgbClr val="000000"/>
                </a:solidFill>
              </a:rPr>
              <a:t>被油浸泡的水鸟孤立无援 </a:t>
            </a:r>
          </a:p>
        </p:txBody>
      </p:sp>
      <p:grpSp>
        <p:nvGrpSpPr>
          <p:cNvPr id="45066" name="Group 45"/>
          <p:cNvGrpSpPr>
            <a:grpSpLocks/>
          </p:cNvGrpSpPr>
          <p:nvPr/>
        </p:nvGrpSpPr>
        <p:grpSpPr bwMode="auto">
          <a:xfrm>
            <a:off x="4318000" y="260350"/>
            <a:ext cx="4286250" cy="2962275"/>
            <a:chOff x="1655" y="436"/>
            <a:chExt cx="2700" cy="1866"/>
          </a:xfrm>
        </p:grpSpPr>
        <p:pic>
          <p:nvPicPr>
            <p:cNvPr id="45067" name="Picture 43" descr="ly20071114044"/>
            <p:cNvPicPr>
              <a:picLocks noChangeAspect="1" noChangeArrowheads="1"/>
            </p:cNvPicPr>
            <p:nvPr/>
          </p:nvPicPr>
          <p:blipFill>
            <a:blip r:embed="rId5"/>
            <a:srcRect/>
            <a:stretch>
              <a:fillRect/>
            </a:stretch>
          </p:blipFill>
          <p:spPr bwMode="auto">
            <a:xfrm>
              <a:off x="1655" y="436"/>
              <a:ext cx="2700" cy="1866"/>
            </a:xfrm>
            <a:prstGeom prst="rect">
              <a:avLst/>
            </a:prstGeom>
            <a:noFill/>
            <a:ln w="9525">
              <a:noFill/>
              <a:miter lim="800000"/>
              <a:headEnd/>
              <a:tailEnd/>
            </a:ln>
          </p:spPr>
        </p:pic>
        <p:sp>
          <p:nvSpPr>
            <p:cNvPr id="45068" name="Rectangle 44"/>
            <p:cNvSpPr>
              <a:spLocks noChangeArrowheads="1"/>
            </p:cNvSpPr>
            <p:nvPr/>
          </p:nvSpPr>
          <p:spPr bwMode="auto">
            <a:xfrm>
              <a:off x="2082" y="2045"/>
              <a:ext cx="1596" cy="231"/>
            </a:xfrm>
            <a:prstGeom prst="rect">
              <a:avLst/>
            </a:prstGeom>
            <a:noFill/>
            <a:ln w="9525">
              <a:noFill/>
              <a:miter lim="800000"/>
              <a:headEnd/>
              <a:tailEnd/>
            </a:ln>
          </p:spPr>
          <p:txBody>
            <a:bodyPr wrap="none" anchor="ctr">
              <a:spAutoFit/>
            </a:bodyPr>
            <a:lstStyle/>
            <a:p>
              <a:pPr fontAlgn="base">
                <a:spcBef>
                  <a:spcPct val="0"/>
                </a:spcBef>
                <a:spcAft>
                  <a:spcPct val="0"/>
                </a:spcAft>
              </a:pPr>
              <a:r>
                <a:rPr lang="zh-CN" altLang="en-US">
                  <a:solidFill>
                    <a:srgbClr val="FFFFFF"/>
                  </a:solidFill>
                </a:rPr>
                <a:t>一只被重油污染的海鸟 </a:t>
              </a:r>
            </a:p>
          </p:txBody>
        </p:sp>
      </p:gr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37</a:t>
            </a:fld>
            <a:endParaRPr lang="en-US" altLang="zh-CN">
              <a:solidFill>
                <a:srgbClr val="000000"/>
              </a:solidFill>
            </a:endParaRPr>
          </a:p>
        </p:txBody>
      </p:sp>
    </p:spTree>
    <p:extLst>
      <p:ext uri="{BB962C8B-B14F-4D97-AF65-F5344CB8AC3E}">
        <p14:creationId xmlns:p14="http://schemas.microsoft.com/office/powerpoint/2010/main" val="11860712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46083" name="Text Box 3"/>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水环境污染源</a:t>
            </a:r>
          </a:p>
        </p:txBody>
      </p:sp>
      <p:sp>
        <p:nvSpPr>
          <p:cNvPr id="46084" name="Text Box 4"/>
          <p:cNvSpPr txBox="1">
            <a:spLocks noChangeArrowheads="1"/>
          </p:cNvSpPr>
          <p:nvPr/>
        </p:nvSpPr>
        <p:spPr bwMode="auto">
          <a:xfrm>
            <a:off x="971550" y="1557338"/>
            <a:ext cx="2735263" cy="519112"/>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800">
                <a:solidFill>
                  <a:srgbClr val="FF0000"/>
                </a:solidFill>
                <a:ea typeface="黑体" pitchFamily="49" charset="-122"/>
              </a:rPr>
              <a:t>点污染源</a:t>
            </a:r>
          </a:p>
        </p:txBody>
      </p:sp>
      <p:sp>
        <p:nvSpPr>
          <p:cNvPr id="46085" name="Line 5"/>
          <p:cNvSpPr>
            <a:spLocks noChangeShapeType="1"/>
          </p:cNvSpPr>
          <p:nvPr/>
        </p:nvSpPr>
        <p:spPr bwMode="auto">
          <a:xfrm>
            <a:off x="323850" y="2205038"/>
            <a:ext cx="8280400" cy="0"/>
          </a:xfrm>
          <a:prstGeom prst="line">
            <a:avLst/>
          </a:prstGeom>
          <a:noFill/>
          <a:ln w="28575">
            <a:solidFill>
              <a:srgbClr val="0000FF"/>
            </a:solidFill>
            <a:round/>
            <a:headEnd/>
            <a:tailEnd/>
          </a:ln>
        </p:spPr>
        <p:txBody>
          <a:bodyPr/>
          <a:lstStyle/>
          <a:p>
            <a:pPr fontAlgn="base">
              <a:spcBef>
                <a:spcPct val="0"/>
              </a:spcBef>
              <a:spcAft>
                <a:spcPct val="0"/>
              </a:spcAft>
            </a:pPr>
            <a:endParaRPr lang="zh-CN" altLang="en-US">
              <a:solidFill>
                <a:srgbClr val="000000"/>
              </a:solidFill>
            </a:endParaRPr>
          </a:p>
        </p:txBody>
      </p:sp>
      <p:sp>
        <p:nvSpPr>
          <p:cNvPr id="46086" name="Line 6"/>
          <p:cNvSpPr>
            <a:spLocks noChangeShapeType="1"/>
          </p:cNvSpPr>
          <p:nvPr/>
        </p:nvSpPr>
        <p:spPr bwMode="auto">
          <a:xfrm>
            <a:off x="4356100" y="1484313"/>
            <a:ext cx="0" cy="5113337"/>
          </a:xfrm>
          <a:prstGeom prst="line">
            <a:avLst/>
          </a:prstGeom>
          <a:noFill/>
          <a:ln w="28575">
            <a:solidFill>
              <a:srgbClr val="0000FF"/>
            </a:solidFill>
            <a:round/>
            <a:headEnd/>
            <a:tailEnd/>
          </a:ln>
        </p:spPr>
        <p:txBody>
          <a:bodyPr/>
          <a:lstStyle/>
          <a:p>
            <a:pPr fontAlgn="base">
              <a:spcBef>
                <a:spcPct val="0"/>
              </a:spcBef>
              <a:spcAft>
                <a:spcPct val="0"/>
              </a:spcAft>
            </a:pPr>
            <a:endParaRPr lang="zh-CN" altLang="en-US">
              <a:solidFill>
                <a:srgbClr val="000000"/>
              </a:solidFill>
            </a:endParaRPr>
          </a:p>
        </p:txBody>
      </p:sp>
      <p:sp>
        <p:nvSpPr>
          <p:cNvPr id="46087" name="Text Box 7"/>
          <p:cNvSpPr txBox="1">
            <a:spLocks noChangeArrowheads="1"/>
          </p:cNvSpPr>
          <p:nvPr/>
        </p:nvSpPr>
        <p:spPr bwMode="auto">
          <a:xfrm>
            <a:off x="5005388" y="1557338"/>
            <a:ext cx="2735262" cy="519112"/>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2800">
                <a:solidFill>
                  <a:srgbClr val="FF0000"/>
                </a:solidFill>
                <a:ea typeface="黑体" pitchFamily="49" charset="-122"/>
              </a:rPr>
              <a:t>面污染源</a:t>
            </a:r>
          </a:p>
        </p:txBody>
      </p:sp>
      <p:sp>
        <p:nvSpPr>
          <p:cNvPr id="46088" name="Rectangle 8"/>
          <p:cNvSpPr>
            <a:spLocks noChangeArrowheads="1"/>
          </p:cNvSpPr>
          <p:nvPr/>
        </p:nvSpPr>
        <p:spPr bwMode="auto">
          <a:xfrm>
            <a:off x="1331913" y="2708275"/>
            <a:ext cx="2016125" cy="503238"/>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2400" b="1">
                <a:solidFill>
                  <a:srgbClr val="0000FF"/>
                </a:solidFill>
                <a:ea typeface="楷体_GB2312" pitchFamily="49" charset="-122"/>
              </a:rPr>
              <a:t>工业点源</a:t>
            </a:r>
          </a:p>
        </p:txBody>
      </p:sp>
      <p:sp>
        <p:nvSpPr>
          <p:cNvPr id="46089" name="Rectangle 9"/>
          <p:cNvSpPr>
            <a:spLocks noChangeArrowheads="1"/>
          </p:cNvSpPr>
          <p:nvPr/>
        </p:nvSpPr>
        <p:spPr bwMode="auto">
          <a:xfrm>
            <a:off x="1331913" y="3429000"/>
            <a:ext cx="2016125" cy="503238"/>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2400" b="1">
                <a:solidFill>
                  <a:srgbClr val="0000FF"/>
                </a:solidFill>
                <a:ea typeface="楷体_GB2312" pitchFamily="49" charset="-122"/>
              </a:rPr>
              <a:t>城镇点源</a:t>
            </a:r>
          </a:p>
        </p:txBody>
      </p:sp>
      <p:sp>
        <p:nvSpPr>
          <p:cNvPr id="46090" name="Rectangle 10"/>
          <p:cNvSpPr>
            <a:spLocks noChangeArrowheads="1"/>
          </p:cNvSpPr>
          <p:nvPr/>
        </p:nvSpPr>
        <p:spPr bwMode="auto">
          <a:xfrm>
            <a:off x="1331913" y="4148138"/>
            <a:ext cx="2016125" cy="503237"/>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2400" b="1">
                <a:solidFill>
                  <a:srgbClr val="0000FF"/>
                </a:solidFill>
                <a:ea typeface="楷体_GB2312" pitchFamily="49" charset="-122"/>
              </a:rPr>
              <a:t>规模养殖</a:t>
            </a:r>
          </a:p>
        </p:txBody>
      </p:sp>
      <p:sp>
        <p:nvSpPr>
          <p:cNvPr id="46091" name="Rectangle 11"/>
          <p:cNvSpPr>
            <a:spLocks noChangeArrowheads="1"/>
          </p:cNvSpPr>
          <p:nvPr/>
        </p:nvSpPr>
        <p:spPr bwMode="auto">
          <a:xfrm>
            <a:off x="5292725" y="2636838"/>
            <a:ext cx="2303463" cy="503237"/>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2400" b="1">
                <a:solidFill>
                  <a:srgbClr val="0000FF"/>
                </a:solidFill>
                <a:ea typeface="楷体_GB2312" pitchFamily="49" charset="-122"/>
              </a:rPr>
              <a:t>农田面源</a:t>
            </a:r>
          </a:p>
        </p:txBody>
      </p:sp>
      <p:sp>
        <p:nvSpPr>
          <p:cNvPr id="46092" name="Rectangle 12"/>
          <p:cNvSpPr>
            <a:spLocks noChangeArrowheads="1"/>
          </p:cNvSpPr>
          <p:nvPr/>
        </p:nvSpPr>
        <p:spPr bwMode="auto">
          <a:xfrm>
            <a:off x="5292725" y="3357563"/>
            <a:ext cx="2303463" cy="503237"/>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2400" b="1">
                <a:solidFill>
                  <a:srgbClr val="0000FF"/>
                </a:solidFill>
                <a:ea typeface="楷体_GB2312" pitchFamily="49" charset="-122"/>
              </a:rPr>
              <a:t>农村生活</a:t>
            </a:r>
          </a:p>
        </p:txBody>
      </p:sp>
      <p:sp>
        <p:nvSpPr>
          <p:cNvPr id="46093" name="Rectangle 13"/>
          <p:cNvSpPr>
            <a:spLocks noChangeArrowheads="1"/>
          </p:cNvSpPr>
          <p:nvPr/>
        </p:nvSpPr>
        <p:spPr bwMode="auto">
          <a:xfrm>
            <a:off x="5292725" y="4076700"/>
            <a:ext cx="2303463" cy="503238"/>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2400" b="1">
                <a:solidFill>
                  <a:srgbClr val="0000FF"/>
                </a:solidFill>
                <a:ea typeface="楷体_GB2312" pitchFamily="49" charset="-122"/>
              </a:rPr>
              <a:t>分散养殖</a:t>
            </a:r>
          </a:p>
        </p:txBody>
      </p:sp>
      <p:sp>
        <p:nvSpPr>
          <p:cNvPr id="46094" name="Rectangle 14"/>
          <p:cNvSpPr>
            <a:spLocks noChangeArrowheads="1"/>
          </p:cNvSpPr>
          <p:nvPr/>
        </p:nvSpPr>
        <p:spPr bwMode="auto">
          <a:xfrm>
            <a:off x="5292725" y="4797425"/>
            <a:ext cx="2303463" cy="503238"/>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2400" b="1">
                <a:solidFill>
                  <a:srgbClr val="0000FF"/>
                </a:solidFill>
                <a:ea typeface="楷体_GB2312" pitchFamily="49" charset="-122"/>
              </a:rPr>
              <a:t>地表径流</a:t>
            </a:r>
          </a:p>
        </p:txBody>
      </p:sp>
      <p:sp>
        <p:nvSpPr>
          <p:cNvPr id="46095" name="Rectangle 15"/>
          <p:cNvSpPr>
            <a:spLocks noChangeArrowheads="1"/>
          </p:cNvSpPr>
          <p:nvPr/>
        </p:nvSpPr>
        <p:spPr bwMode="auto">
          <a:xfrm>
            <a:off x="5292725" y="5516563"/>
            <a:ext cx="2303463" cy="503237"/>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2400" b="1">
                <a:solidFill>
                  <a:srgbClr val="0000FF"/>
                </a:solidFill>
                <a:ea typeface="楷体_GB2312" pitchFamily="49" charset="-122"/>
              </a:rPr>
              <a:t>土壤和地下水</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38</a:t>
            </a:fld>
            <a:endParaRPr lang="en-US" altLang="zh-CN">
              <a:solidFill>
                <a:srgbClr val="000000"/>
              </a:solidFill>
            </a:endParaRPr>
          </a:p>
        </p:txBody>
      </p:sp>
    </p:spTree>
    <p:extLst>
      <p:ext uri="{BB962C8B-B14F-4D97-AF65-F5344CB8AC3E}">
        <p14:creationId xmlns:p14="http://schemas.microsoft.com/office/powerpoint/2010/main" val="236859810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46083" name="Text Box 3"/>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水环境污染源</a:t>
            </a:r>
          </a:p>
        </p:txBody>
      </p:sp>
      <p:sp>
        <p:nvSpPr>
          <p:cNvPr id="16" name="Rectangle 4"/>
          <p:cNvSpPr>
            <a:spLocks noChangeArrowheads="1"/>
          </p:cNvSpPr>
          <p:nvPr/>
        </p:nvSpPr>
        <p:spPr bwMode="auto">
          <a:xfrm>
            <a:off x="250825" y="1268413"/>
            <a:ext cx="8424863" cy="310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2800" b="1" dirty="0">
                <a:solidFill>
                  <a:srgbClr val="FF0000"/>
                </a:solidFill>
                <a:latin typeface="仿宋" pitchFamily="49" charset="-122"/>
                <a:ea typeface="仿宋" pitchFamily="49" charset="-122"/>
                <a:cs typeface="经典细等线简"/>
              </a:rPr>
              <a:t>生活污染源：</a:t>
            </a:r>
            <a:r>
              <a:rPr lang="zh-CN" altLang="en-US" sz="2800" b="1" dirty="0">
                <a:solidFill>
                  <a:srgbClr val="000000"/>
                </a:solidFill>
                <a:latin typeface="仿宋" pitchFamily="49" charset="-122"/>
                <a:ea typeface="仿宋" pitchFamily="49" charset="-122"/>
                <a:cs typeface="经典细等线简"/>
              </a:rPr>
              <a:t>这是指由人类消费活动产生的污水，城市和人口密集的居住区是主要的生活污染源，包括由厨房、浴室、厕所等场所排出的污水和污物。</a:t>
            </a:r>
          </a:p>
          <a:p>
            <a:pPr fontAlgn="base">
              <a:spcBef>
                <a:spcPct val="0"/>
              </a:spcBef>
              <a:spcAft>
                <a:spcPct val="0"/>
              </a:spcAft>
            </a:pPr>
            <a:r>
              <a:rPr lang="zh-CN" altLang="en-US" sz="2800" b="1" dirty="0">
                <a:solidFill>
                  <a:srgbClr val="FF0000"/>
                </a:solidFill>
                <a:latin typeface="仿宋" pitchFamily="49" charset="-122"/>
                <a:ea typeface="仿宋" pitchFamily="49" charset="-122"/>
                <a:cs typeface="经典细等线简"/>
              </a:rPr>
              <a:t>特点：</a:t>
            </a:r>
            <a:r>
              <a:rPr lang="zh-CN" altLang="en-US" sz="2800" b="1" dirty="0">
                <a:solidFill>
                  <a:srgbClr val="000000"/>
                </a:solidFill>
                <a:latin typeface="仿宋" pitchFamily="49" charset="-122"/>
                <a:ea typeface="仿宋" pitchFamily="49" charset="-122"/>
                <a:cs typeface="经典细等线简"/>
              </a:rPr>
              <a:t>污染物多为无毒的无机盐类</a:t>
            </a:r>
            <a:r>
              <a:rPr lang="en-US" altLang="zh-CN" sz="2800" b="1" dirty="0">
                <a:solidFill>
                  <a:srgbClr val="000000"/>
                </a:solidFill>
                <a:latin typeface="仿宋" pitchFamily="49" charset="-122"/>
                <a:ea typeface="仿宋" pitchFamily="49" charset="-122"/>
                <a:cs typeface="经典细等线简"/>
              </a:rPr>
              <a:t>(</a:t>
            </a:r>
            <a:r>
              <a:rPr lang="zh-CN" altLang="en-US" sz="2800" b="1" dirty="0">
                <a:solidFill>
                  <a:srgbClr val="000000"/>
                </a:solidFill>
                <a:latin typeface="仿宋" pitchFamily="49" charset="-122"/>
                <a:ea typeface="仿宋" pitchFamily="49" charset="-122"/>
                <a:cs typeface="经典细等线简"/>
              </a:rPr>
              <a:t>如氯化物、硫酸盐和钠、钾、钙、镁等重碳酸盐</a:t>
            </a:r>
            <a:r>
              <a:rPr lang="en-US" altLang="zh-CN" sz="2800" b="1" dirty="0">
                <a:solidFill>
                  <a:srgbClr val="000000"/>
                </a:solidFill>
                <a:latin typeface="仿宋" pitchFamily="49" charset="-122"/>
                <a:ea typeface="仿宋" pitchFamily="49" charset="-122"/>
                <a:cs typeface="经典细等线简"/>
              </a:rPr>
              <a:t>)</a:t>
            </a:r>
            <a:r>
              <a:rPr lang="zh-CN" altLang="en-US" sz="2800" b="1" dirty="0">
                <a:solidFill>
                  <a:srgbClr val="000000"/>
                </a:solidFill>
                <a:latin typeface="仿宋" pitchFamily="49" charset="-122"/>
                <a:ea typeface="仿宋" pitchFamily="49" charset="-122"/>
                <a:cs typeface="经典细等线简"/>
              </a:rPr>
              <a:t>、有机物质</a:t>
            </a:r>
            <a:r>
              <a:rPr lang="en-US" altLang="zh-CN" sz="2800" b="1" dirty="0">
                <a:solidFill>
                  <a:srgbClr val="000000"/>
                </a:solidFill>
                <a:latin typeface="仿宋" pitchFamily="49" charset="-122"/>
                <a:ea typeface="仿宋" pitchFamily="49" charset="-122"/>
                <a:cs typeface="经典细等线简"/>
              </a:rPr>
              <a:t>(</a:t>
            </a:r>
            <a:r>
              <a:rPr lang="zh-CN" altLang="en-US" sz="2800" b="1" dirty="0">
                <a:solidFill>
                  <a:srgbClr val="000000"/>
                </a:solidFill>
                <a:latin typeface="仿宋" pitchFamily="49" charset="-122"/>
                <a:ea typeface="仿宋" pitchFamily="49" charset="-122"/>
                <a:cs typeface="经典细等线简"/>
              </a:rPr>
              <a:t>纤维素、淀粉、糖类、脂肪、蛋白质和尿素等</a:t>
            </a:r>
            <a:r>
              <a:rPr lang="en-US" altLang="zh-CN" sz="2800" b="1" dirty="0">
                <a:solidFill>
                  <a:srgbClr val="000000"/>
                </a:solidFill>
                <a:latin typeface="仿宋" pitchFamily="49" charset="-122"/>
                <a:ea typeface="仿宋" pitchFamily="49" charset="-122"/>
                <a:cs typeface="经典细等线简"/>
              </a:rPr>
              <a:t>)</a:t>
            </a:r>
            <a:r>
              <a:rPr lang="zh-CN" altLang="en-US" sz="2800" b="1" dirty="0">
                <a:solidFill>
                  <a:srgbClr val="000000"/>
                </a:solidFill>
                <a:latin typeface="仿宋" pitchFamily="49" charset="-122"/>
                <a:ea typeface="仿宋" pitchFamily="49" charset="-122"/>
                <a:cs typeface="经典细等线简"/>
              </a:rPr>
              <a:t>以及各种微量金属、洗涤剂、多种微生物等。</a:t>
            </a:r>
          </a:p>
        </p:txBody>
      </p:sp>
      <p:pic>
        <p:nvPicPr>
          <p:cNvPr id="1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4581525"/>
            <a:ext cx="3278188" cy="2016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4300" y="4508500"/>
            <a:ext cx="2981325" cy="2089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0538" y="4437063"/>
            <a:ext cx="2303462" cy="2305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39</a:t>
            </a:fld>
            <a:endParaRPr lang="en-US" altLang="zh-CN">
              <a:solidFill>
                <a:srgbClr val="000000"/>
              </a:solidFill>
            </a:endParaRPr>
          </a:p>
        </p:txBody>
      </p:sp>
    </p:spTree>
    <p:extLst>
      <p:ext uri="{BB962C8B-B14F-4D97-AF65-F5344CB8AC3E}">
        <p14:creationId xmlns:p14="http://schemas.microsoft.com/office/powerpoint/2010/main" val="14417204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0" y="0"/>
            <a:ext cx="7129463"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水资源与水环境</a:t>
            </a:r>
          </a:p>
        </p:txBody>
      </p:sp>
      <p:pic>
        <p:nvPicPr>
          <p:cNvPr id="7173" name="Picture 5" descr="DSCF4298"/>
          <p:cNvPicPr>
            <a:picLocks noChangeAspect="1" noChangeArrowheads="1"/>
          </p:cNvPicPr>
          <p:nvPr/>
        </p:nvPicPr>
        <p:blipFill>
          <a:blip r:embed="rId3"/>
          <a:srcRect/>
          <a:stretch>
            <a:fillRect/>
          </a:stretch>
        </p:blipFill>
        <p:spPr bwMode="auto">
          <a:xfrm>
            <a:off x="250825" y="908050"/>
            <a:ext cx="7620000" cy="5715000"/>
          </a:xfrm>
          <a:prstGeom prst="rect">
            <a:avLst/>
          </a:prstGeom>
          <a:noFill/>
          <a:ln w="9525">
            <a:noFill/>
            <a:miter lim="800000"/>
            <a:headEnd/>
            <a:tailEnd/>
          </a:ln>
        </p:spPr>
      </p:pic>
      <p:pic>
        <p:nvPicPr>
          <p:cNvPr id="7174" name="Picture 6" descr="12153246094"/>
          <p:cNvPicPr>
            <a:picLocks noChangeAspect="1" noChangeArrowheads="1"/>
          </p:cNvPicPr>
          <p:nvPr/>
        </p:nvPicPr>
        <p:blipFill>
          <a:blip r:embed="rId4"/>
          <a:srcRect/>
          <a:stretch>
            <a:fillRect/>
          </a:stretch>
        </p:blipFill>
        <p:spPr bwMode="auto">
          <a:xfrm>
            <a:off x="250825" y="836613"/>
            <a:ext cx="7777163" cy="5832475"/>
          </a:xfrm>
          <a:prstGeom prst="rect">
            <a:avLst/>
          </a:prstGeom>
          <a:noFill/>
          <a:ln w="9525">
            <a:noFill/>
            <a:miter lim="800000"/>
            <a:headEnd/>
            <a:tailEnd/>
          </a:ln>
        </p:spPr>
      </p:pic>
      <p:pic>
        <p:nvPicPr>
          <p:cNvPr id="7175" name="Picture 7" descr="69566DA15993801A19DBB5A5F5B6A2A5"/>
          <p:cNvPicPr>
            <a:picLocks noChangeAspect="1" noChangeArrowheads="1"/>
          </p:cNvPicPr>
          <p:nvPr/>
        </p:nvPicPr>
        <p:blipFill>
          <a:blip r:embed="rId5"/>
          <a:srcRect/>
          <a:stretch>
            <a:fillRect/>
          </a:stretch>
        </p:blipFill>
        <p:spPr bwMode="auto">
          <a:xfrm>
            <a:off x="250825" y="836613"/>
            <a:ext cx="8137525" cy="5840412"/>
          </a:xfrm>
          <a:prstGeom prst="rect">
            <a:avLst/>
          </a:prstGeom>
          <a:noFill/>
          <a:ln w="9525">
            <a:noFill/>
            <a:miter lim="800000"/>
            <a:headEnd/>
            <a:tailEnd/>
          </a:ln>
        </p:spPr>
      </p:pic>
      <p:pic>
        <p:nvPicPr>
          <p:cNvPr id="7176" name="Picture 8" descr="354_250765_453fc427ca57ee4"/>
          <p:cNvPicPr>
            <a:picLocks noChangeAspect="1" noChangeArrowheads="1"/>
          </p:cNvPicPr>
          <p:nvPr/>
        </p:nvPicPr>
        <p:blipFill>
          <a:blip r:embed="rId6"/>
          <a:srcRect/>
          <a:stretch>
            <a:fillRect/>
          </a:stretch>
        </p:blipFill>
        <p:spPr bwMode="auto">
          <a:xfrm>
            <a:off x="250825" y="1268413"/>
            <a:ext cx="8137525" cy="4864100"/>
          </a:xfrm>
          <a:prstGeom prst="rect">
            <a:avLst/>
          </a:prstGeom>
          <a:noFill/>
          <a:ln w="9525">
            <a:noFill/>
            <a:miter lim="800000"/>
            <a:headEnd/>
            <a:tailEnd/>
          </a:ln>
        </p:spPr>
      </p:pic>
      <p:pic>
        <p:nvPicPr>
          <p:cNvPr id="7177" name="Picture 9" descr="354_250765_e3fa6841ae749b5"/>
          <p:cNvPicPr>
            <a:picLocks noChangeAspect="1" noChangeArrowheads="1"/>
          </p:cNvPicPr>
          <p:nvPr/>
        </p:nvPicPr>
        <p:blipFill>
          <a:blip r:embed="rId7"/>
          <a:srcRect/>
          <a:stretch>
            <a:fillRect/>
          </a:stretch>
        </p:blipFill>
        <p:spPr bwMode="auto">
          <a:xfrm>
            <a:off x="250825" y="836613"/>
            <a:ext cx="8137525" cy="6103937"/>
          </a:xfrm>
          <a:prstGeom prst="rect">
            <a:avLst/>
          </a:prstGeom>
          <a:noFill/>
          <a:ln w="9525">
            <a:noFill/>
            <a:miter lim="800000"/>
            <a:headEnd/>
            <a:tailEnd/>
          </a:ln>
        </p:spPr>
      </p:pic>
      <p:pic>
        <p:nvPicPr>
          <p:cNvPr id="7179" name="Picture 11" descr="2006110910353438135"/>
          <p:cNvPicPr>
            <a:picLocks noChangeAspect="1" noChangeArrowheads="1"/>
          </p:cNvPicPr>
          <p:nvPr/>
        </p:nvPicPr>
        <p:blipFill>
          <a:blip r:embed="rId8"/>
          <a:srcRect/>
          <a:stretch>
            <a:fillRect/>
          </a:stretch>
        </p:blipFill>
        <p:spPr bwMode="auto">
          <a:xfrm>
            <a:off x="250825" y="830263"/>
            <a:ext cx="8169275" cy="6127750"/>
          </a:xfrm>
          <a:prstGeom prst="rect">
            <a:avLst/>
          </a:prstGeom>
          <a:noFill/>
          <a:ln w="9525">
            <a:noFill/>
            <a:miter lim="800000"/>
            <a:headEnd/>
            <a:tailEnd/>
          </a:ln>
        </p:spPr>
      </p:pic>
      <p:pic>
        <p:nvPicPr>
          <p:cNvPr id="7180" name="Picture 12" descr="NdfUyLu357ni_Pl15YFc9kpFH"/>
          <p:cNvPicPr>
            <a:picLocks noChangeAspect="1" noChangeArrowheads="1"/>
          </p:cNvPicPr>
          <p:nvPr/>
        </p:nvPicPr>
        <p:blipFill>
          <a:blip r:embed="rId9"/>
          <a:srcRect/>
          <a:stretch>
            <a:fillRect/>
          </a:stretch>
        </p:blipFill>
        <p:spPr bwMode="auto">
          <a:xfrm>
            <a:off x="250825" y="692150"/>
            <a:ext cx="8137525" cy="6103938"/>
          </a:xfrm>
          <a:prstGeom prst="rect">
            <a:avLst/>
          </a:prstGeom>
          <a:noFill/>
          <a:ln w="9525">
            <a:noFill/>
            <a:miter lim="800000"/>
            <a:headEnd/>
            <a:tailEnd/>
          </a:ln>
        </p:spPr>
      </p:pic>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4</a:t>
            </a:fld>
            <a:endParaRPr lang="en-US" altLang="zh-CN">
              <a:solidFill>
                <a:srgbClr val="000000"/>
              </a:solidFill>
            </a:endParaRPr>
          </a:p>
        </p:txBody>
      </p:sp>
    </p:spTree>
    <p:extLst>
      <p:ext uri="{BB962C8B-B14F-4D97-AF65-F5344CB8AC3E}">
        <p14:creationId xmlns:p14="http://schemas.microsoft.com/office/powerpoint/2010/main" val="98500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nodeType="clickEffect">
                                  <p:stCondLst>
                                    <p:cond delay="0"/>
                                  </p:stCondLst>
                                  <p:childTnLst>
                                    <p:set>
                                      <p:cBhvr>
                                        <p:cTn id="6" dur="1" fill="hold">
                                          <p:stCondLst>
                                            <p:cond delay="0"/>
                                          </p:stCondLst>
                                        </p:cTn>
                                        <p:tgtEl>
                                          <p:spTgt spid="7173"/>
                                        </p:tgtEl>
                                        <p:attrNameLst>
                                          <p:attrName>style.visibility</p:attrName>
                                        </p:attrNameLst>
                                      </p:cBhvr>
                                      <p:to>
                                        <p:strVal val="visible"/>
                                      </p:to>
                                    </p:set>
                                    <p:animEffect transition="in" filter="diamond(out)">
                                      <p:cBhvr>
                                        <p:cTn id="7" dur="500"/>
                                        <p:tgtEl>
                                          <p:spTgt spid="717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32" fill="hold" nodeType="clickEffect">
                                  <p:stCondLst>
                                    <p:cond delay="0"/>
                                  </p:stCondLst>
                                  <p:childTnLst>
                                    <p:set>
                                      <p:cBhvr>
                                        <p:cTn id="11" dur="1" fill="hold">
                                          <p:stCondLst>
                                            <p:cond delay="0"/>
                                          </p:stCondLst>
                                        </p:cTn>
                                        <p:tgtEl>
                                          <p:spTgt spid="7174"/>
                                        </p:tgtEl>
                                        <p:attrNameLst>
                                          <p:attrName>style.visibility</p:attrName>
                                        </p:attrNameLst>
                                      </p:cBhvr>
                                      <p:to>
                                        <p:strVal val="visible"/>
                                      </p:to>
                                    </p:set>
                                    <p:animEffect transition="in" filter="diamond(out)">
                                      <p:cBhvr>
                                        <p:cTn id="12" dur="500"/>
                                        <p:tgtEl>
                                          <p:spTgt spid="717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32" fill="hold" nodeType="clickEffect">
                                  <p:stCondLst>
                                    <p:cond delay="0"/>
                                  </p:stCondLst>
                                  <p:childTnLst>
                                    <p:set>
                                      <p:cBhvr>
                                        <p:cTn id="16" dur="1" fill="hold">
                                          <p:stCondLst>
                                            <p:cond delay="0"/>
                                          </p:stCondLst>
                                        </p:cTn>
                                        <p:tgtEl>
                                          <p:spTgt spid="7175"/>
                                        </p:tgtEl>
                                        <p:attrNameLst>
                                          <p:attrName>style.visibility</p:attrName>
                                        </p:attrNameLst>
                                      </p:cBhvr>
                                      <p:to>
                                        <p:strVal val="visible"/>
                                      </p:to>
                                    </p:set>
                                    <p:animEffect transition="in" filter="diamond(out)">
                                      <p:cBhvr>
                                        <p:cTn id="17" dur="500"/>
                                        <p:tgtEl>
                                          <p:spTgt spid="717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32" fill="hold" nodeType="clickEffect">
                                  <p:stCondLst>
                                    <p:cond delay="0"/>
                                  </p:stCondLst>
                                  <p:childTnLst>
                                    <p:set>
                                      <p:cBhvr>
                                        <p:cTn id="21" dur="1" fill="hold">
                                          <p:stCondLst>
                                            <p:cond delay="0"/>
                                          </p:stCondLst>
                                        </p:cTn>
                                        <p:tgtEl>
                                          <p:spTgt spid="7176"/>
                                        </p:tgtEl>
                                        <p:attrNameLst>
                                          <p:attrName>style.visibility</p:attrName>
                                        </p:attrNameLst>
                                      </p:cBhvr>
                                      <p:to>
                                        <p:strVal val="visible"/>
                                      </p:to>
                                    </p:set>
                                    <p:animEffect transition="in" filter="diamond(out)">
                                      <p:cBhvr>
                                        <p:cTn id="22" dur="500"/>
                                        <p:tgtEl>
                                          <p:spTgt spid="7176"/>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32" fill="hold" nodeType="clickEffect">
                                  <p:stCondLst>
                                    <p:cond delay="0"/>
                                  </p:stCondLst>
                                  <p:childTnLst>
                                    <p:set>
                                      <p:cBhvr>
                                        <p:cTn id="26" dur="1" fill="hold">
                                          <p:stCondLst>
                                            <p:cond delay="0"/>
                                          </p:stCondLst>
                                        </p:cTn>
                                        <p:tgtEl>
                                          <p:spTgt spid="7177"/>
                                        </p:tgtEl>
                                        <p:attrNameLst>
                                          <p:attrName>style.visibility</p:attrName>
                                        </p:attrNameLst>
                                      </p:cBhvr>
                                      <p:to>
                                        <p:strVal val="visible"/>
                                      </p:to>
                                    </p:set>
                                    <p:animEffect transition="in" filter="diamond(out)">
                                      <p:cBhvr>
                                        <p:cTn id="27" dur="500"/>
                                        <p:tgtEl>
                                          <p:spTgt spid="7177"/>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32" fill="hold" nodeType="clickEffect">
                                  <p:stCondLst>
                                    <p:cond delay="0"/>
                                  </p:stCondLst>
                                  <p:childTnLst>
                                    <p:set>
                                      <p:cBhvr>
                                        <p:cTn id="31" dur="1" fill="hold">
                                          <p:stCondLst>
                                            <p:cond delay="0"/>
                                          </p:stCondLst>
                                        </p:cTn>
                                        <p:tgtEl>
                                          <p:spTgt spid="7179"/>
                                        </p:tgtEl>
                                        <p:attrNameLst>
                                          <p:attrName>style.visibility</p:attrName>
                                        </p:attrNameLst>
                                      </p:cBhvr>
                                      <p:to>
                                        <p:strVal val="visible"/>
                                      </p:to>
                                    </p:set>
                                    <p:animEffect transition="in" filter="diamond(out)">
                                      <p:cBhvr>
                                        <p:cTn id="32" dur="500"/>
                                        <p:tgtEl>
                                          <p:spTgt spid="7179"/>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32" fill="hold" nodeType="clickEffect">
                                  <p:stCondLst>
                                    <p:cond delay="0"/>
                                  </p:stCondLst>
                                  <p:childTnLst>
                                    <p:set>
                                      <p:cBhvr>
                                        <p:cTn id="36" dur="1" fill="hold">
                                          <p:stCondLst>
                                            <p:cond delay="0"/>
                                          </p:stCondLst>
                                        </p:cTn>
                                        <p:tgtEl>
                                          <p:spTgt spid="7180"/>
                                        </p:tgtEl>
                                        <p:attrNameLst>
                                          <p:attrName>style.visibility</p:attrName>
                                        </p:attrNameLst>
                                      </p:cBhvr>
                                      <p:to>
                                        <p:strVal val="visible"/>
                                      </p:to>
                                    </p:set>
                                    <p:animEffect transition="in" filter="diamond(out)">
                                      <p:cBhvr>
                                        <p:cTn id="37" dur="500"/>
                                        <p:tgtEl>
                                          <p:spTgt spid="7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46083" name="Text Box 3"/>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水环境污染源</a:t>
            </a:r>
          </a:p>
        </p:txBody>
      </p:sp>
      <p:sp>
        <p:nvSpPr>
          <p:cNvPr id="4" name="Rectangle 4"/>
          <p:cNvSpPr>
            <a:spLocks noChangeArrowheads="1"/>
          </p:cNvSpPr>
          <p:nvPr/>
        </p:nvSpPr>
        <p:spPr bwMode="auto">
          <a:xfrm>
            <a:off x="611188" y="1412875"/>
            <a:ext cx="8137525" cy="353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2800" b="1" dirty="0">
                <a:solidFill>
                  <a:srgbClr val="FF0000"/>
                </a:solidFill>
                <a:latin typeface="仿宋" pitchFamily="49" charset="-122"/>
                <a:ea typeface="仿宋" pitchFamily="49" charset="-122"/>
                <a:cs typeface="经典细等线简"/>
              </a:rPr>
              <a:t>工业污染源</a:t>
            </a:r>
            <a:r>
              <a:rPr lang="zh-CN" altLang="en-US" sz="2800" b="1" dirty="0">
                <a:solidFill>
                  <a:srgbClr val="FF9900"/>
                </a:solidFill>
                <a:latin typeface="仿宋" pitchFamily="49" charset="-122"/>
                <a:ea typeface="仿宋" pitchFamily="49" charset="-122"/>
                <a:cs typeface="经典细等线简"/>
              </a:rPr>
              <a:t>：</a:t>
            </a:r>
            <a:r>
              <a:rPr lang="zh-CN" altLang="en-US" sz="2800" b="1" dirty="0">
                <a:solidFill>
                  <a:srgbClr val="000000"/>
                </a:solidFill>
                <a:latin typeface="仿宋" pitchFamily="49" charset="-122"/>
                <a:ea typeface="仿宋" pitchFamily="49" charset="-122"/>
                <a:cs typeface="经典细等线简"/>
              </a:rPr>
              <a:t>在工业生产过程中排出的废水、废液等统称工业废水。废水包括工业用冷却水和与产品直接接触、受污染较严重的排水。</a:t>
            </a:r>
            <a:r>
              <a:rPr lang="zh-CN" altLang="en-US" sz="2800" b="1" dirty="0">
                <a:solidFill>
                  <a:srgbClr val="0000FF"/>
                </a:solidFill>
                <a:latin typeface="仿宋" pitchFamily="49" charset="-122"/>
                <a:ea typeface="仿宋" pitchFamily="49" charset="-122"/>
                <a:cs typeface="经典细等线简"/>
              </a:rPr>
              <a:t>工业污水是造成水体污染的主要来源和环境保护的主要防治对象</a:t>
            </a:r>
            <a:r>
              <a:rPr lang="zh-CN" altLang="en-US" sz="2800" b="1" dirty="0">
                <a:solidFill>
                  <a:srgbClr val="FF9900"/>
                </a:solidFill>
                <a:latin typeface="仿宋" pitchFamily="49" charset="-122"/>
                <a:ea typeface="仿宋" pitchFamily="49" charset="-122"/>
                <a:cs typeface="经典细等线简"/>
              </a:rPr>
              <a:t>。</a:t>
            </a:r>
          </a:p>
          <a:p>
            <a:pPr fontAlgn="base">
              <a:spcBef>
                <a:spcPct val="0"/>
              </a:spcBef>
              <a:spcAft>
                <a:spcPct val="0"/>
              </a:spcAft>
            </a:pPr>
            <a:r>
              <a:rPr lang="zh-CN" altLang="en-US" sz="2800" b="1" dirty="0">
                <a:solidFill>
                  <a:srgbClr val="FF0000"/>
                </a:solidFill>
                <a:latin typeface="仿宋" pitchFamily="49" charset="-122"/>
                <a:ea typeface="仿宋" pitchFamily="49" charset="-122"/>
                <a:cs typeface="经典细等线简"/>
              </a:rPr>
              <a:t>特点</a:t>
            </a:r>
            <a:r>
              <a:rPr lang="zh-CN" altLang="en-US" sz="2800" b="1" dirty="0">
                <a:solidFill>
                  <a:srgbClr val="000000"/>
                </a:solidFill>
                <a:latin typeface="仿宋" pitchFamily="49" charset="-122"/>
                <a:ea typeface="仿宋" pitchFamily="49" charset="-122"/>
                <a:cs typeface="经典细等线简"/>
              </a:rPr>
              <a:t>：工业废水由于受产品、原料、药剂、工艺流程、设备构造、操作条件等多种因素的综合影响，所含的污染物质成分极为复杂，而且在不同时间里水质也会有很大差异。</a:t>
            </a:r>
          </a:p>
        </p:txBody>
      </p:sp>
      <p:sp>
        <p:nvSpPr>
          <p:cNvPr id="5" name="Rectangle 2"/>
          <p:cNvSpPr>
            <a:spLocks noChangeArrowheads="1"/>
          </p:cNvSpPr>
          <p:nvPr/>
        </p:nvSpPr>
        <p:spPr bwMode="auto">
          <a:xfrm>
            <a:off x="2347913" y="1819275"/>
            <a:ext cx="323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fontAlgn="base">
              <a:spcBef>
                <a:spcPct val="0"/>
              </a:spcBef>
              <a:spcAft>
                <a:spcPct val="0"/>
              </a:spcAft>
            </a:pPr>
            <a:r>
              <a:rPr lang="zh-CN" altLang="en-US">
                <a:solidFill>
                  <a:srgbClr val="000000"/>
                </a:solidFill>
              </a:rPr>
              <a:t>　 </a:t>
            </a:r>
          </a:p>
        </p:txBody>
      </p:sp>
      <p:pic>
        <p:nvPicPr>
          <p:cNvPr id="6" name="Picture 102" descr="huhuanchangjianglif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1750" y="4703763"/>
            <a:ext cx="4032250" cy="2160587"/>
          </a:xfrm>
          <a:prstGeom prst="rect">
            <a:avLst/>
          </a:prstGeom>
          <a:noFill/>
          <a:ln w="38100" cmpd="dbl">
            <a:solidFill>
              <a:srgbClr val="CC3300"/>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775" y="4919663"/>
            <a:ext cx="2311400" cy="1916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50" y="4941888"/>
            <a:ext cx="2870200" cy="1916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40</a:t>
            </a:fld>
            <a:endParaRPr lang="en-US" altLang="zh-CN">
              <a:solidFill>
                <a:srgbClr val="000000"/>
              </a:solidFill>
            </a:endParaRPr>
          </a:p>
        </p:txBody>
      </p:sp>
    </p:spTree>
    <p:extLst>
      <p:ext uri="{BB962C8B-B14F-4D97-AF65-F5344CB8AC3E}">
        <p14:creationId xmlns:p14="http://schemas.microsoft.com/office/powerpoint/2010/main" val="193224743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2" name="Text Box 2"/>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2053" name="Text Box 3"/>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水环境污染源</a:t>
            </a:r>
          </a:p>
        </p:txBody>
      </p:sp>
      <p:sp>
        <p:nvSpPr>
          <p:cNvPr id="2054" name="Text Box 4"/>
          <p:cNvSpPr txBox="1">
            <a:spLocks noChangeArrowheads="1"/>
          </p:cNvSpPr>
          <p:nvPr/>
        </p:nvSpPr>
        <p:spPr bwMode="auto">
          <a:xfrm>
            <a:off x="0" y="1052513"/>
            <a:ext cx="1692275" cy="396875"/>
          </a:xfrm>
          <a:prstGeom prst="rect">
            <a:avLst/>
          </a:prstGeom>
          <a:solidFill>
            <a:srgbClr val="FFFF99"/>
          </a:solidFill>
          <a:ln w="9525">
            <a:noFill/>
            <a:miter lim="800000"/>
            <a:headEnd/>
            <a:tailEnd/>
          </a:ln>
        </p:spPr>
        <p:txBody>
          <a:bodyPr>
            <a:spAutoFit/>
          </a:bodyPr>
          <a:lstStyle/>
          <a:p>
            <a:pPr algn="ctr" fontAlgn="base">
              <a:spcBef>
                <a:spcPct val="50000"/>
              </a:spcBef>
              <a:spcAft>
                <a:spcPct val="0"/>
              </a:spcAft>
            </a:pPr>
            <a:r>
              <a:rPr lang="zh-CN" altLang="en-US" sz="2000" b="1">
                <a:solidFill>
                  <a:srgbClr val="FF0000"/>
                </a:solidFill>
                <a:ea typeface="黑体" pitchFamily="49" charset="-122"/>
              </a:rPr>
              <a:t>点污染源</a:t>
            </a:r>
          </a:p>
        </p:txBody>
      </p:sp>
      <p:sp>
        <p:nvSpPr>
          <p:cNvPr id="2055" name="Line 5"/>
          <p:cNvSpPr>
            <a:spLocks noChangeShapeType="1"/>
          </p:cNvSpPr>
          <p:nvPr/>
        </p:nvSpPr>
        <p:spPr bwMode="auto">
          <a:xfrm flipH="1">
            <a:off x="1725613" y="981075"/>
            <a:ext cx="0" cy="5876925"/>
          </a:xfrm>
          <a:prstGeom prst="line">
            <a:avLst/>
          </a:prstGeom>
          <a:noFill/>
          <a:ln w="28575">
            <a:solidFill>
              <a:srgbClr val="0000FF"/>
            </a:solidFill>
            <a:round/>
            <a:headEnd/>
            <a:tailEnd/>
          </a:ln>
        </p:spPr>
        <p:txBody>
          <a:bodyPr/>
          <a:lstStyle/>
          <a:p>
            <a:pPr fontAlgn="base">
              <a:spcBef>
                <a:spcPct val="0"/>
              </a:spcBef>
              <a:spcAft>
                <a:spcPct val="0"/>
              </a:spcAft>
            </a:pPr>
            <a:endParaRPr lang="zh-CN" altLang="en-US">
              <a:solidFill>
                <a:srgbClr val="000000"/>
              </a:solidFill>
            </a:endParaRPr>
          </a:p>
        </p:txBody>
      </p:sp>
      <p:sp>
        <p:nvSpPr>
          <p:cNvPr id="2056" name="Text Box 6"/>
          <p:cNvSpPr txBox="1">
            <a:spLocks noChangeArrowheads="1"/>
          </p:cNvSpPr>
          <p:nvPr/>
        </p:nvSpPr>
        <p:spPr bwMode="auto">
          <a:xfrm>
            <a:off x="0" y="3068638"/>
            <a:ext cx="1692275" cy="396875"/>
          </a:xfrm>
          <a:prstGeom prst="rect">
            <a:avLst/>
          </a:prstGeom>
          <a:solidFill>
            <a:srgbClr val="FFFF99"/>
          </a:solidFill>
          <a:ln w="9525" algn="ctr">
            <a:noFill/>
            <a:miter lim="800000"/>
            <a:headEnd/>
            <a:tailEnd/>
          </a:ln>
        </p:spPr>
        <p:txBody>
          <a:bodyPr>
            <a:spAutoFit/>
          </a:bodyPr>
          <a:lstStyle/>
          <a:p>
            <a:pPr algn="ctr" fontAlgn="base">
              <a:spcBef>
                <a:spcPct val="50000"/>
              </a:spcBef>
              <a:spcAft>
                <a:spcPct val="0"/>
              </a:spcAft>
            </a:pPr>
            <a:r>
              <a:rPr lang="zh-CN" altLang="en-US" sz="2000" b="1">
                <a:solidFill>
                  <a:srgbClr val="FF0000"/>
                </a:solidFill>
                <a:ea typeface="黑体" pitchFamily="49" charset="-122"/>
              </a:rPr>
              <a:t>面污染源</a:t>
            </a:r>
          </a:p>
        </p:txBody>
      </p:sp>
      <p:sp>
        <p:nvSpPr>
          <p:cNvPr id="2057" name="Rectangle 7"/>
          <p:cNvSpPr>
            <a:spLocks noChangeArrowheads="1"/>
          </p:cNvSpPr>
          <p:nvPr/>
        </p:nvSpPr>
        <p:spPr bwMode="auto">
          <a:xfrm>
            <a:off x="0" y="1555750"/>
            <a:ext cx="1403350" cy="360363"/>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工业点源</a:t>
            </a:r>
          </a:p>
        </p:txBody>
      </p:sp>
      <p:sp>
        <p:nvSpPr>
          <p:cNvPr id="2058" name="Rectangle 8"/>
          <p:cNvSpPr>
            <a:spLocks noChangeArrowheads="1"/>
          </p:cNvSpPr>
          <p:nvPr/>
        </p:nvSpPr>
        <p:spPr bwMode="auto">
          <a:xfrm>
            <a:off x="0" y="1987550"/>
            <a:ext cx="1403350" cy="360363"/>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城镇点源</a:t>
            </a:r>
          </a:p>
        </p:txBody>
      </p:sp>
      <p:sp>
        <p:nvSpPr>
          <p:cNvPr id="2059" name="Rectangle 9"/>
          <p:cNvSpPr>
            <a:spLocks noChangeArrowheads="1"/>
          </p:cNvSpPr>
          <p:nvPr/>
        </p:nvSpPr>
        <p:spPr bwMode="auto">
          <a:xfrm>
            <a:off x="0" y="2420938"/>
            <a:ext cx="1403350" cy="360362"/>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规模养殖</a:t>
            </a:r>
          </a:p>
        </p:txBody>
      </p:sp>
      <p:sp>
        <p:nvSpPr>
          <p:cNvPr id="2060" name="Rectangle 10"/>
          <p:cNvSpPr>
            <a:spLocks noChangeArrowheads="1"/>
          </p:cNvSpPr>
          <p:nvPr/>
        </p:nvSpPr>
        <p:spPr bwMode="auto">
          <a:xfrm>
            <a:off x="0" y="37163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农田面源</a:t>
            </a:r>
          </a:p>
        </p:txBody>
      </p:sp>
      <p:sp>
        <p:nvSpPr>
          <p:cNvPr id="2061" name="Rectangle 11"/>
          <p:cNvSpPr>
            <a:spLocks noChangeArrowheads="1"/>
          </p:cNvSpPr>
          <p:nvPr/>
        </p:nvSpPr>
        <p:spPr bwMode="auto">
          <a:xfrm>
            <a:off x="0" y="41481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农村生活</a:t>
            </a:r>
          </a:p>
        </p:txBody>
      </p:sp>
      <p:sp>
        <p:nvSpPr>
          <p:cNvPr id="2062" name="Rectangle 12"/>
          <p:cNvSpPr>
            <a:spLocks noChangeArrowheads="1"/>
          </p:cNvSpPr>
          <p:nvPr/>
        </p:nvSpPr>
        <p:spPr bwMode="auto">
          <a:xfrm>
            <a:off x="0" y="45799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分散养殖</a:t>
            </a:r>
          </a:p>
        </p:txBody>
      </p:sp>
      <p:sp>
        <p:nvSpPr>
          <p:cNvPr id="2063" name="Rectangle 13"/>
          <p:cNvSpPr>
            <a:spLocks noChangeArrowheads="1"/>
          </p:cNvSpPr>
          <p:nvPr/>
        </p:nvSpPr>
        <p:spPr bwMode="auto">
          <a:xfrm>
            <a:off x="0" y="5013325"/>
            <a:ext cx="1403350" cy="360363"/>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地表径流</a:t>
            </a:r>
          </a:p>
        </p:txBody>
      </p:sp>
      <p:sp>
        <p:nvSpPr>
          <p:cNvPr id="2064" name="Rectangle 14"/>
          <p:cNvSpPr>
            <a:spLocks noChangeArrowheads="1"/>
          </p:cNvSpPr>
          <p:nvPr/>
        </p:nvSpPr>
        <p:spPr bwMode="auto">
          <a:xfrm>
            <a:off x="0" y="5445125"/>
            <a:ext cx="1403350" cy="360363"/>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土壤和地下水</a:t>
            </a:r>
          </a:p>
        </p:txBody>
      </p:sp>
      <p:sp>
        <p:nvSpPr>
          <p:cNvPr id="536591" name="AutoShape 15"/>
          <p:cNvSpPr>
            <a:spLocks noChangeArrowheads="1"/>
          </p:cNvSpPr>
          <p:nvPr/>
        </p:nvSpPr>
        <p:spPr bwMode="auto">
          <a:xfrm>
            <a:off x="1908175" y="1196975"/>
            <a:ext cx="2209800" cy="838200"/>
          </a:xfrm>
          <a:prstGeom prst="flowChartMultidocument">
            <a:avLst/>
          </a:prstGeom>
          <a:gradFill rotWithShape="0">
            <a:gsLst>
              <a:gs pos="0">
                <a:srgbClr val="FFCC99"/>
              </a:gs>
              <a:gs pos="50000">
                <a:schemeClr val="bg1"/>
              </a:gs>
              <a:gs pos="100000">
                <a:srgbClr val="FFCC99"/>
              </a:gs>
            </a:gsLst>
            <a:lin ang="5400000" scaled="1"/>
          </a:gradFill>
          <a:ln w="9525">
            <a:solidFill>
              <a:schemeClr val="tx1"/>
            </a:solidFill>
            <a:miter lim="800000"/>
            <a:headEnd/>
            <a:tailEnd/>
          </a:ln>
          <a:effectLst/>
        </p:spPr>
        <p:txBody>
          <a:bodyPr wrap="none" anchor="ctr"/>
          <a:lstStyle/>
          <a:p>
            <a:pPr algn="ctr" fontAlgn="base">
              <a:spcBef>
                <a:spcPct val="0"/>
              </a:spcBef>
              <a:spcAft>
                <a:spcPct val="0"/>
              </a:spcAft>
              <a:defRPr/>
            </a:pPr>
            <a:r>
              <a:rPr kumimoji="1" lang="en-US" altLang="zh-CN" sz="2400" b="1">
                <a:solidFill>
                  <a:srgbClr val="000000"/>
                </a:solidFill>
                <a:latin typeface="Times New Roman" pitchFamily="18" charset="0"/>
              </a:rPr>
              <a:t>     </a:t>
            </a:r>
            <a:r>
              <a:rPr kumimoji="1" lang="zh-CN" altLang="en-US" sz="2400" b="1">
                <a:solidFill>
                  <a:srgbClr val="000000"/>
                </a:solidFill>
                <a:latin typeface="Times New Roman" pitchFamily="18" charset="0"/>
                <a:ea typeface="黑体" pitchFamily="2" charset="-122"/>
              </a:rPr>
              <a:t>工业废水</a:t>
            </a:r>
            <a:r>
              <a:rPr kumimoji="1" lang="zh-CN" altLang="en-US" sz="2400" b="1">
                <a:solidFill>
                  <a:srgbClr val="000000"/>
                </a:solidFill>
                <a:latin typeface="Times New Roman" pitchFamily="18" charset="0"/>
              </a:rPr>
              <a:t>      </a:t>
            </a:r>
          </a:p>
        </p:txBody>
      </p:sp>
      <p:sp>
        <p:nvSpPr>
          <p:cNvPr id="536592" name="AutoShape 16"/>
          <p:cNvSpPr>
            <a:spLocks noChangeArrowheads="1"/>
          </p:cNvSpPr>
          <p:nvPr/>
        </p:nvSpPr>
        <p:spPr bwMode="auto">
          <a:xfrm>
            <a:off x="1476375" y="1628775"/>
            <a:ext cx="431800" cy="287338"/>
          </a:xfrm>
          <a:prstGeom prst="rightArrow">
            <a:avLst>
              <a:gd name="adj1" fmla="val 50278"/>
              <a:gd name="adj2" fmla="val 84530"/>
            </a:avLst>
          </a:prstGeom>
          <a:solidFill>
            <a:srgbClr val="FF0000"/>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graphicFrame>
        <p:nvGraphicFramePr>
          <p:cNvPr id="2050" name="Object 17"/>
          <p:cNvGraphicFramePr>
            <a:graphicFrameLocks noChangeAspect="1"/>
          </p:cNvGraphicFramePr>
          <p:nvPr/>
        </p:nvGraphicFramePr>
        <p:xfrm>
          <a:off x="2008188" y="1989138"/>
          <a:ext cx="7172325" cy="4940300"/>
        </p:xfrm>
        <a:graphic>
          <a:graphicData uri="http://schemas.openxmlformats.org/presentationml/2006/ole">
            <mc:AlternateContent xmlns:mc="http://schemas.openxmlformats.org/markup-compatibility/2006">
              <mc:Choice xmlns:v="urn:schemas-microsoft-com:vml" Requires="v">
                <p:oleObj spid="_x0000_s2052" name="图表" r:id="rId4" imgW="6924600" imgH="4724280" progId="Excel.Sheet.8">
                  <p:embed/>
                </p:oleObj>
              </mc:Choice>
              <mc:Fallback>
                <p:oleObj name="图表" r:id="rId4" imgW="6924600" imgH="4724280"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8188" y="1989138"/>
                        <a:ext cx="7172325" cy="494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41</a:t>
            </a:fld>
            <a:endParaRPr lang="en-US" altLang="zh-CN">
              <a:solidFill>
                <a:srgbClr val="000000"/>
              </a:solidFill>
            </a:endParaRPr>
          </a:p>
        </p:txBody>
      </p:sp>
    </p:spTree>
    <p:extLst>
      <p:ext uri="{BB962C8B-B14F-4D97-AF65-F5344CB8AC3E}">
        <p14:creationId xmlns:p14="http://schemas.microsoft.com/office/powerpoint/2010/main" val="2296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withEffect">
                                  <p:stCondLst>
                                    <p:cond delay="0"/>
                                  </p:stCondLst>
                                  <p:endCondLst>
                                    <p:cond evt="onNext" delay="0">
                                      <p:tgtEl>
                                        <p:sldTgt/>
                                      </p:tgtEl>
                                    </p:cond>
                                  </p:endCondLst>
                                  <p:childTnLst>
                                    <p:anim calcmode="discrete" valueType="str">
                                      <p:cBhvr>
                                        <p:cTn id="6" dur="1000" fill="hold"/>
                                        <p:tgtEl>
                                          <p:spTgt spid="536592"/>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659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46083" name="Text Box 3"/>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水环境污染源</a:t>
            </a:r>
          </a:p>
        </p:txBody>
      </p:sp>
      <p:sp>
        <p:nvSpPr>
          <p:cNvPr id="4" name="Rectangle 4"/>
          <p:cNvSpPr>
            <a:spLocks noChangeArrowheads="1"/>
          </p:cNvSpPr>
          <p:nvPr/>
        </p:nvSpPr>
        <p:spPr bwMode="auto">
          <a:xfrm>
            <a:off x="684213" y="1341438"/>
            <a:ext cx="7921625"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2800" b="1" dirty="0">
                <a:solidFill>
                  <a:srgbClr val="FF0000"/>
                </a:solidFill>
                <a:latin typeface="仿宋" pitchFamily="49" charset="-122"/>
                <a:ea typeface="仿宋" pitchFamily="49" charset="-122"/>
                <a:cs typeface="经典细等线简"/>
              </a:rPr>
              <a:t>农业污染源：</a:t>
            </a:r>
            <a:r>
              <a:rPr lang="zh-CN" altLang="en-US" sz="2800" b="1" dirty="0">
                <a:solidFill>
                  <a:srgbClr val="000000"/>
                </a:solidFill>
                <a:latin typeface="仿宋" pitchFamily="49" charset="-122"/>
                <a:ea typeface="仿宋" pitchFamily="49" charset="-122"/>
                <a:cs typeface="经典细等线简"/>
              </a:rPr>
              <a:t>是指由于农业生产而产生的水污染源，如降水所形成的径流和渗流把土壤中的氮、磷和农药带入水体；牧场、养殖场的有机废物排入水体。它们都可使水体水质恶化，造成河流、水库、湖泊等水体污染甚至富营养化。</a:t>
            </a:r>
          </a:p>
          <a:p>
            <a:pPr fontAlgn="base">
              <a:spcBef>
                <a:spcPct val="0"/>
              </a:spcBef>
              <a:spcAft>
                <a:spcPct val="0"/>
              </a:spcAft>
            </a:pPr>
            <a:r>
              <a:rPr lang="zh-CN" altLang="en-US" sz="2800" b="1" dirty="0">
                <a:solidFill>
                  <a:srgbClr val="FF0000"/>
                </a:solidFill>
                <a:latin typeface="仿宋" pitchFamily="49" charset="-122"/>
                <a:ea typeface="仿宋" pitchFamily="49" charset="-122"/>
                <a:cs typeface="经典细等线简"/>
              </a:rPr>
              <a:t>特点</a:t>
            </a:r>
            <a:r>
              <a:rPr lang="zh-CN" altLang="en-US" sz="2800" b="1" dirty="0">
                <a:solidFill>
                  <a:srgbClr val="000000"/>
                </a:solidFill>
                <a:latin typeface="仿宋" pitchFamily="49" charset="-122"/>
                <a:ea typeface="仿宋" pitchFamily="49" charset="-122"/>
                <a:cs typeface="经典细等线简"/>
              </a:rPr>
              <a:t>：农业污染源面广、分散，难于治理。</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4508500"/>
            <a:ext cx="2627312" cy="2058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3350" y="4581525"/>
            <a:ext cx="2644775" cy="1898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875" y="4508500"/>
            <a:ext cx="2232025" cy="2016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3438" y="4508500"/>
            <a:ext cx="2016125" cy="2016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42</a:t>
            </a:fld>
            <a:endParaRPr lang="en-US" altLang="zh-CN">
              <a:solidFill>
                <a:srgbClr val="000000"/>
              </a:solidFill>
            </a:endParaRPr>
          </a:p>
        </p:txBody>
      </p:sp>
    </p:spTree>
    <p:extLst>
      <p:ext uri="{BB962C8B-B14F-4D97-AF65-F5344CB8AC3E}">
        <p14:creationId xmlns:p14="http://schemas.microsoft.com/office/powerpoint/2010/main" val="352347189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48131" name="Text Box 3"/>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水环境污染源</a:t>
            </a:r>
          </a:p>
        </p:txBody>
      </p:sp>
      <p:sp>
        <p:nvSpPr>
          <p:cNvPr id="48132" name="Text Box 4"/>
          <p:cNvSpPr txBox="1">
            <a:spLocks noChangeArrowheads="1"/>
          </p:cNvSpPr>
          <p:nvPr/>
        </p:nvSpPr>
        <p:spPr bwMode="auto">
          <a:xfrm>
            <a:off x="0" y="1052513"/>
            <a:ext cx="1692275" cy="396875"/>
          </a:xfrm>
          <a:prstGeom prst="rect">
            <a:avLst/>
          </a:prstGeom>
          <a:solidFill>
            <a:srgbClr val="FFFF99"/>
          </a:solidFill>
          <a:ln w="9525">
            <a:noFill/>
            <a:miter lim="800000"/>
            <a:headEnd/>
            <a:tailEnd/>
          </a:ln>
        </p:spPr>
        <p:txBody>
          <a:bodyPr>
            <a:spAutoFit/>
          </a:bodyPr>
          <a:lstStyle/>
          <a:p>
            <a:pPr algn="ctr" fontAlgn="base">
              <a:spcBef>
                <a:spcPct val="50000"/>
              </a:spcBef>
              <a:spcAft>
                <a:spcPct val="0"/>
              </a:spcAft>
            </a:pPr>
            <a:r>
              <a:rPr lang="zh-CN" altLang="en-US" sz="2000" b="1">
                <a:solidFill>
                  <a:srgbClr val="FF0000"/>
                </a:solidFill>
                <a:ea typeface="黑体" pitchFamily="49" charset="-122"/>
              </a:rPr>
              <a:t>点污染源</a:t>
            </a:r>
          </a:p>
        </p:txBody>
      </p:sp>
      <p:sp>
        <p:nvSpPr>
          <p:cNvPr id="48133" name="Line 5"/>
          <p:cNvSpPr>
            <a:spLocks noChangeShapeType="1"/>
          </p:cNvSpPr>
          <p:nvPr/>
        </p:nvSpPr>
        <p:spPr bwMode="auto">
          <a:xfrm flipH="1">
            <a:off x="1725613" y="981075"/>
            <a:ext cx="0" cy="5876925"/>
          </a:xfrm>
          <a:prstGeom prst="line">
            <a:avLst/>
          </a:prstGeom>
          <a:noFill/>
          <a:ln w="28575">
            <a:solidFill>
              <a:srgbClr val="0000FF"/>
            </a:solidFill>
            <a:round/>
            <a:headEnd/>
            <a:tailEnd/>
          </a:ln>
        </p:spPr>
        <p:txBody>
          <a:bodyPr/>
          <a:lstStyle/>
          <a:p>
            <a:pPr fontAlgn="base">
              <a:spcBef>
                <a:spcPct val="0"/>
              </a:spcBef>
              <a:spcAft>
                <a:spcPct val="0"/>
              </a:spcAft>
            </a:pPr>
            <a:endParaRPr lang="zh-CN" altLang="en-US">
              <a:solidFill>
                <a:srgbClr val="000000"/>
              </a:solidFill>
            </a:endParaRPr>
          </a:p>
        </p:txBody>
      </p:sp>
      <p:sp>
        <p:nvSpPr>
          <p:cNvPr id="48134" name="Text Box 6"/>
          <p:cNvSpPr txBox="1">
            <a:spLocks noChangeArrowheads="1"/>
          </p:cNvSpPr>
          <p:nvPr/>
        </p:nvSpPr>
        <p:spPr bwMode="auto">
          <a:xfrm>
            <a:off x="0" y="3068638"/>
            <a:ext cx="1692275" cy="396875"/>
          </a:xfrm>
          <a:prstGeom prst="rect">
            <a:avLst/>
          </a:prstGeom>
          <a:solidFill>
            <a:srgbClr val="FFFF99"/>
          </a:solidFill>
          <a:ln w="9525" algn="ctr">
            <a:noFill/>
            <a:miter lim="800000"/>
            <a:headEnd/>
            <a:tailEnd/>
          </a:ln>
        </p:spPr>
        <p:txBody>
          <a:bodyPr>
            <a:spAutoFit/>
          </a:bodyPr>
          <a:lstStyle/>
          <a:p>
            <a:pPr algn="ctr" fontAlgn="base">
              <a:spcBef>
                <a:spcPct val="50000"/>
              </a:spcBef>
              <a:spcAft>
                <a:spcPct val="0"/>
              </a:spcAft>
            </a:pPr>
            <a:r>
              <a:rPr lang="zh-CN" altLang="en-US" sz="2000" b="1">
                <a:solidFill>
                  <a:srgbClr val="FF0000"/>
                </a:solidFill>
                <a:ea typeface="黑体" pitchFamily="49" charset="-122"/>
              </a:rPr>
              <a:t>面污染源</a:t>
            </a:r>
          </a:p>
        </p:txBody>
      </p:sp>
      <p:sp>
        <p:nvSpPr>
          <p:cNvPr id="48135" name="Rectangle 7"/>
          <p:cNvSpPr>
            <a:spLocks noChangeArrowheads="1"/>
          </p:cNvSpPr>
          <p:nvPr/>
        </p:nvSpPr>
        <p:spPr bwMode="auto">
          <a:xfrm>
            <a:off x="0" y="1555750"/>
            <a:ext cx="1403350" cy="360363"/>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工业点源</a:t>
            </a:r>
          </a:p>
        </p:txBody>
      </p:sp>
      <p:sp>
        <p:nvSpPr>
          <p:cNvPr id="48136" name="Rectangle 8"/>
          <p:cNvSpPr>
            <a:spLocks noChangeArrowheads="1"/>
          </p:cNvSpPr>
          <p:nvPr/>
        </p:nvSpPr>
        <p:spPr bwMode="auto">
          <a:xfrm>
            <a:off x="0" y="1987550"/>
            <a:ext cx="1403350" cy="360363"/>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城镇点源</a:t>
            </a:r>
          </a:p>
        </p:txBody>
      </p:sp>
      <p:sp>
        <p:nvSpPr>
          <p:cNvPr id="48137" name="Rectangle 9"/>
          <p:cNvSpPr>
            <a:spLocks noChangeArrowheads="1"/>
          </p:cNvSpPr>
          <p:nvPr/>
        </p:nvSpPr>
        <p:spPr bwMode="auto">
          <a:xfrm>
            <a:off x="0" y="2420938"/>
            <a:ext cx="1403350" cy="360362"/>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规模养殖</a:t>
            </a:r>
          </a:p>
        </p:txBody>
      </p:sp>
      <p:sp>
        <p:nvSpPr>
          <p:cNvPr id="48138" name="Rectangle 10"/>
          <p:cNvSpPr>
            <a:spLocks noChangeArrowheads="1"/>
          </p:cNvSpPr>
          <p:nvPr/>
        </p:nvSpPr>
        <p:spPr bwMode="auto">
          <a:xfrm>
            <a:off x="0" y="37163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农田面源</a:t>
            </a:r>
          </a:p>
        </p:txBody>
      </p:sp>
      <p:sp>
        <p:nvSpPr>
          <p:cNvPr id="48139" name="Rectangle 11"/>
          <p:cNvSpPr>
            <a:spLocks noChangeArrowheads="1"/>
          </p:cNvSpPr>
          <p:nvPr/>
        </p:nvSpPr>
        <p:spPr bwMode="auto">
          <a:xfrm>
            <a:off x="0" y="41481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农村生活</a:t>
            </a:r>
          </a:p>
        </p:txBody>
      </p:sp>
      <p:sp>
        <p:nvSpPr>
          <p:cNvPr id="48140" name="Rectangle 12"/>
          <p:cNvSpPr>
            <a:spLocks noChangeArrowheads="1"/>
          </p:cNvSpPr>
          <p:nvPr/>
        </p:nvSpPr>
        <p:spPr bwMode="auto">
          <a:xfrm>
            <a:off x="0" y="45799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分散养殖</a:t>
            </a:r>
          </a:p>
        </p:txBody>
      </p:sp>
      <p:sp>
        <p:nvSpPr>
          <p:cNvPr id="48141" name="Rectangle 13"/>
          <p:cNvSpPr>
            <a:spLocks noChangeArrowheads="1"/>
          </p:cNvSpPr>
          <p:nvPr/>
        </p:nvSpPr>
        <p:spPr bwMode="auto">
          <a:xfrm>
            <a:off x="0" y="5013325"/>
            <a:ext cx="1403350" cy="360363"/>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地表径流</a:t>
            </a:r>
          </a:p>
        </p:txBody>
      </p:sp>
      <p:sp>
        <p:nvSpPr>
          <p:cNvPr id="48142" name="Rectangle 14"/>
          <p:cNvSpPr>
            <a:spLocks noChangeArrowheads="1"/>
          </p:cNvSpPr>
          <p:nvPr/>
        </p:nvSpPr>
        <p:spPr bwMode="auto">
          <a:xfrm>
            <a:off x="0" y="5445125"/>
            <a:ext cx="1403350" cy="360363"/>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土壤和地下水</a:t>
            </a:r>
          </a:p>
        </p:txBody>
      </p:sp>
      <p:sp>
        <p:nvSpPr>
          <p:cNvPr id="538639" name="AutoShape 15"/>
          <p:cNvSpPr>
            <a:spLocks noChangeArrowheads="1"/>
          </p:cNvSpPr>
          <p:nvPr/>
        </p:nvSpPr>
        <p:spPr bwMode="auto">
          <a:xfrm>
            <a:off x="1908175" y="1196975"/>
            <a:ext cx="2209800" cy="838200"/>
          </a:xfrm>
          <a:prstGeom prst="flowChartMultidocument">
            <a:avLst/>
          </a:prstGeom>
          <a:gradFill rotWithShape="0">
            <a:gsLst>
              <a:gs pos="0">
                <a:srgbClr val="FFCC99"/>
              </a:gs>
              <a:gs pos="50000">
                <a:schemeClr val="bg1"/>
              </a:gs>
              <a:gs pos="100000">
                <a:srgbClr val="FFCC99"/>
              </a:gs>
            </a:gsLst>
            <a:lin ang="5400000" scaled="1"/>
          </a:gradFill>
          <a:ln w="9525">
            <a:solidFill>
              <a:schemeClr val="tx1"/>
            </a:solidFill>
            <a:miter lim="800000"/>
            <a:headEnd/>
            <a:tailEnd/>
          </a:ln>
          <a:effectLst/>
        </p:spPr>
        <p:txBody>
          <a:bodyPr wrap="none" anchor="ctr"/>
          <a:lstStyle/>
          <a:p>
            <a:pPr algn="ctr" fontAlgn="base">
              <a:spcBef>
                <a:spcPct val="0"/>
              </a:spcBef>
              <a:spcAft>
                <a:spcPct val="0"/>
              </a:spcAft>
              <a:defRPr/>
            </a:pPr>
            <a:r>
              <a:rPr kumimoji="1" lang="en-US" altLang="zh-CN" sz="2400" b="1">
                <a:solidFill>
                  <a:srgbClr val="000000"/>
                </a:solidFill>
                <a:latin typeface="Times New Roman" pitchFamily="18" charset="0"/>
              </a:rPr>
              <a:t>    </a:t>
            </a:r>
            <a:r>
              <a:rPr kumimoji="1" lang="zh-CN" altLang="en-US" sz="2400" b="1">
                <a:solidFill>
                  <a:srgbClr val="000000"/>
                </a:solidFill>
                <a:latin typeface="Times New Roman" pitchFamily="18" charset="0"/>
                <a:ea typeface="黑体" pitchFamily="2" charset="-122"/>
              </a:rPr>
              <a:t>城市径流</a:t>
            </a:r>
            <a:r>
              <a:rPr kumimoji="1" lang="zh-CN" altLang="en-US" sz="2400" b="1">
                <a:solidFill>
                  <a:srgbClr val="000000"/>
                </a:solidFill>
                <a:latin typeface="Times New Roman" pitchFamily="18" charset="0"/>
              </a:rPr>
              <a:t>    </a:t>
            </a:r>
          </a:p>
        </p:txBody>
      </p:sp>
      <p:sp>
        <p:nvSpPr>
          <p:cNvPr id="538640" name="AutoShape 16"/>
          <p:cNvSpPr>
            <a:spLocks noChangeArrowheads="1"/>
          </p:cNvSpPr>
          <p:nvPr/>
        </p:nvSpPr>
        <p:spPr bwMode="auto">
          <a:xfrm>
            <a:off x="1979613" y="2276475"/>
            <a:ext cx="7380287" cy="4652963"/>
          </a:xfrm>
          <a:prstGeom prst="cloudCallout">
            <a:avLst>
              <a:gd name="adj1" fmla="val -26921"/>
              <a:gd name="adj2" fmla="val -57333"/>
            </a:avLst>
          </a:prstGeom>
          <a:gradFill rotWithShape="0">
            <a:gsLst>
              <a:gs pos="0">
                <a:schemeClr val="accent1"/>
              </a:gs>
              <a:gs pos="50000">
                <a:schemeClr val="bg1"/>
              </a:gs>
              <a:gs pos="100000">
                <a:schemeClr val="accent1"/>
              </a:gs>
            </a:gsLst>
            <a:lin ang="5400000" scaled="1"/>
          </a:gradFill>
          <a:ln w="9525">
            <a:solidFill>
              <a:schemeClr val="tx1"/>
            </a:solidFill>
            <a:round/>
            <a:headEnd/>
            <a:tailEnd/>
          </a:ln>
          <a:effectLst/>
        </p:spPr>
        <p:txBody>
          <a:bodyPr/>
          <a:lstStyle/>
          <a:p>
            <a:pPr algn="ctr" fontAlgn="base">
              <a:lnSpc>
                <a:spcPct val="110000"/>
              </a:lnSpc>
              <a:spcBef>
                <a:spcPct val="0"/>
              </a:spcBef>
              <a:spcAft>
                <a:spcPct val="0"/>
              </a:spcAft>
              <a:defRPr/>
            </a:pPr>
            <a:r>
              <a:rPr kumimoji="1" lang="en-US" altLang="zh-CN" sz="1600" b="1">
                <a:solidFill>
                  <a:srgbClr val="000000"/>
                </a:solidFill>
                <a:latin typeface="Times New Roman" pitchFamily="18" charset="0"/>
              </a:rPr>
              <a:t>          </a:t>
            </a:r>
            <a:r>
              <a:rPr kumimoji="1" lang="zh-CN" altLang="en-US" sz="3600" b="1">
                <a:solidFill>
                  <a:srgbClr val="0000FF"/>
                </a:solidFill>
                <a:latin typeface="黑体" pitchFamily="2" charset="-122"/>
                <a:ea typeface="黑体" pitchFamily="2" charset="-122"/>
              </a:rPr>
              <a:t>雨水降落和汇流过程中，夹带大量的污染物，通常城市径流所携带的污染物成分复杂、冲击负荷较大。 </a:t>
            </a:r>
          </a:p>
        </p:txBody>
      </p:sp>
      <p:sp>
        <p:nvSpPr>
          <p:cNvPr id="538641" name="AutoShape 17"/>
          <p:cNvSpPr>
            <a:spLocks noChangeArrowheads="1"/>
          </p:cNvSpPr>
          <p:nvPr/>
        </p:nvSpPr>
        <p:spPr bwMode="auto">
          <a:xfrm>
            <a:off x="1476375" y="5084763"/>
            <a:ext cx="431800" cy="287337"/>
          </a:xfrm>
          <a:prstGeom prst="rightArrow">
            <a:avLst>
              <a:gd name="adj1" fmla="val 50278"/>
              <a:gd name="adj2" fmla="val 84531"/>
            </a:avLst>
          </a:prstGeom>
          <a:solidFill>
            <a:srgbClr val="FF0000"/>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43</a:t>
            </a:fld>
            <a:endParaRPr lang="en-US" altLang="zh-CN">
              <a:solidFill>
                <a:srgbClr val="000000"/>
              </a:solidFill>
            </a:endParaRPr>
          </a:p>
        </p:txBody>
      </p:sp>
    </p:spTree>
    <p:extLst>
      <p:ext uri="{BB962C8B-B14F-4D97-AF65-F5344CB8AC3E}">
        <p14:creationId xmlns:p14="http://schemas.microsoft.com/office/powerpoint/2010/main" val="327225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withEffect">
                                  <p:stCondLst>
                                    <p:cond delay="0"/>
                                  </p:stCondLst>
                                  <p:endCondLst>
                                    <p:cond evt="onNext" delay="0">
                                      <p:tgtEl>
                                        <p:sldTgt/>
                                      </p:tgtEl>
                                    </p:cond>
                                  </p:endCondLst>
                                  <p:childTnLst>
                                    <p:anim calcmode="discrete" valueType="str">
                                      <p:cBhvr>
                                        <p:cTn id="6" dur="1000" fill="hold"/>
                                        <p:tgtEl>
                                          <p:spTgt spid="53864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864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49155" name="Text Box 3"/>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水环境污染源</a:t>
            </a:r>
          </a:p>
        </p:txBody>
      </p:sp>
      <p:sp>
        <p:nvSpPr>
          <p:cNvPr id="49156" name="Text Box 4"/>
          <p:cNvSpPr txBox="1">
            <a:spLocks noChangeArrowheads="1"/>
          </p:cNvSpPr>
          <p:nvPr/>
        </p:nvSpPr>
        <p:spPr bwMode="auto">
          <a:xfrm>
            <a:off x="0" y="1052513"/>
            <a:ext cx="1692275" cy="396875"/>
          </a:xfrm>
          <a:prstGeom prst="rect">
            <a:avLst/>
          </a:prstGeom>
          <a:solidFill>
            <a:srgbClr val="FFFF99"/>
          </a:solidFill>
          <a:ln w="9525">
            <a:noFill/>
            <a:miter lim="800000"/>
            <a:headEnd/>
            <a:tailEnd/>
          </a:ln>
        </p:spPr>
        <p:txBody>
          <a:bodyPr>
            <a:spAutoFit/>
          </a:bodyPr>
          <a:lstStyle/>
          <a:p>
            <a:pPr algn="ctr" fontAlgn="base">
              <a:spcBef>
                <a:spcPct val="50000"/>
              </a:spcBef>
              <a:spcAft>
                <a:spcPct val="0"/>
              </a:spcAft>
            </a:pPr>
            <a:r>
              <a:rPr lang="zh-CN" altLang="en-US" sz="2000" b="1">
                <a:solidFill>
                  <a:srgbClr val="FF0000"/>
                </a:solidFill>
                <a:ea typeface="黑体" pitchFamily="49" charset="-122"/>
              </a:rPr>
              <a:t>点污染源</a:t>
            </a:r>
          </a:p>
        </p:txBody>
      </p:sp>
      <p:sp>
        <p:nvSpPr>
          <p:cNvPr id="49157" name="Line 5"/>
          <p:cNvSpPr>
            <a:spLocks noChangeShapeType="1"/>
          </p:cNvSpPr>
          <p:nvPr/>
        </p:nvSpPr>
        <p:spPr bwMode="auto">
          <a:xfrm flipH="1">
            <a:off x="1725613" y="981075"/>
            <a:ext cx="0" cy="5876925"/>
          </a:xfrm>
          <a:prstGeom prst="line">
            <a:avLst/>
          </a:prstGeom>
          <a:noFill/>
          <a:ln w="28575">
            <a:solidFill>
              <a:srgbClr val="0000FF"/>
            </a:solidFill>
            <a:round/>
            <a:headEnd/>
            <a:tailEnd/>
          </a:ln>
        </p:spPr>
        <p:txBody>
          <a:bodyPr/>
          <a:lstStyle/>
          <a:p>
            <a:pPr fontAlgn="base">
              <a:spcBef>
                <a:spcPct val="0"/>
              </a:spcBef>
              <a:spcAft>
                <a:spcPct val="0"/>
              </a:spcAft>
            </a:pPr>
            <a:endParaRPr lang="zh-CN" altLang="en-US">
              <a:solidFill>
                <a:srgbClr val="000000"/>
              </a:solidFill>
            </a:endParaRPr>
          </a:p>
        </p:txBody>
      </p:sp>
      <p:sp>
        <p:nvSpPr>
          <p:cNvPr id="49158" name="Text Box 6"/>
          <p:cNvSpPr txBox="1">
            <a:spLocks noChangeArrowheads="1"/>
          </p:cNvSpPr>
          <p:nvPr/>
        </p:nvSpPr>
        <p:spPr bwMode="auto">
          <a:xfrm>
            <a:off x="0" y="3068638"/>
            <a:ext cx="1692275" cy="396875"/>
          </a:xfrm>
          <a:prstGeom prst="rect">
            <a:avLst/>
          </a:prstGeom>
          <a:solidFill>
            <a:srgbClr val="FFFF99"/>
          </a:solidFill>
          <a:ln w="9525" algn="ctr">
            <a:noFill/>
            <a:miter lim="800000"/>
            <a:headEnd/>
            <a:tailEnd/>
          </a:ln>
        </p:spPr>
        <p:txBody>
          <a:bodyPr>
            <a:spAutoFit/>
          </a:bodyPr>
          <a:lstStyle/>
          <a:p>
            <a:pPr algn="ctr" fontAlgn="base">
              <a:spcBef>
                <a:spcPct val="50000"/>
              </a:spcBef>
              <a:spcAft>
                <a:spcPct val="0"/>
              </a:spcAft>
            </a:pPr>
            <a:r>
              <a:rPr lang="zh-CN" altLang="en-US" sz="2000" b="1">
                <a:solidFill>
                  <a:srgbClr val="FF0000"/>
                </a:solidFill>
                <a:ea typeface="黑体" pitchFamily="49" charset="-122"/>
              </a:rPr>
              <a:t>面污染源</a:t>
            </a:r>
          </a:p>
        </p:txBody>
      </p:sp>
      <p:sp>
        <p:nvSpPr>
          <p:cNvPr id="49159" name="Rectangle 7"/>
          <p:cNvSpPr>
            <a:spLocks noChangeArrowheads="1"/>
          </p:cNvSpPr>
          <p:nvPr/>
        </p:nvSpPr>
        <p:spPr bwMode="auto">
          <a:xfrm>
            <a:off x="0" y="1555750"/>
            <a:ext cx="1403350" cy="360363"/>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工业点源</a:t>
            </a:r>
          </a:p>
        </p:txBody>
      </p:sp>
      <p:sp>
        <p:nvSpPr>
          <p:cNvPr id="49160" name="Rectangle 8"/>
          <p:cNvSpPr>
            <a:spLocks noChangeArrowheads="1"/>
          </p:cNvSpPr>
          <p:nvPr/>
        </p:nvSpPr>
        <p:spPr bwMode="auto">
          <a:xfrm>
            <a:off x="0" y="1987550"/>
            <a:ext cx="1403350" cy="360363"/>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城镇点源</a:t>
            </a:r>
          </a:p>
        </p:txBody>
      </p:sp>
      <p:sp>
        <p:nvSpPr>
          <p:cNvPr id="49161" name="Rectangle 9"/>
          <p:cNvSpPr>
            <a:spLocks noChangeArrowheads="1"/>
          </p:cNvSpPr>
          <p:nvPr/>
        </p:nvSpPr>
        <p:spPr bwMode="auto">
          <a:xfrm>
            <a:off x="0" y="2420938"/>
            <a:ext cx="1403350" cy="360362"/>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规模养殖</a:t>
            </a:r>
          </a:p>
        </p:txBody>
      </p:sp>
      <p:sp>
        <p:nvSpPr>
          <p:cNvPr id="49162" name="Rectangle 10"/>
          <p:cNvSpPr>
            <a:spLocks noChangeArrowheads="1"/>
          </p:cNvSpPr>
          <p:nvPr/>
        </p:nvSpPr>
        <p:spPr bwMode="auto">
          <a:xfrm>
            <a:off x="0" y="37163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农田面源</a:t>
            </a:r>
          </a:p>
        </p:txBody>
      </p:sp>
      <p:sp>
        <p:nvSpPr>
          <p:cNvPr id="49163" name="Rectangle 11"/>
          <p:cNvSpPr>
            <a:spLocks noChangeArrowheads="1"/>
          </p:cNvSpPr>
          <p:nvPr/>
        </p:nvSpPr>
        <p:spPr bwMode="auto">
          <a:xfrm>
            <a:off x="0" y="41481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农村生活</a:t>
            </a:r>
          </a:p>
        </p:txBody>
      </p:sp>
      <p:sp>
        <p:nvSpPr>
          <p:cNvPr id="49164" name="Rectangle 12"/>
          <p:cNvSpPr>
            <a:spLocks noChangeArrowheads="1"/>
          </p:cNvSpPr>
          <p:nvPr/>
        </p:nvSpPr>
        <p:spPr bwMode="auto">
          <a:xfrm>
            <a:off x="0" y="45799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分散养殖</a:t>
            </a:r>
          </a:p>
        </p:txBody>
      </p:sp>
      <p:sp>
        <p:nvSpPr>
          <p:cNvPr id="49165" name="Rectangle 13"/>
          <p:cNvSpPr>
            <a:spLocks noChangeArrowheads="1"/>
          </p:cNvSpPr>
          <p:nvPr/>
        </p:nvSpPr>
        <p:spPr bwMode="auto">
          <a:xfrm>
            <a:off x="0" y="5013325"/>
            <a:ext cx="1403350" cy="360363"/>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地表径流</a:t>
            </a:r>
          </a:p>
        </p:txBody>
      </p:sp>
      <p:sp>
        <p:nvSpPr>
          <p:cNvPr id="49166" name="Rectangle 14"/>
          <p:cNvSpPr>
            <a:spLocks noChangeArrowheads="1"/>
          </p:cNvSpPr>
          <p:nvPr/>
        </p:nvSpPr>
        <p:spPr bwMode="auto">
          <a:xfrm>
            <a:off x="0" y="5445125"/>
            <a:ext cx="1403350" cy="360363"/>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土壤和地下水</a:t>
            </a:r>
          </a:p>
        </p:txBody>
      </p:sp>
      <p:sp>
        <p:nvSpPr>
          <p:cNvPr id="539663" name="AutoShape 15"/>
          <p:cNvSpPr>
            <a:spLocks noChangeArrowheads="1"/>
          </p:cNvSpPr>
          <p:nvPr/>
        </p:nvSpPr>
        <p:spPr bwMode="auto">
          <a:xfrm>
            <a:off x="1908175" y="1196975"/>
            <a:ext cx="2209800" cy="838200"/>
          </a:xfrm>
          <a:prstGeom prst="flowChartMultidocument">
            <a:avLst/>
          </a:prstGeom>
          <a:gradFill rotWithShape="0">
            <a:gsLst>
              <a:gs pos="0">
                <a:srgbClr val="FFCC99"/>
              </a:gs>
              <a:gs pos="50000">
                <a:schemeClr val="bg1"/>
              </a:gs>
              <a:gs pos="100000">
                <a:srgbClr val="FFCC99"/>
              </a:gs>
            </a:gsLst>
            <a:lin ang="5400000" scaled="1"/>
          </a:gradFill>
          <a:ln w="9525">
            <a:solidFill>
              <a:schemeClr val="tx1"/>
            </a:solidFill>
            <a:miter lim="800000"/>
            <a:headEnd/>
            <a:tailEnd/>
          </a:ln>
          <a:effectLst/>
        </p:spPr>
        <p:txBody>
          <a:bodyPr wrap="none" anchor="ctr"/>
          <a:lstStyle/>
          <a:p>
            <a:pPr algn="ctr" fontAlgn="base">
              <a:spcBef>
                <a:spcPct val="0"/>
              </a:spcBef>
              <a:spcAft>
                <a:spcPct val="0"/>
              </a:spcAft>
              <a:defRPr/>
            </a:pPr>
            <a:r>
              <a:rPr kumimoji="1" lang="en-US" altLang="zh-CN" sz="2400" b="1">
                <a:solidFill>
                  <a:srgbClr val="000000"/>
                </a:solidFill>
                <a:latin typeface="黑体" pitchFamily="2" charset="-122"/>
                <a:ea typeface="黑体" pitchFamily="2" charset="-122"/>
              </a:rPr>
              <a:t>    </a:t>
            </a:r>
            <a:r>
              <a:rPr kumimoji="1" lang="zh-CN" altLang="en-US" sz="2400" b="1">
                <a:solidFill>
                  <a:srgbClr val="000000"/>
                </a:solidFill>
                <a:latin typeface="黑体" pitchFamily="2" charset="-122"/>
                <a:ea typeface="黑体" pitchFamily="2" charset="-122"/>
              </a:rPr>
              <a:t>农村面源</a:t>
            </a:r>
            <a:r>
              <a:rPr kumimoji="1" lang="zh-CN" altLang="en-US" sz="2400" b="1">
                <a:solidFill>
                  <a:srgbClr val="000000"/>
                </a:solidFill>
                <a:latin typeface="Times New Roman" pitchFamily="18" charset="0"/>
              </a:rPr>
              <a:t>    </a:t>
            </a:r>
          </a:p>
        </p:txBody>
      </p:sp>
      <p:sp>
        <p:nvSpPr>
          <p:cNvPr id="539664" name="AutoShape 16"/>
          <p:cNvSpPr>
            <a:spLocks noChangeArrowheads="1"/>
          </p:cNvSpPr>
          <p:nvPr/>
        </p:nvSpPr>
        <p:spPr bwMode="auto">
          <a:xfrm>
            <a:off x="1870075" y="2609850"/>
            <a:ext cx="7273925" cy="4248150"/>
          </a:xfrm>
          <a:prstGeom prst="cloudCallout">
            <a:avLst>
              <a:gd name="adj1" fmla="val -36296"/>
              <a:gd name="adj2" fmla="val -65023"/>
            </a:avLst>
          </a:prstGeom>
          <a:gradFill rotWithShape="0">
            <a:gsLst>
              <a:gs pos="0">
                <a:schemeClr val="accent1"/>
              </a:gs>
              <a:gs pos="50000">
                <a:schemeClr val="bg1"/>
              </a:gs>
              <a:gs pos="100000">
                <a:schemeClr val="accent1"/>
              </a:gs>
            </a:gsLst>
            <a:lin ang="5400000" scaled="1"/>
          </a:gradFill>
          <a:ln w="9525">
            <a:solidFill>
              <a:schemeClr val="tx1"/>
            </a:solidFill>
            <a:round/>
            <a:headEnd/>
            <a:tailEnd/>
          </a:ln>
          <a:effectLst/>
        </p:spPr>
        <p:txBody>
          <a:bodyPr/>
          <a:lstStyle/>
          <a:p>
            <a:pPr fontAlgn="base">
              <a:lnSpc>
                <a:spcPct val="110000"/>
              </a:lnSpc>
              <a:spcBef>
                <a:spcPct val="0"/>
              </a:spcBef>
              <a:spcAft>
                <a:spcPct val="0"/>
              </a:spcAft>
              <a:defRPr/>
            </a:pPr>
            <a:r>
              <a:rPr kumimoji="1" lang="en-US" altLang="zh-CN" sz="1600" b="1">
                <a:solidFill>
                  <a:srgbClr val="000000"/>
                </a:solidFill>
                <a:latin typeface="Times New Roman" pitchFamily="18" charset="0"/>
              </a:rPr>
              <a:t> </a:t>
            </a:r>
            <a:r>
              <a:rPr kumimoji="1" lang="zh-CN" altLang="en-US" sz="1600" b="1">
                <a:solidFill>
                  <a:srgbClr val="000000"/>
                </a:solidFill>
                <a:latin typeface="Times New Roman" pitchFamily="18" charset="0"/>
              </a:rPr>
              <a:t>。</a:t>
            </a:r>
          </a:p>
        </p:txBody>
      </p:sp>
      <p:pic>
        <p:nvPicPr>
          <p:cNvPr id="49169" name="Picture 17"/>
          <p:cNvPicPr>
            <a:picLocks noChangeAspect="1" noChangeArrowheads="1"/>
          </p:cNvPicPr>
          <p:nvPr/>
        </p:nvPicPr>
        <p:blipFill>
          <a:blip r:embed="rId3"/>
          <a:srcRect/>
          <a:stretch>
            <a:fillRect/>
          </a:stretch>
        </p:blipFill>
        <p:spPr bwMode="auto">
          <a:xfrm>
            <a:off x="6516688" y="738188"/>
            <a:ext cx="2627312" cy="1754187"/>
          </a:xfrm>
          <a:prstGeom prst="rect">
            <a:avLst/>
          </a:prstGeom>
          <a:noFill/>
          <a:ln w="9525">
            <a:noFill/>
            <a:miter lim="800000"/>
            <a:headEnd/>
            <a:tailEnd/>
          </a:ln>
        </p:spPr>
      </p:pic>
      <p:sp>
        <p:nvSpPr>
          <p:cNvPr id="49170" name="Rectangle 18"/>
          <p:cNvSpPr>
            <a:spLocks noChangeArrowheads="1"/>
          </p:cNvSpPr>
          <p:nvPr/>
        </p:nvSpPr>
        <p:spPr bwMode="auto">
          <a:xfrm>
            <a:off x="2806700" y="3371850"/>
            <a:ext cx="6013450" cy="2289175"/>
          </a:xfrm>
          <a:prstGeom prst="rect">
            <a:avLst/>
          </a:prstGeom>
          <a:noFill/>
          <a:ln w="9525">
            <a:noFill/>
            <a:miter lim="800000"/>
            <a:headEnd/>
            <a:tailEnd/>
          </a:ln>
        </p:spPr>
        <p:txBody>
          <a:bodyPr>
            <a:spAutoFit/>
          </a:bodyPr>
          <a:lstStyle/>
          <a:p>
            <a:pPr fontAlgn="base">
              <a:spcBef>
                <a:spcPct val="0"/>
              </a:spcBef>
              <a:spcAft>
                <a:spcPct val="0"/>
              </a:spcAft>
            </a:pPr>
            <a:r>
              <a:rPr kumimoji="1" lang="en-US" altLang="zh-CN">
                <a:solidFill>
                  <a:srgbClr val="000000"/>
                </a:solidFill>
              </a:rPr>
              <a:t>             </a:t>
            </a:r>
            <a:r>
              <a:rPr kumimoji="1" lang="zh-CN" altLang="en-US" sz="3600" b="1">
                <a:solidFill>
                  <a:srgbClr val="0000FF"/>
                </a:solidFill>
                <a:ea typeface="黑体" pitchFamily="49" charset="-122"/>
              </a:rPr>
              <a:t>主要来自农村居民生活和农业生产活动，包括农村生活污水</a:t>
            </a:r>
            <a:r>
              <a:rPr kumimoji="1" lang="zh-CN" altLang="en-US" sz="3600" b="1">
                <a:solidFill>
                  <a:srgbClr val="0000FF"/>
                </a:solidFill>
                <a:latin typeface="Times New Roman" pitchFamily="18" charset="0"/>
                <a:ea typeface="黑体" pitchFamily="49" charset="-122"/>
              </a:rPr>
              <a:t>、养殖废水、农田尾水等。</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44</a:t>
            </a:fld>
            <a:endParaRPr lang="en-US" altLang="zh-CN">
              <a:solidFill>
                <a:srgbClr val="000000"/>
              </a:solidFill>
            </a:endParaRPr>
          </a:p>
        </p:txBody>
      </p:sp>
    </p:spTree>
    <p:extLst>
      <p:ext uri="{BB962C8B-B14F-4D97-AF65-F5344CB8AC3E}">
        <p14:creationId xmlns:p14="http://schemas.microsoft.com/office/powerpoint/2010/main" val="206520967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50179" name="Text Box 3"/>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水环境污染源</a:t>
            </a:r>
          </a:p>
        </p:txBody>
      </p:sp>
      <p:sp>
        <p:nvSpPr>
          <p:cNvPr id="50180" name="Text Box 4"/>
          <p:cNvSpPr txBox="1">
            <a:spLocks noChangeArrowheads="1"/>
          </p:cNvSpPr>
          <p:nvPr/>
        </p:nvSpPr>
        <p:spPr bwMode="auto">
          <a:xfrm>
            <a:off x="0" y="1052513"/>
            <a:ext cx="1692275" cy="396875"/>
          </a:xfrm>
          <a:prstGeom prst="rect">
            <a:avLst/>
          </a:prstGeom>
          <a:solidFill>
            <a:srgbClr val="FFFF99"/>
          </a:solidFill>
          <a:ln w="9525">
            <a:noFill/>
            <a:miter lim="800000"/>
            <a:headEnd/>
            <a:tailEnd/>
          </a:ln>
        </p:spPr>
        <p:txBody>
          <a:bodyPr>
            <a:spAutoFit/>
          </a:bodyPr>
          <a:lstStyle/>
          <a:p>
            <a:pPr algn="ctr" fontAlgn="base">
              <a:spcBef>
                <a:spcPct val="50000"/>
              </a:spcBef>
              <a:spcAft>
                <a:spcPct val="0"/>
              </a:spcAft>
            </a:pPr>
            <a:r>
              <a:rPr lang="zh-CN" altLang="en-US" sz="2000" b="1">
                <a:solidFill>
                  <a:srgbClr val="FF0000"/>
                </a:solidFill>
                <a:ea typeface="黑体" pitchFamily="49" charset="-122"/>
              </a:rPr>
              <a:t>点污染源</a:t>
            </a:r>
          </a:p>
        </p:txBody>
      </p:sp>
      <p:sp>
        <p:nvSpPr>
          <p:cNvPr id="50181" name="Line 5"/>
          <p:cNvSpPr>
            <a:spLocks noChangeShapeType="1"/>
          </p:cNvSpPr>
          <p:nvPr/>
        </p:nvSpPr>
        <p:spPr bwMode="auto">
          <a:xfrm flipH="1">
            <a:off x="1725613" y="981075"/>
            <a:ext cx="0" cy="5876925"/>
          </a:xfrm>
          <a:prstGeom prst="line">
            <a:avLst/>
          </a:prstGeom>
          <a:noFill/>
          <a:ln w="28575">
            <a:solidFill>
              <a:srgbClr val="0000FF"/>
            </a:solidFill>
            <a:round/>
            <a:headEnd/>
            <a:tailEnd/>
          </a:ln>
        </p:spPr>
        <p:txBody>
          <a:bodyPr/>
          <a:lstStyle/>
          <a:p>
            <a:pPr fontAlgn="base">
              <a:spcBef>
                <a:spcPct val="0"/>
              </a:spcBef>
              <a:spcAft>
                <a:spcPct val="0"/>
              </a:spcAft>
            </a:pPr>
            <a:endParaRPr lang="zh-CN" altLang="en-US">
              <a:solidFill>
                <a:srgbClr val="000000"/>
              </a:solidFill>
            </a:endParaRPr>
          </a:p>
        </p:txBody>
      </p:sp>
      <p:sp>
        <p:nvSpPr>
          <p:cNvPr id="50182" name="Text Box 6"/>
          <p:cNvSpPr txBox="1">
            <a:spLocks noChangeArrowheads="1"/>
          </p:cNvSpPr>
          <p:nvPr/>
        </p:nvSpPr>
        <p:spPr bwMode="auto">
          <a:xfrm>
            <a:off x="0" y="3068638"/>
            <a:ext cx="1692275" cy="396875"/>
          </a:xfrm>
          <a:prstGeom prst="rect">
            <a:avLst/>
          </a:prstGeom>
          <a:solidFill>
            <a:srgbClr val="FFFF99"/>
          </a:solidFill>
          <a:ln w="9525" algn="ctr">
            <a:noFill/>
            <a:miter lim="800000"/>
            <a:headEnd/>
            <a:tailEnd/>
          </a:ln>
        </p:spPr>
        <p:txBody>
          <a:bodyPr>
            <a:spAutoFit/>
          </a:bodyPr>
          <a:lstStyle/>
          <a:p>
            <a:pPr algn="ctr" fontAlgn="base">
              <a:spcBef>
                <a:spcPct val="50000"/>
              </a:spcBef>
              <a:spcAft>
                <a:spcPct val="0"/>
              </a:spcAft>
            </a:pPr>
            <a:r>
              <a:rPr lang="zh-CN" altLang="en-US" sz="2000" b="1">
                <a:solidFill>
                  <a:srgbClr val="FF0000"/>
                </a:solidFill>
                <a:ea typeface="黑体" pitchFamily="49" charset="-122"/>
              </a:rPr>
              <a:t>面污染源</a:t>
            </a:r>
          </a:p>
        </p:txBody>
      </p:sp>
      <p:sp>
        <p:nvSpPr>
          <p:cNvPr id="50183" name="Rectangle 7"/>
          <p:cNvSpPr>
            <a:spLocks noChangeArrowheads="1"/>
          </p:cNvSpPr>
          <p:nvPr/>
        </p:nvSpPr>
        <p:spPr bwMode="auto">
          <a:xfrm>
            <a:off x="0" y="1555750"/>
            <a:ext cx="1403350" cy="360363"/>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工业点源</a:t>
            </a:r>
          </a:p>
        </p:txBody>
      </p:sp>
      <p:sp>
        <p:nvSpPr>
          <p:cNvPr id="50184" name="Rectangle 8"/>
          <p:cNvSpPr>
            <a:spLocks noChangeArrowheads="1"/>
          </p:cNvSpPr>
          <p:nvPr/>
        </p:nvSpPr>
        <p:spPr bwMode="auto">
          <a:xfrm>
            <a:off x="0" y="1987550"/>
            <a:ext cx="1403350" cy="360363"/>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城镇点源</a:t>
            </a:r>
          </a:p>
        </p:txBody>
      </p:sp>
      <p:sp>
        <p:nvSpPr>
          <p:cNvPr id="50185" name="Rectangle 9"/>
          <p:cNvSpPr>
            <a:spLocks noChangeArrowheads="1"/>
          </p:cNvSpPr>
          <p:nvPr/>
        </p:nvSpPr>
        <p:spPr bwMode="auto">
          <a:xfrm>
            <a:off x="0" y="2420938"/>
            <a:ext cx="1403350" cy="360362"/>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规模养殖</a:t>
            </a:r>
          </a:p>
        </p:txBody>
      </p:sp>
      <p:sp>
        <p:nvSpPr>
          <p:cNvPr id="50186" name="Rectangle 10"/>
          <p:cNvSpPr>
            <a:spLocks noChangeArrowheads="1"/>
          </p:cNvSpPr>
          <p:nvPr/>
        </p:nvSpPr>
        <p:spPr bwMode="auto">
          <a:xfrm>
            <a:off x="0" y="37163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农田面源</a:t>
            </a:r>
          </a:p>
        </p:txBody>
      </p:sp>
      <p:sp>
        <p:nvSpPr>
          <p:cNvPr id="50187" name="Rectangle 11"/>
          <p:cNvSpPr>
            <a:spLocks noChangeArrowheads="1"/>
          </p:cNvSpPr>
          <p:nvPr/>
        </p:nvSpPr>
        <p:spPr bwMode="auto">
          <a:xfrm>
            <a:off x="0" y="41481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农村生活</a:t>
            </a:r>
          </a:p>
        </p:txBody>
      </p:sp>
      <p:sp>
        <p:nvSpPr>
          <p:cNvPr id="50188" name="Rectangle 12"/>
          <p:cNvSpPr>
            <a:spLocks noChangeArrowheads="1"/>
          </p:cNvSpPr>
          <p:nvPr/>
        </p:nvSpPr>
        <p:spPr bwMode="auto">
          <a:xfrm>
            <a:off x="0" y="45799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分散养殖</a:t>
            </a:r>
          </a:p>
        </p:txBody>
      </p:sp>
      <p:sp>
        <p:nvSpPr>
          <p:cNvPr id="50189" name="Rectangle 13"/>
          <p:cNvSpPr>
            <a:spLocks noChangeArrowheads="1"/>
          </p:cNvSpPr>
          <p:nvPr/>
        </p:nvSpPr>
        <p:spPr bwMode="auto">
          <a:xfrm>
            <a:off x="0" y="5013325"/>
            <a:ext cx="1403350" cy="360363"/>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地表径流</a:t>
            </a:r>
          </a:p>
        </p:txBody>
      </p:sp>
      <p:sp>
        <p:nvSpPr>
          <p:cNvPr id="50190" name="Rectangle 14"/>
          <p:cNvSpPr>
            <a:spLocks noChangeArrowheads="1"/>
          </p:cNvSpPr>
          <p:nvPr/>
        </p:nvSpPr>
        <p:spPr bwMode="auto">
          <a:xfrm>
            <a:off x="0" y="5445125"/>
            <a:ext cx="1403350" cy="360363"/>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土壤和地下水</a:t>
            </a:r>
          </a:p>
        </p:txBody>
      </p:sp>
      <p:sp>
        <p:nvSpPr>
          <p:cNvPr id="540687" name="AutoShape 15"/>
          <p:cNvSpPr>
            <a:spLocks noChangeArrowheads="1"/>
          </p:cNvSpPr>
          <p:nvPr/>
        </p:nvSpPr>
        <p:spPr bwMode="auto">
          <a:xfrm>
            <a:off x="1476375" y="4652963"/>
            <a:ext cx="431800" cy="287337"/>
          </a:xfrm>
          <a:prstGeom prst="rightArrow">
            <a:avLst>
              <a:gd name="adj1" fmla="val 50278"/>
              <a:gd name="adj2" fmla="val 84531"/>
            </a:avLst>
          </a:prstGeom>
          <a:solidFill>
            <a:srgbClr val="FF0000"/>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540688" name="AutoShape 16"/>
          <p:cNvSpPr>
            <a:spLocks noChangeArrowheads="1"/>
          </p:cNvSpPr>
          <p:nvPr/>
        </p:nvSpPr>
        <p:spPr bwMode="auto">
          <a:xfrm>
            <a:off x="1476375" y="2492375"/>
            <a:ext cx="431800" cy="287338"/>
          </a:xfrm>
          <a:prstGeom prst="rightArrow">
            <a:avLst>
              <a:gd name="adj1" fmla="val 50278"/>
              <a:gd name="adj2" fmla="val 84530"/>
            </a:avLst>
          </a:prstGeom>
          <a:solidFill>
            <a:srgbClr val="FF0000"/>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grpSp>
        <p:nvGrpSpPr>
          <p:cNvPr id="50193" name="Group 17"/>
          <p:cNvGrpSpPr>
            <a:grpSpLocks/>
          </p:cNvGrpSpPr>
          <p:nvPr/>
        </p:nvGrpSpPr>
        <p:grpSpPr bwMode="auto">
          <a:xfrm>
            <a:off x="1908175" y="1484313"/>
            <a:ext cx="7056438" cy="5110162"/>
            <a:chOff x="1202" y="935"/>
            <a:chExt cx="4445" cy="3219"/>
          </a:xfrm>
        </p:grpSpPr>
        <p:pic>
          <p:nvPicPr>
            <p:cNvPr id="50194" name="Picture 20" descr="新卫村粪便"/>
            <p:cNvPicPr>
              <a:picLocks noChangeAspect="1" noChangeArrowheads="1"/>
            </p:cNvPicPr>
            <p:nvPr/>
          </p:nvPicPr>
          <p:blipFill>
            <a:blip r:embed="rId3">
              <a:lum bright="18000" contrast="24000"/>
            </a:blip>
            <a:srcRect/>
            <a:stretch>
              <a:fillRect/>
            </a:stretch>
          </p:blipFill>
          <p:spPr bwMode="auto">
            <a:xfrm>
              <a:off x="3606" y="935"/>
              <a:ext cx="2041" cy="1462"/>
            </a:xfrm>
            <a:prstGeom prst="rect">
              <a:avLst/>
            </a:prstGeom>
            <a:noFill/>
            <a:ln w="9525">
              <a:solidFill>
                <a:srgbClr val="FFCC66"/>
              </a:solidFill>
              <a:miter lim="800000"/>
              <a:headEnd/>
              <a:tailEnd/>
            </a:ln>
          </p:spPr>
        </p:pic>
        <p:pic>
          <p:nvPicPr>
            <p:cNvPr id="50195" name="Picture 21" descr="IMG_1019"/>
            <p:cNvPicPr>
              <a:picLocks noChangeAspect="1" noChangeArrowheads="1"/>
            </p:cNvPicPr>
            <p:nvPr/>
          </p:nvPicPr>
          <p:blipFill>
            <a:blip r:embed="rId4">
              <a:lum bright="12000" contrast="18000"/>
            </a:blip>
            <a:srcRect/>
            <a:stretch>
              <a:fillRect/>
            </a:stretch>
          </p:blipFill>
          <p:spPr bwMode="auto">
            <a:xfrm>
              <a:off x="3606" y="2523"/>
              <a:ext cx="2041" cy="1631"/>
            </a:xfrm>
            <a:prstGeom prst="rect">
              <a:avLst/>
            </a:prstGeom>
            <a:noFill/>
            <a:ln w="9525">
              <a:solidFill>
                <a:srgbClr val="FFBB33"/>
              </a:solidFill>
              <a:miter lim="800000"/>
              <a:headEnd/>
              <a:tailEnd/>
            </a:ln>
          </p:spPr>
        </p:pic>
        <p:sp>
          <p:nvSpPr>
            <p:cNvPr id="50196" name="Rectangle 20"/>
            <p:cNvSpPr>
              <a:spLocks noChangeArrowheads="1"/>
            </p:cNvSpPr>
            <p:nvPr/>
          </p:nvSpPr>
          <p:spPr bwMode="auto">
            <a:xfrm>
              <a:off x="1202" y="935"/>
              <a:ext cx="2358" cy="2911"/>
            </a:xfrm>
            <a:prstGeom prst="rect">
              <a:avLst/>
            </a:prstGeom>
            <a:solidFill>
              <a:schemeClr val="bg1"/>
            </a:solidFill>
            <a:ln w="9525">
              <a:noFill/>
              <a:miter lim="800000"/>
              <a:headEnd/>
              <a:tailEnd/>
            </a:ln>
          </p:spPr>
          <p:txBody>
            <a:bodyPr>
              <a:spAutoFit/>
            </a:bodyPr>
            <a:lstStyle/>
            <a:p>
              <a:pPr marL="449263" indent="-449263" fontAlgn="base">
                <a:lnSpc>
                  <a:spcPct val="150000"/>
                </a:lnSpc>
                <a:spcBef>
                  <a:spcPct val="0"/>
                </a:spcBef>
                <a:spcAft>
                  <a:spcPct val="0"/>
                </a:spcAft>
                <a:buFont typeface="Wingdings" pitchFamily="2" charset="2"/>
                <a:buChar char="Ø"/>
              </a:pPr>
              <a:r>
                <a:rPr lang="zh-CN" altLang="en-US" sz="2200" b="1">
                  <a:solidFill>
                    <a:srgbClr val="0000FF"/>
                  </a:solidFill>
                  <a:latin typeface="楷体_GB2312" pitchFamily="49" charset="-122"/>
                  <a:ea typeface="楷体_GB2312" pitchFamily="49" charset="-122"/>
                </a:rPr>
                <a:t>一头牛产生的污水超过</a:t>
              </a:r>
              <a:r>
                <a:rPr lang="en-US" altLang="zh-CN" sz="2200" b="1">
                  <a:solidFill>
                    <a:srgbClr val="0000FF"/>
                  </a:solidFill>
                  <a:latin typeface="楷体_GB2312" pitchFamily="49" charset="-122"/>
                  <a:ea typeface="楷体_GB2312" pitchFamily="49" charset="-122"/>
                </a:rPr>
                <a:t>22</a:t>
              </a:r>
              <a:r>
                <a:rPr lang="zh-CN" altLang="en-US" sz="2200" b="1">
                  <a:solidFill>
                    <a:srgbClr val="0000FF"/>
                  </a:solidFill>
                  <a:latin typeface="楷体_GB2312" pitchFamily="49" charset="-122"/>
                  <a:ea typeface="楷体_GB2312" pitchFamily="49" charset="-122"/>
                </a:rPr>
                <a:t>人的生活废水</a:t>
              </a:r>
              <a:r>
                <a:rPr lang="en-US" altLang="zh-CN" sz="2200" b="1">
                  <a:solidFill>
                    <a:srgbClr val="0000FF"/>
                  </a:solidFill>
                  <a:latin typeface="楷体_GB2312" pitchFamily="49" charset="-122"/>
                  <a:ea typeface="楷体_GB2312" pitchFamily="49" charset="-122"/>
                </a:rPr>
                <a:t>, </a:t>
              </a:r>
              <a:r>
                <a:rPr lang="zh-CN" altLang="en-US" sz="2200" b="1">
                  <a:solidFill>
                    <a:srgbClr val="0000FF"/>
                  </a:solidFill>
                  <a:latin typeface="楷体_GB2312" pitchFamily="49" charset="-122"/>
                  <a:ea typeface="楷体_GB2312" pitchFamily="49" charset="-122"/>
                </a:rPr>
                <a:t>一头猪产生的废水相当于</a:t>
              </a:r>
              <a:r>
                <a:rPr lang="en-US" altLang="zh-CN" sz="2200" b="1">
                  <a:solidFill>
                    <a:srgbClr val="0000FF"/>
                  </a:solidFill>
                  <a:latin typeface="楷体_GB2312" pitchFamily="49" charset="-122"/>
                  <a:ea typeface="楷体_GB2312" pitchFamily="49" charset="-122"/>
                </a:rPr>
                <a:t>7</a:t>
              </a:r>
              <a:r>
                <a:rPr lang="zh-CN" altLang="en-US" sz="2200" b="1">
                  <a:solidFill>
                    <a:srgbClr val="0000FF"/>
                  </a:solidFill>
                  <a:latin typeface="楷体_GB2312" pitchFamily="49" charset="-122"/>
                  <a:ea typeface="楷体_GB2312" pitchFamily="49" charset="-122"/>
                </a:rPr>
                <a:t>人</a:t>
              </a:r>
            </a:p>
            <a:p>
              <a:pPr marL="449263" indent="-449263" fontAlgn="base">
                <a:lnSpc>
                  <a:spcPct val="150000"/>
                </a:lnSpc>
                <a:spcBef>
                  <a:spcPct val="0"/>
                </a:spcBef>
                <a:spcAft>
                  <a:spcPct val="0"/>
                </a:spcAft>
                <a:buFont typeface="Wingdings" pitchFamily="2" charset="2"/>
                <a:buChar char="Ø"/>
              </a:pPr>
              <a:r>
                <a:rPr lang="zh-CN" altLang="en-US" sz="2200" b="1">
                  <a:solidFill>
                    <a:srgbClr val="0000FF"/>
                  </a:solidFill>
                  <a:latin typeface="楷体_GB2312" pitchFamily="49" charset="-122"/>
                  <a:ea typeface="楷体_GB2312" pitchFamily="49" charset="-122"/>
                </a:rPr>
                <a:t>畜禽粪便年排放量达</a:t>
              </a:r>
              <a:r>
                <a:rPr lang="en-US" altLang="zh-CN" sz="2200" b="1">
                  <a:solidFill>
                    <a:srgbClr val="0000FF"/>
                  </a:solidFill>
                  <a:latin typeface="楷体_GB2312" pitchFamily="49" charset="-122"/>
                  <a:ea typeface="楷体_GB2312" pitchFamily="49" charset="-122"/>
                </a:rPr>
                <a:t>30</a:t>
              </a:r>
              <a:r>
                <a:rPr lang="zh-CN" altLang="en-US" sz="2200" b="1">
                  <a:solidFill>
                    <a:srgbClr val="0000FF"/>
                  </a:solidFill>
                  <a:latin typeface="楷体_GB2312" pitchFamily="49" charset="-122"/>
                  <a:ea typeface="楷体_GB2312" pitchFamily="49" charset="-122"/>
                </a:rPr>
                <a:t>多亿</a:t>
              </a:r>
              <a:r>
                <a:rPr lang="en-US" altLang="zh-CN" sz="2200" b="1">
                  <a:solidFill>
                    <a:srgbClr val="0000FF"/>
                  </a:solidFill>
                  <a:latin typeface="楷体_GB2312" pitchFamily="49" charset="-122"/>
                  <a:ea typeface="楷体_GB2312" pitchFamily="49" charset="-122"/>
                </a:rPr>
                <a:t>t, </a:t>
              </a:r>
              <a:r>
                <a:rPr lang="zh-CN" altLang="en-US" sz="2200" b="1">
                  <a:solidFill>
                    <a:srgbClr val="0000FF"/>
                  </a:solidFill>
                  <a:latin typeface="楷体_GB2312" pitchFamily="49" charset="-122"/>
                  <a:ea typeface="楷体_GB2312" pitchFamily="49" charset="-122"/>
                </a:rPr>
                <a:t>相当于工业固废的</a:t>
              </a:r>
              <a:r>
                <a:rPr lang="en-US" altLang="zh-CN" sz="2200" b="1">
                  <a:solidFill>
                    <a:srgbClr val="0000FF"/>
                  </a:solidFill>
                  <a:latin typeface="楷体_GB2312" pitchFamily="49" charset="-122"/>
                  <a:ea typeface="楷体_GB2312" pitchFamily="49" charset="-122"/>
                </a:rPr>
                <a:t>2</a:t>
              </a:r>
              <a:r>
                <a:rPr lang="zh-CN" altLang="en-US" sz="2200" b="1">
                  <a:solidFill>
                    <a:srgbClr val="0000FF"/>
                  </a:solidFill>
                  <a:latin typeface="楷体_GB2312" pitchFamily="49" charset="-122"/>
                  <a:ea typeface="楷体_GB2312" pitchFamily="49" charset="-122"/>
                </a:rPr>
                <a:t>倍以上</a:t>
              </a:r>
            </a:p>
            <a:p>
              <a:pPr marL="449263" indent="-449263" fontAlgn="base">
                <a:lnSpc>
                  <a:spcPct val="150000"/>
                </a:lnSpc>
                <a:spcBef>
                  <a:spcPct val="0"/>
                </a:spcBef>
                <a:spcAft>
                  <a:spcPct val="0"/>
                </a:spcAft>
                <a:buFont typeface="Wingdings" pitchFamily="2" charset="2"/>
                <a:buChar char="Ø"/>
              </a:pPr>
              <a:r>
                <a:rPr lang="zh-CN" altLang="en-US" sz="2200" b="1">
                  <a:solidFill>
                    <a:srgbClr val="0000FF"/>
                  </a:solidFill>
                  <a:latin typeface="楷体_GB2312" pitchFamily="49" charset="-122"/>
                  <a:ea typeface="楷体_GB2312" pitchFamily="49" charset="-122"/>
                </a:rPr>
                <a:t>畜禽粪便随意排放</a:t>
              </a:r>
              <a:r>
                <a:rPr lang="en-US" altLang="zh-CN" sz="2200" b="1">
                  <a:solidFill>
                    <a:srgbClr val="0000FF"/>
                  </a:solidFill>
                  <a:latin typeface="楷体_GB2312" pitchFamily="49" charset="-122"/>
                  <a:ea typeface="楷体_GB2312" pitchFamily="49" charset="-122"/>
                </a:rPr>
                <a:t>,</a:t>
              </a:r>
              <a:r>
                <a:rPr lang="zh-CN" altLang="en-US" sz="2200" b="1">
                  <a:solidFill>
                    <a:srgbClr val="0000FF"/>
                  </a:solidFill>
                  <a:latin typeface="楷体_GB2312" pitchFamily="49" charset="-122"/>
                  <a:ea typeface="楷体_GB2312" pitchFamily="49" charset="-122"/>
                </a:rPr>
                <a:t>导致大量氮、磷流失</a:t>
              </a:r>
              <a:r>
                <a:rPr lang="en-US" altLang="zh-CN" sz="2200" b="1">
                  <a:solidFill>
                    <a:srgbClr val="0000FF"/>
                  </a:solidFill>
                  <a:latin typeface="楷体_GB2312" pitchFamily="49" charset="-122"/>
                  <a:ea typeface="楷体_GB2312" pitchFamily="49" charset="-122"/>
                </a:rPr>
                <a:t>,</a:t>
              </a:r>
              <a:r>
                <a:rPr lang="zh-CN" altLang="en-US" sz="2200" b="1">
                  <a:solidFill>
                    <a:srgbClr val="0000FF"/>
                  </a:solidFill>
                  <a:latin typeface="楷体_GB2312" pitchFamily="49" charset="-122"/>
                  <a:ea typeface="楷体_GB2312" pitchFamily="49" charset="-122"/>
                </a:rPr>
                <a:t>造成水体污染</a:t>
              </a:r>
            </a:p>
          </p:txBody>
        </p:sp>
      </p:gr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45</a:t>
            </a:fld>
            <a:endParaRPr lang="en-US" altLang="zh-CN">
              <a:solidFill>
                <a:srgbClr val="000000"/>
              </a:solidFill>
            </a:endParaRPr>
          </a:p>
        </p:txBody>
      </p:sp>
    </p:spTree>
    <p:extLst>
      <p:ext uri="{BB962C8B-B14F-4D97-AF65-F5344CB8AC3E}">
        <p14:creationId xmlns:p14="http://schemas.microsoft.com/office/powerpoint/2010/main" val="614849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withEffect">
                                  <p:stCondLst>
                                    <p:cond delay="0"/>
                                  </p:stCondLst>
                                  <p:endCondLst>
                                    <p:cond evt="onNext" delay="0">
                                      <p:tgtEl>
                                        <p:sldTgt/>
                                      </p:tgtEl>
                                    </p:cond>
                                  </p:endCondLst>
                                  <p:childTnLst>
                                    <p:anim calcmode="discrete" valueType="str">
                                      <p:cBhvr>
                                        <p:cTn id="6" dur="1000" fill="hold"/>
                                        <p:tgtEl>
                                          <p:spTgt spid="540688"/>
                                        </p:tgtEl>
                                        <p:attrNameLst>
                                          <p:attrName>style.visibility</p:attrName>
                                        </p:attrNameLst>
                                      </p:cBhvr>
                                      <p:tavLst>
                                        <p:tav tm="0">
                                          <p:val>
                                            <p:strVal val="hidden"/>
                                          </p:val>
                                        </p:tav>
                                        <p:tav tm="50000">
                                          <p:val>
                                            <p:strVal val="visible"/>
                                          </p:val>
                                        </p:tav>
                                      </p:tavLst>
                                    </p:anim>
                                  </p:childTnLst>
                                </p:cTn>
                              </p:par>
                              <p:par>
                                <p:cTn id="7" presetID="35" presetClass="emph" presetSubtype="0" repeatCount="indefinite" fill="hold" grpId="0" nodeType="withEffect">
                                  <p:stCondLst>
                                    <p:cond delay="0"/>
                                  </p:stCondLst>
                                  <p:endCondLst>
                                    <p:cond evt="onNext" delay="0">
                                      <p:tgtEl>
                                        <p:sldTgt/>
                                      </p:tgtEl>
                                    </p:cond>
                                  </p:endCondLst>
                                  <p:childTnLst>
                                    <p:anim calcmode="discrete" valueType="str">
                                      <p:cBhvr>
                                        <p:cTn id="8" dur="1000" fill="hold"/>
                                        <p:tgtEl>
                                          <p:spTgt spid="54068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0687" grpId="0" animBg="1"/>
      <p:bldP spid="54068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6" name="Text Box 2"/>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3077" name="Text Box 3"/>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水环境污染源</a:t>
            </a:r>
          </a:p>
        </p:txBody>
      </p:sp>
      <p:sp>
        <p:nvSpPr>
          <p:cNvPr id="3078" name="Text Box 4"/>
          <p:cNvSpPr txBox="1">
            <a:spLocks noChangeArrowheads="1"/>
          </p:cNvSpPr>
          <p:nvPr/>
        </p:nvSpPr>
        <p:spPr bwMode="auto">
          <a:xfrm>
            <a:off x="0" y="1052513"/>
            <a:ext cx="1692275" cy="396875"/>
          </a:xfrm>
          <a:prstGeom prst="rect">
            <a:avLst/>
          </a:prstGeom>
          <a:solidFill>
            <a:srgbClr val="FFFF99"/>
          </a:solidFill>
          <a:ln w="9525">
            <a:noFill/>
            <a:miter lim="800000"/>
            <a:headEnd/>
            <a:tailEnd/>
          </a:ln>
        </p:spPr>
        <p:txBody>
          <a:bodyPr>
            <a:spAutoFit/>
          </a:bodyPr>
          <a:lstStyle/>
          <a:p>
            <a:pPr algn="ctr" fontAlgn="base">
              <a:spcBef>
                <a:spcPct val="50000"/>
              </a:spcBef>
              <a:spcAft>
                <a:spcPct val="0"/>
              </a:spcAft>
            </a:pPr>
            <a:r>
              <a:rPr lang="zh-CN" altLang="en-US" sz="2000" b="1">
                <a:solidFill>
                  <a:srgbClr val="FF0000"/>
                </a:solidFill>
                <a:ea typeface="黑体" pitchFamily="49" charset="-122"/>
              </a:rPr>
              <a:t>点污染源</a:t>
            </a:r>
          </a:p>
        </p:txBody>
      </p:sp>
      <p:sp>
        <p:nvSpPr>
          <p:cNvPr id="3079" name="Line 5"/>
          <p:cNvSpPr>
            <a:spLocks noChangeShapeType="1"/>
          </p:cNvSpPr>
          <p:nvPr/>
        </p:nvSpPr>
        <p:spPr bwMode="auto">
          <a:xfrm flipH="1">
            <a:off x="1725613" y="981075"/>
            <a:ext cx="0" cy="5876925"/>
          </a:xfrm>
          <a:prstGeom prst="line">
            <a:avLst/>
          </a:prstGeom>
          <a:noFill/>
          <a:ln w="28575">
            <a:solidFill>
              <a:srgbClr val="0000FF"/>
            </a:solidFill>
            <a:round/>
            <a:headEnd/>
            <a:tailEnd/>
          </a:ln>
        </p:spPr>
        <p:txBody>
          <a:bodyPr/>
          <a:lstStyle/>
          <a:p>
            <a:pPr fontAlgn="base">
              <a:spcBef>
                <a:spcPct val="0"/>
              </a:spcBef>
              <a:spcAft>
                <a:spcPct val="0"/>
              </a:spcAft>
            </a:pPr>
            <a:endParaRPr lang="zh-CN" altLang="en-US">
              <a:solidFill>
                <a:srgbClr val="000000"/>
              </a:solidFill>
            </a:endParaRPr>
          </a:p>
        </p:txBody>
      </p:sp>
      <p:sp>
        <p:nvSpPr>
          <p:cNvPr id="3080" name="Text Box 6"/>
          <p:cNvSpPr txBox="1">
            <a:spLocks noChangeArrowheads="1"/>
          </p:cNvSpPr>
          <p:nvPr/>
        </p:nvSpPr>
        <p:spPr bwMode="auto">
          <a:xfrm>
            <a:off x="0" y="3068638"/>
            <a:ext cx="1692275" cy="396875"/>
          </a:xfrm>
          <a:prstGeom prst="rect">
            <a:avLst/>
          </a:prstGeom>
          <a:solidFill>
            <a:srgbClr val="FFFF99"/>
          </a:solidFill>
          <a:ln w="9525" algn="ctr">
            <a:noFill/>
            <a:miter lim="800000"/>
            <a:headEnd/>
            <a:tailEnd/>
          </a:ln>
        </p:spPr>
        <p:txBody>
          <a:bodyPr>
            <a:spAutoFit/>
          </a:bodyPr>
          <a:lstStyle/>
          <a:p>
            <a:pPr algn="ctr" fontAlgn="base">
              <a:spcBef>
                <a:spcPct val="50000"/>
              </a:spcBef>
              <a:spcAft>
                <a:spcPct val="0"/>
              </a:spcAft>
            </a:pPr>
            <a:r>
              <a:rPr lang="zh-CN" altLang="en-US" sz="2000" b="1">
                <a:solidFill>
                  <a:srgbClr val="FF0000"/>
                </a:solidFill>
                <a:ea typeface="黑体" pitchFamily="49" charset="-122"/>
              </a:rPr>
              <a:t>面污染源</a:t>
            </a:r>
          </a:p>
        </p:txBody>
      </p:sp>
      <p:sp>
        <p:nvSpPr>
          <p:cNvPr id="3081" name="Rectangle 7"/>
          <p:cNvSpPr>
            <a:spLocks noChangeArrowheads="1"/>
          </p:cNvSpPr>
          <p:nvPr/>
        </p:nvSpPr>
        <p:spPr bwMode="auto">
          <a:xfrm>
            <a:off x="0" y="1555750"/>
            <a:ext cx="1403350" cy="360363"/>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工业点源</a:t>
            </a:r>
          </a:p>
        </p:txBody>
      </p:sp>
      <p:sp>
        <p:nvSpPr>
          <p:cNvPr id="3082" name="Rectangle 8"/>
          <p:cNvSpPr>
            <a:spLocks noChangeArrowheads="1"/>
          </p:cNvSpPr>
          <p:nvPr/>
        </p:nvSpPr>
        <p:spPr bwMode="auto">
          <a:xfrm>
            <a:off x="0" y="1987550"/>
            <a:ext cx="1403350" cy="360363"/>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城镇点源</a:t>
            </a:r>
          </a:p>
        </p:txBody>
      </p:sp>
      <p:sp>
        <p:nvSpPr>
          <p:cNvPr id="3083" name="Rectangle 9"/>
          <p:cNvSpPr>
            <a:spLocks noChangeArrowheads="1"/>
          </p:cNvSpPr>
          <p:nvPr/>
        </p:nvSpPr>
        <p:spPr bwMode="auto">
          <a:xfrm>
            <a:off x="0" y="2420938"/>
            <a:ext cx="1403350" cy="360362"/>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规模养殖</a:t>
            </a:r>
          </a:p>
        </p:txBody>
      </p:sp>
      <p:sp>
        <p:nvSpPr>
          <p:cNvPr id="3084" name="Rectangle 10"/>
          <p:cNvSpPr>
            <a:spLocks noChangeArrowheads="1"/>
          </p:cNvSpPr>
          <p:nvPr/>
        </p:nvSpPr>
        <p:spPr bwMode="auto">
          <a:xfrm>
            <a:off x="0" y="37163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农田面源</a:t>
            </a:r>
          </a:p>
        </p:txBody>
      </p:sp>
      <p:sp>
        <p:nvSpPr>
          <p:cNvPr id="3085" name="Rectangle 11"/>
          <p:cNvSpPr>
            <a:spLocks noChangeArrowheads="1"/>
          </p:cNvSpPr>
          <p:nvPr/>
        </p:nvSpPr>
        <p:spPr bwMode="auto">
          <a:xfrm>
            <a:off x="0" y="41481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农村生活</a:t>
            </a:r>
          </a:p>
        </p:txBody>
      </p:sp>
      <p:sp>
        <p:nvSpPr>
          <p:cNvPr id="3086" name="Rectangle 12"/>
          <p:cNvSpPr>
            <a:spLocks noChangeArrowheads="1"/>
          </p:cNvSpPr>
          <p:nvPr/>
        </p:nvSpPr>
        <p:spPr bwMode="auto">
          <a:xfrm>
            <a:off x="0" y="45799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分散养殖</a:t>
            </a:r>
          </a:p>
        </p:txBody>
      </p:sp>
      <p:sp>
        <p:nvSpPr>
          <p:cNvPr id="3087" name="Rectangle 13"/>
          <p:cNvSpPr>
            <a:spLocks noChangeArrowheads="1"/>
          </p:cNvSpPr>
          <p:nvPr/>
        </p:nvSpPr>
        <p:spPr bwMode="auto">
          <a:xfrm>
            <a:off x="0" y="5013325"/>
            <a:ext cx="1403350" cy="360363"/>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地表径流</a:t>
            </a:r>
          </a:p>
        </p:txBody>
      </p:sp>
      <p:sp>
        <p:nvSpPr>
          <p:cNvPr id="3088" name="Rectangle 14"/>
          <p:cNvSpPr>
            <a:spLocks noChangeArrowheads="1"/>
          </p:cNvSpPr>
          <p:nvPr/>
        </p:nvSpPr>
        <p:spPr bwMode="auto">
          <a:xfrm>
            <a:off x="0" y="5445125"/>
            <a:ext cx="1403350" cy="360363"/>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土壤和地下水</a:t>
            </a:r>
          </a:p>
        </p:txBody>
      </p:sp>
      <p:sp>
        <p:nvSpPr>
          <p:cNvPr id="541711" name="AutoShape 15"/>
          <p:cNvSpPr>
            <a:spLocks noChangeArrowheads="1"/>
          </p:cNvSpPr>
          <p:nvPr/>
        </p:nvSpPr>
        <p:spPr bwMode="auto">
          <a:xfrm>
            <a:off x="1476375" y="3789363"/>
            <a:ext cx="431800" cy="287337"/>
          </a:xfrm>
          <a:prstGeom prst="rightArrow">
            <a:avLst>
              <a:gd name="adj1" fmla="val 50278"/>
              <a:gd name="adj2" fmla="val 84531"/>
            </a:avLst>
          </a:prstGeom>
          <a:solidFill>
            <a:srgbClr val="FF0000"/>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grpSp>
        <p:nvGrpSpPr>
          <p:cNvPr id="3090" name="Group 16"/>
          <p:cNvGrpSpPr>
            <a:grpSpLocks/>
          </p:cNvGrpSpPr>
          <p:nvPr/>
        </p:nvGrpSpPr>
        <p:grpSpPr bwMode="auto">
          <a:xfrm>
            <a:off x="1979613" y="765175"/>
            <a:ext cx="7164387" cy="6092825"/>
            <a:chOff x="1247" y="482"/>
            <a:chExt cx="4513" cy="3838"/>
          </a:xfrm>
        </p:grpSpPr>
        <p:sp>
          <p:nvSpPr>
            <p:cNvPr id="3091" name="Rectangle 17"/>
            <p:cNvSpPr>
              <a:spLocks noChangeArrowheads="1"/>
            </p:cNvSpPr>
            <p:nvPr/>
          </p:nvSpPr>
          <p:spPr bwMode="auto">
            <a:xfrm>
              <a:off x="1292" y="1071"/>
              <a:ext cx="2544" cy="771"/>
            </a:xfrm>
            <a:prstGeom prst="rect">
              <a:avLst/>
            </a:prstGeom>
            <a:solidFill>
              <a:schemeClr val="bg1"/>
            </a:solidFill>
            <a:ln w="9525">
              <a:noFill/>
              <a:miter lim="800000"/>
              <a:headEnd/>
              <a:tailEnd/>
            </a:ln>
          </p:spPr>
          <p:txBody>
            <a:bodyPr/>
            <a:lstStyle/>
            <a:p>
              <a:pPr fontAlgn="base">
                <a:lnSpc>
                  <a:spcPct val="120000"/>
                </a:lnSpc>
                <a:spcBef>
                  <a:spcPct val="20000"/>
                </a:spcBef>
                <a:spcAft>
                  <a:spcPct val="0"/>
                </a:spcAft>
              </a:pPr>
              <a:r>
                <a:rPr lang="en-US" altLang="zh-CN" sz="2400">
                  <a:solidFill>
                    <a:srgbClr val="000000"/>
                  </a:solidFill>
                  <a:latin typeface="黑体" pitchFamily="49" charset="-122"/>
                  <a:ea typeface="黑体" pitchFamily="49" charset="-122"/>
                </a:rPr>
                <a:t> </a:t>
              </a:r>
              <a:r>
                <a:rPr lang="zh-CN" altLang="en-US" sz="2800">
                  <a:solidFill>
                    <a:srgbClr val="0000FF"/>
                  </a:solidFill>
                  <a:latin typeface="黑体" pitchFamily="49" charset="-122"/>
                  <a:ea typeface="黑体" pitchFamily="49" charset="-122"/>
                </a:rPr>
                <a:t>化肥、农药流失，氮磷和有毒物质污染水环境</a:t>
              </a:r>
            </a:p>
          </p:txBody>
        </p:sp>
        <p:graphicFrame>
          <p:nvGraphicFramePr>
            <p:cNvPr id="3074" name="Object 2"/>
            <p:cNvGraphicFramePr>
              <a:graphicFrameLocks noChangeAspect="1"/>
            </p:cNvGraphicFramePr>
            <p:nvPr/>
          </p:nvGraphicFramePr>
          <p:xfrm>
            <a:off x="3945" y="482"/>
            <a:ext cx="1815" cy="1361"/>
          </p:xfrm>
          <a:graphic>
            <a:graphicData uri="http://schemas.openxmlformats.org/presentationml/2006/ole">
              <mc:AlternateContent xmlns:mc="http://schemas.openxmlformats.org/markup-compatibility/2006">
                <mc:Choice xmlns:v="urn:schemas-microsoft-com:vml" Requires="v">
                  <p:oleObj spid="_x0000_s3076" name="Slide" r:id="rId4" imgW="4572000" imgH="3429000" progId="PowerPoint.Slide.8">
                    <p:embed/>
                  </p:oleObj>
                </mc:Choice>
                <mc:Fallback>
                  <p:oleObj name="Slide" r:id="rId4" imgW="4572000" imgH="3429000"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5" y="482"/>
                          <a:ext cx="1815" cy="1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3092" name="Picture 3"/>
            <p:cNvPicPr>
              <a:picLocks noChangeAspect="1" noChangeArrowheads="1"/>
            </p:cNvPicPr>
            <p:nvPr/>
          </p:nvPicPr>
          <p:blipFill>
            <a:blip r:embed="rId6"/>
            <a:srcRect/>
            <a:stretch>
              <a:fillRect/>
            </a:stretch>
          </p:blipFill>
          <p:spPr bwMode="auto">
            <a:xfrm>
              <a:off x="1247" y="2069"/>
              <a:ext cx="1905" cy="2086"/>
            </a:xfrm>
            <a:prstGeom prst="rect">
              <a:avLst/>
            </a:prstGeom>
            <a:noFill/>
            <a:ln w="9525">
              <a:noFill/>
              <a:miter lim="800000"/>
              <a:headEnd/>
              <a:tailEnd/>
            </a:ln>
          </p:spPr>
        </p:pic>
        <p:sp>
          <p:nvSpPr>
            <p:cNvPr id="3093" name="Rectangle 20"/>
            <p:cNvSpPr>
              <a:spLocks noChangeArrowheads="1"/>
            </p:cNvSpPr>
            <p:nvPr/>
          </p:nvSpPr>
          <p:spPr bwMode="auto">
            <a:xfrm>
              <a:off x="3196" y="2296"/>
              <a:ext cx="2564" cy="2024"/>
            </a:xfrm>
            <a:prstGeom prst="rect">
              <a:avLst/>
            </a:prstGeom>
            <a:solidFill>
              <a:schemeClr val="bg1"/>
            </a:solidFill>
            <a:ln w="9525">
              <a:noFill/>
              <a:miter lim="800000"/>
              <a:headEnd/>
              <a:tailEnd/>
            </a:ln>
          </p:spPr>
          <p:txBody>
            <a:bodyPr/>
            <a:lstStyle/>
            <a:p>
              <a:pPr fontAlgn="base">
                <a:lnSpc>
                  <a:spcPct val="110000"/>
                </a:lnSpc>
                <a:spcBef>
                  <a:spcPct val="20000"/>
                </a:spcBef>
                <a:spcAft>
                  <a:spcPct val="0"/>
                </a:spcAft>
              </a:pPr>
              <a:r>
                <a:rPr lang="en-US" altLang="zh-CN" b="1">
                  <a:solidFill>
                    <a:srgbClr val="000066"/>
                  </a:solidFill>
                  <a:latin typeface="华文细黑" pitchFamily="2" charset="-122"/>
                  <a:ea typeface="华文细黑" pitchFamily="2" charset="-122"/>
                </a:rPr>
                <a:t>2005</a:t>
              </a:r>
              <a:r>
                <a:rPr lang="zh-CN" altLang="en-US" b="1">
                  <a:solidFill>
                    <a:srgbClr val="000066"/>
                  </a:solidFill>
                  <a:latin typeface="华文细黑" pitchFamily="2" charset="-122"/>
                  <a:ea typeface="华文细黑" pitchFamily="2" charset="-122"/>
                </a:rPr>
                <a:t>年化肥施用量</a:t>
              </a:r>
            </a:p>
            <a:p>
              <a:pPr fontAlgn="base">
                <a:lnSpc>
                  <a:spcPct val="110000"/>
                </a:lnSpc>
                <a:spcBef>
                  <a:spcPct val="20000"/>
                </a:spcBef>
                <a:spcAft>
                  <a:spcPct val="0"/>
                </a:spcAft>
              </a:pPr>
              <a:r>
                <a:rPr lang="zh-CN" altLang="en-US" b="1">
                  <a:solidFill>
                    <a:srgbClr val="000066"/>
                  </a:solidFill>
                  <a:latin typeface="华文细黑" pitchFamily="2" charset="-122"/>
                  <a:ea typeface="华文细黑" pitchFamily="2" charset="-122"/>
                </a:rPr>
                <a:t>      中  国</a:t>
              </a:r>
              <a:r>
                <a:rPr lang="en-US" altLang="zh-CN" b="1">
                  <a:solidFill>
                    <a:srgbClr val="000066"/>
                  </a:solidFill>
                  <a:latin typeface="华文细黑" pitchFamily="2" charset="-122"/>
                  <a:ea typeface="华文细黑" pitchFamily="2" charset="-122"/>
                </a:rPr>
                <a:t>——341kg/hm</a:t>
              </a:r>
              <a:r>
                <a:rPr lang="en-US" altLang="zh-CN" b="1" baseline="30000">
                  <a:solidFill>
                    <a:srgbClr val="000066"/>
                  </a:solidFill>
                  <a:latin typeface="华文细黑" pitchFamily="2" charset="-122"/>
                  <a:ea typeface="华文细黑" pitchFamily="2" charset="-122"/>
                </a:rPr>
                <a:t>2</a:t>
              </a:r>
              <a:endParaRPr lang="en-US" altLang="zh-CN" b="1">
                <a:solidFill>
                  <a:srgbClr val="000066"/>
                </a:solidFill>
                <a:latin typeface="华文细黑" pitchFamily="2" charset="-122"/>
                <a:ea typeface="华文细黑" pitchFamily="2" charset="-122"/>
              </a:endParaRPr>
            </a:p>
            <a:p>
              <a:pPr fontAlgn="base">
                <a:lnSpc>
                  <a:spcPct val="110000"/>
                </a:lnSpc>
                <a:spcBef>
                  <a:spcPct val="20000"/>
                </a:spcBef>
                <a:spcAft>
                  <a:spcPct val="0"/>
                </a:spcAft>
              </a:pPr>
              <a:r>
                <a:rPr lang="en-US" altLang="zh-CN" b="1">
                  <a:solidFill>
                    <a:srgbClr val="000066"/>
                  </a:solidFill>
                  <a:latin typeface="华文细黑" pitchFamily="2" charset="-122"/>
                  <a:ea typeface="华文细黑" pitchFamily="2" charset="-122"/>
                </a:rPr>
                <a:t>      </a:t>
              </a:r>
              <a:r>
                <a:rPr lang="zh-CN" altLang="en-US" b="1">
                  <a:solidFill>
                    <a:srgbClr val="000066"/>
                  </a:solidFill>
                  <a:latin typeface="华文细黑" pitchFamily="2" charset="-122"/>
                  <a:ea typeface="华文细黑" pitchFamily="2" charset="-122"/>
                </a:rPr>
                <a:t>欧  盟</a:t>
              </a:r>
              <a:r>
                <a:rPr lang="en-US" altLang="zh-CN" b="1">
                  <a:solidFill>
                    <a:srgbClr val="000066"/>
                  </a:solidFill>
                  <a:latin typeface="华文细黑" pitchFamily="2" charset="-122"/>
                  <a:ea typeface="华文细黑" pitchFamily="2" charset="-122"/>
                </a:rPr>
                <a:t>——225kg/hm</a:t>
              </a:r>
              <a:r>
                <a:rPr lang="en-US" altLang="zh-CN" b="1" baseline="30000">
                  <a:solidFill>
                    <a:srgbClr val="000066"/>
                  </a:solidFill>
                  <a:latin typeface="华文细黑" pitchFamily="2" charset="-122"/>
                  <a:ea typeface="华文细黑" pitchFamily="2" charset="-122"/>
                </a:rPr>
                <a:t>2</a:t>
              </a:r>
              <a:endParaRPr lang="en-US" altLang="zh-CN" b="1">
                <a:solidFill>
                  <a:srgbClr val="000066"/>
                </a:solidFill>
                <a:latin typeface="华文细黑" pitchFamily="2" charset="-122"/>
                <a:ea typeface="华文细黑" pitchFamily="2" charset="-122"/>
              </a:endParaRPr>
            </a:p>
            <a:p>
              <a:pPr fontAlgn="base">
                <a:lnSpc>
                  <a:spcPct val="110000"/>
                </a:lnSpc>
                <a:spcBef>
                  <a:spcPct val="20000"/>
                </a:spcBef>
                <a:spcAft>
                  <a:spcPct val="0"/>
                </a:spcAft>
              </a:pPr>
              <a:r>
                <a:rPr lang="en-US" altLang="zh-CN" b="1">
                  <a:solidFill>
                    <a:srgbClr val="000066"/>
                  </a:solidFill>
                  <a:latin typeface="华文细黑" pitchFamily="2" charset="-122"/>
                  <a:ea typeface="华文细黑" pitchFamily="2" charset="-122"/>
                </a:rPr>
                <a:t>      </a:t>
              </a:r>
              <a:r>
                <a:rPr lang="zh-CN" altLang="en-US" b="1">
                  <a:solidFill>
                    <a:srgbClr val="000066"/>
                  </a:solidFill>
                  <a:latin typeface="华文细黑" pitchFamily="2" charset="-122"/>
                  <a:ea typeface="华文细黑" pitchFamily="2" charset="-122"/>
                </a:rPr>
                <a:t>法  国</a:t>
              </a:r>
              <a:r>
                <a:rPr lang="en-US" altLang="zh-CN" b="1">
                  <a:solidFill>
                    <a:srgbClr val="000066"/>
                  </a:solidFill>
                  <a:latin typeface="华文细黑" pitchFamily="2" charset="-122"/>
                  <a:ea typeface="华文细黑" pitchFamily="2" charset="-122"/>
                </a:rPr>
                <a:t>——203.2kg/hm</a:t>
              </a:r>
              <a:r>
                <a:rPr lang="en-US" altLang="zh-CN" b="1" baseline="30000">
                  <a:solidFill>
                    <a:srgbClr val="000066"/>
                  </a:solidFill>
                  <a:latin typeface="华文细黑" pitchFamily="2" charset="-122"/>
                  <a:ea typeface="华文细黑" pitchFamily="2" charset="-122"/>
                </a:rPr>
                <a:t>2</a:t>
              </a:r>
            </a:p>
            <a:p>
              <a:pPr fontAlgn="base">
                <a:lnSpc>
                  <a:spcPct val="110000"/>
                </a:lnSpc>
                <a:spcBef>
                  <a:spcPct val="20000"/>
                </a:spcBef>
                <a:spcAft>
                  <a:spcPct val="0"/>
                </a:spcAft>
              </a:pPr>
              <a:r>
                <a:rPr lang="en-US" altLang="zh-CN" b="1">
                  <a:solidFill>
                    <a:srgbClr val="000066"/>
                  </a:solidFill>
                  <a:latin typeface="华文细黑" pitchFamily="2" charset="-122"/>
                  <a:ea typeface="华文细黑" pitchFamily="2" charset="-122"/>
                </a:rPr>
                <a:t>      </a:t>
              </a:r>
              <a:r>
                <a:rPr lang="zh-CN" altLang="en-US" b="1">
                  <a:solidFill>
                    <a:srgbClr val="000066"/>
                  </a:solidFill>
                  <a:latin typeface="华文细黑" pitchFamily="2" charset="-122"/>
                  <a:ea typeface="华文细黑" pitchFamily="2" charset="-122"/>
                </a:rPr>
                <a:t>美  国</a:t>
              </a:r>
              <a:r>
                <a:rPr lang="en-US" altLang="zh-CN" b="1">
                  <a:solidFill>
                    <a:srgbClr val="000066"/>
                  </a:solidFill>
                  <a:latin typeface="华文细黑" pitchFamily="2" charset="-122"/>
                  <a:ea typeface="华文细黑" pitchFamily="2" charset="-122"/>
                </a:rPr>
                <a:t>——110.5kg/hm</a:t>
              </a:r>
              <a:r>
                <a:rPr lang="en-US" altLang="zh-CN" b="1" baseline="30000">
                  <a:solidFill>
                    <a:srgbClr val="000066"/>
                  </a:solidFill>
                  <a:latin typeface="华文细黑" pitchFamily="2" charset="-122"/>
                  <a:ea typeface="华文细黑" pitchFamily="2" charset="-122"/>
                </a:rPr>
                <a:t>2</a:t>
              </a:r>
              <a:endParaRPr lang="en-US" altLang="zh-CN" b="1">
                <a:solidFill>
                  <a:srgbClr val="000066"/>
                </a:solidFill>
                <a:latin typeface="华文细黑" pitchFamily="2" charset="-122"/>
                <a:ea typeface="华文细黑" pitchFamily="2" charset="-122"/>
              </a:endParaRPr>
            </a:p>
            <a:p>
              <a:pPr fontAlgn="base">
                <a:lnSpc>
                  <a:spcPct val="110000"/>
                </a:lnSpc>
                <a:spcBef>
                  <a:spcPct val="20000"/>
                </a:spcBef>
                <a:spcAft>
                  <a:spcPct val="0"/>
                </a:spcAft>
              </a:pPr>
              <a:r>
                <a:rPr lang="zh-CN" altLang="en-US" b="1">
                  <a:solidFill>
                    <a:srgbClr val="000066"/>
                  </a:solidFill>
                  <a:latin typeface="华文细黑" pitchFamily="2" charset="-122"/>
                  <a:ea typeface="华文细黑" pitchFamily="2" charset="-122"/>
                </a:rPr>
                <a:t>我国化肥当季利用率低，氮肥</a:t>
              </a:r>
              <a:r>
                <a:rPr lang="en-US" altLang="zh-CN" b="1">
                  <a:solidFill>
                    <a:srgbClr val="000066"/>
                  </a:solidFill>
                  <a:latin typeface="华文细黑" pitchFamily="2" charset="-122"/>
                  <a:ea typeface="华文细黑" pitchFamily="2" charset="-122"/>
                </a:rPr>
                <a:t>30</a:t>
              </a:r>
              <a:r>
                <a:rPr lang="zh-CN" altLang="en-US" b="1">
                  <a:solidFill>
                    <a:srgbClr val="000066"/>
                  </a:solidFill>
                  <a:latin typeface="华文细黑" pitchFamily="2" charset="-122"/>
                  <a:ea typeface="华文细黑" pitchFamily="2" charset="-122"/>
                </a:rPr>
                <a:t>％</a:t>
              </a:r>
            </a:p>
            <a:p>
              <a:pPr fontAlgn="base">
                <a:lnSpc>
                  <a:spcPct val="110000"/>
                </a:lnSpc>
                <a:spcBef>
                  <a:spcPct val="20000"/>
                </a:spcBef>
                <a:spcAft>
                  <a:spcPct val="0"/>
                </a:spcAft>
              </a:pPr>
              <a:r>
                <a:rPr lang="zh-CN" altLang="en-US" b="1">
                  <a:solidFill>
                    <a:srgbClr val="000066"/>
                  </a:solidFill>
                  <a:latin typeface="华文细黑" pitchFamily="2" charset="-122"/>
                  <a:ea typeface="华文细黑" pitchFamily="2" charset="-122"/>
                </a:rPr>
                <a:t>                      磷肥</a:t>
              </a:r>
              <a:r>
                <a:rPr lang="en-US" altLang="zh-CN" b="1">
                  <a:solidFill>
                    <a:srgbClr val="000066"/>
                  </a:solidFill>
                  <a:latin typeface="华文细黑" pitchFamily="2" charset="-122"/>
                  <a:ea typeface="华文细黑" pitchFamily="2" charset="-122"/>
                </a:rPr>
                <a:t>20</a:t>
              </a:r>
              <a:r>
                <a:rPr lang="zh-CN" altLang="en-US" b="1">
                  <a:solidFill>
                    <a:srgbClr val="000066"/>
                  </a:solidFill>
                  <a:latin typeface="华文细黑" pitchFamily="2" charset="-122"/>
                  <a:ea typeface="华文细黑" pitchFamily="2" charset="-122"/>
                </a:rPr>
                <a:t>％</a:t>
              </a:r>
            </a:p>
            <a:p>
              <a:pPr algn="r" fontAlgn="base">
                <a:lnSpc>
                  <a:spcPct val="110000"/>
                </a:lnSpc>
                <a:spcBef>
                  <a:spcPct val="20000"/>
                </a:spcBef>
                <a:spcAft>
                  <a:spcPct val="0"/>
                </a:spcAft>
              </a:pPr>
              <a:r>
                <a:rPr lang="en-US" altLang="zh-CN" sz="1600" b="1">
                  <a:solidFill>
                    <a:srgbClr val="000066"/>
                  </a:solidFill>
                  <a:latin typeface="华文细黑" pitchFamily="2" charset="-122"/>
                  <a:ea typeface="华文细黑" pitchFamily="2" charset="-122"/>
                </a:rPr>
                <a:t>——</a:t>
              </a:r>
              <a:r>
                <a:rPr lang="zh-CN" altLang="en-US" b="1">
                  <a:solidFill>
                    <a:srgbClr val="000066"/>
                  </a:solidFill>
                  <a:latin typeface="华文细黑" pitchFamily="2" charset="-122"/>
                  <a:ea typeface="华文细黑" pitchFamily="2" charset="-122"/>
                </a:rPr>
                <a:t>沈阳应用生态研究所副所长武志杰</a:t>
              </a:r>
              <a:r>
                <a:rPr lang="zh-CN" altLang="en-US" sz="2000" b="1">
                  <a:solidFill>
                    <a:srgbClr val="000066"/>
                  </a:solidFill>
                  <a:latin typeface="华文细黑" pitchFamily="2" charset="-122"/>
                  <a:ea typeface="华文细黑" pitchFamily="2" charset="-122"/>
                </a:rPr>
                <a:t> </a:t>
              </a:r>
            </a:p>
          </p:txBody>
        </p:sp>
      </p:gr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46</a:t>
            </a:fld>
            <a:endParaRPr lang="en-US" altLang="zh-CN">
              <a:solidFill>
                <a:srgbClr val="000000"/>
              </a:solidFill>
            </a:endParaRPr>
          </a:p>
        </p:txBody>
      </p:sp>
    </p:spTree>
    <p:extLst>
      <p:ext uri="{BB962C8B-B14F-4D97-AF65-F5344CB8AC3E}">
        <p14:creationId xmlns:p14="http://schemas.microsoft.com/office/powerpoint/2010/main" val="2943771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withEffect">
                                  <p:stCondLst>
                                    <p:cond delay="0"/>
                                  </p:stCondLst>
                                  <p:endCondLst>
                                    <p:cond evt="onNext" delay="0">
                                      <p:tgtEl>
                                        <p:sldTgt/>
                                      </p:tgtEl>
                                    </p:cond>
                                  </p:endCondLst>
                                  <p:childTnLst>
                                    <p:anim calcmode="discrete" valueType="str">
                                      <p:cBhvr>
                                        <p:cTn id="6" dur="1000" fill="hold"/>
                                        <p:tgtEl>
                                          <p:spTgt spid="54171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171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51203" name="Text Box 3"/>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水环境污染源</a:t>
            </a:r>
          </a:p>
        </p:txBody>
      </p:sp>
      <p:sp>
        <p:nvSpPr>
          <p:cNvPr id="51204" name="Text Box 4"/>
          <p:cNvSpPr txBox="1">
            <a:spLocks noChangeArrowheads="1"/>
          </p:cNvSpPr>
          <p:nvPr/>
        </p:nvSpPr>
        <p:spPr bwMode="auto">
          <a:xfrm>
            <a:off x="0" y="1052513"/>
            <a:ext cx="1692275" cy="396875"/>
          </a:xfrm>
          <a:prstGeom prst="rect">
            <a:avLst/>
          </a:prstGeom>
          <a:solidFill>
            <a:srgbClr val="FFFF99"/>
          </a:solidFill>
          <a:ln w="9525">
            <a:noFill/>
            <a:miter lim="800000"/>
            <a:headEnd/>
            <a:tailEnd/>
          </a:ln>
        </p:spPr>
        <p:txBody>
          <a:bodyPr>
            <a:spAutoFit/>
          </a:bodyPr>
          <a:lstStyle/>
          <a:p>
            <a:pPr algn="ctr" fontAlgn="base">
              <a:spcBef>
                <a:spcPct val="50000"/>
              </a:spcBef>
              <a:spcAft>
                <a:spcPct val="0"/>
              </a:spcAft>
            </a:pPr>
            <a:r>
              <a:rPr lang="zh-CN" altLang="en-US" sz="2000" b="1">
                <a:solidFill>
                  <a:srgbClr val="FF0000"/>
                </a:solidFill>
                <a:ea typeface="黑体" pitchFamily="49" charset="-122"/>
              </a:rPr>
              <a:t>点污染源</a:t>
            </a:r>
          </a:p>
        </p:txBody>
      </p:sp>
      <p:sp>
        <p:nvSpPr>
          <p:cNvPr id="51205" name="Line 5"/>
          <p:cNvSpPr>
            <a:spLocks noChangeShapeType="1"/>
          </p:cNvSpPr>
          <p:nvPr/>
        </p:nvSpPr>
        <p:spPr bwMode="auto">
          <a:xfrm flipH="1">
            <a:off x="1725613" y="981075"/>
            <a:ext cx="0" cy="5876925"/>
          </a:xfrm>
          <a:prstGeom prst="line">
            <a:avLst/>
          </a:prstGeom>
          <a:noFill/>
          <a:ln w="28575">
            <a:solidFill>
              <a:srgbClr val="0000FF"/>
            </a:solidFill>
            <a:round/>
            <a:headEnd/>
            <a:tailEnd/>
          </a:ln>
        </p:spPr>
        <p:txBody>
          <a:bodyPr/>
          <a:lstStyle/>
          <a:p>
            <a:pPr fontAlgn="base">
              <a:spcBef>
                <a:spcPct val="0"/>
              </a:spcBef>
              <a:spcAft>
                <a:spcPct val="0"/>
              </a:spcAft>
            </a:pPr>
            <a:endParaRPr lang="zh-CN" altLang="en-US">
              <a:solidFill>
                <a:srgbClr val="000000"/>
              </a:solidFill>
            </a:endParaRPr>
          </a:p>
        </p:txBody>
      </p:sp>
      <p:sp>
        <p:nvSpPr>
          <p:cNvPr id="51206" name="Text Box 6"/>
          <p:cNvSpPr txBox="1">
            <a:spLocks noChangeArrowheads="1"/>
          </p:cNvSpPr>
          <p:nvPr/>
        </p:nvSpPr>
        <p:spPr bwMode="auto">
          <a:xfrm>
            <a:off x="0" y="3068638"/>
            <a:ext cx="1692275" cy="396875"/>
          </a:xfrm>
          <a:prstGeom prst="rect">
            <a:avLst/>
          </a:prstGeom>
          <a:solidFill>
            <a:srgbClr val="FFFF99"/>
          </a:solidFill>
          <a:ln w="9525" algn="ctr">
            <a:noFill/>
            <a:miter lim="800000"/>
            <a:headEnd/>
            <a:tailEnd/>
          </a:ln>
        </p:spPr>
        <p:txBody>
          <a:bodyPr>
            <a:spAutoFit/>
          </a:bodyPr>
          <a:lstStyle/>
          <a:p>
            <a:pPr algn="ctr" fontAlgn="base">
              <a:spcBef>
                <a:spcPct val="50000"/>
              </a:spcBef>
              <a:spcAft>
                <a:spcPct val="0"/>
              </a:spcAft>
            </a:pPr>
            <a:r>
              <a:rPr lang="zh-CN" altLang="en-US" sz="2000" b="1">
                <a:solidFill>
                  <a:srgbClr val="FF0000"/>
                </a:solidFill>
                <a:ea typeface="黑体" pitchFamily="49" charset="-122"/>
              </a:rPr>
              <a:t>面污染源</a:t>
            </a:r>
          </a:p>
        </p:txBody>
      </p:sp>
      <p:sp>
        <p:nvSpPr>
          <p:cNvPr id="51207" name="Rectangle 7"/>
          <p:cNvSpPr>
            <a:spLocks noChangeArrowheads="1"/>
          </p:cNvSpPr>
          <p:nvPr/>
        </p:nvSpPr>
        <p:spPr bwMode="auto">
          <a:xfrm>
            <a:off x="0" y="1555750"/>
            <a:ext cx="1403350" cy="360363"/>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工业点源</a:t>
            </a:r>
          </a:p>
        </p:txBody>
      </p:sp>
      <p:sp>
        <p:nvSpPr>
          <p:cNvPr id="51208" name="Rectangle 8"/>
          <p:cNvSpPr>
            <a:spLocks noChangeArrowheads="1"/>
          </p:cNvSpPr>
          <p:nvPr/>
        </p:nvSpPr>
        <p:spPr bwMode="auto">
          <a:xfrm>
            <a:off x="0" y="1987550"/>
            <a:ext cx="1403350" cy="360363"/>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城镇点源</a:t>
            </a:r>
          </a:p>
        </p:txBody>
      </p:sp>
      <p:sp>
        <p:nvSpPr>
          <p:cNvPr id="51209" name="Rectangle 9"/>
          <p:cNvSpPr>
            <a:spLocks noChangeArrowheads="1"/>
          </p:cNvSpPr>
          <p:nvPr/>
        </p:nvSpPr>
        <p:spPr bwMode="auto">
          <a:xfrm>
            <a:off x="0" y="2420938"/>
            <a:ext cx="1403350" cy="360362"/>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规模养殖</a:t>
            </a:r>
          </a:p>
        </p:txBody>
      </p:sp>
      <p:sp>
        <p:nvSpPr>
          <p:cNvPr id="51210" name="Rectangle 10"/>
          <p:cNvSpPr>
            <a:spLocks noChangeArrowheads="1"/>
          </p:cNvSpPr>
          <p:nvPr/>
        </p:nvSpPr>
        <p:spPr bwMode="auto">
          <a:xfrm>
            <a:off x="0" y="37163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农田面源</a:t>
            </a:r>
          </a:p>
        </p:txBody>
      </p:sp>
      <p:sp>
        <p:nvSpPr>
          <p:cNvPr id="51211" name="Rectangle 11"/>
          <p:cNvSpPr>
            <a:spLocks noChangeArrowheads="1"/>
          </p:cNvSpPr>
          <p:nvPr/>
        </p:nvSpPr>
        <p:spPr bwMode="auto">
          <a:xfrm>
            <a:off x="0" y="41481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农村生活</a:t>
            </a:r>
          </a:p>
        </p:txBody>
      </p:sp>
      <p:sp>
        <p:nvSpPr>
          <p:cNvPr id="51212" name="Rectangle 12"/>
          <p:cNvSpPr>
            <a:spLocks noChangeArrowheads="1"/>
          </p:cNvSpPr>
          <p:nvPr/>
        </p:nvSpPr>
        <p:spPr bwMode="auto">
          <a:xfrm>
            <a:off x="0" y="45799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分散养殖</a:t>
            </a:r>
          </a:p>
        </p:txBody>
      </p:sp>
      <p:sp>
        <p:nvSpPr>
          <p:cNvPr id="51213" name="Rectangle 13"/>
          <p:cNvSpPr>
            <a:spLocks noChangeArrowheads="1"/>
          </p:cNvSpPr>
          <p:nvPr/>
        </p:nvSpPr>
        <p:spPr bwMode="auto">
          <a:xfrm>
            <a:off x="0" y="5013325"/>
            <a:ext cx="1403350" cy="360363"/>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地表径流</a:t>
            </a:r>
          </a:p>
        </p:txBody>
      </p:sp>
      <p:sp>
        <p:nvSpPr>
          <p:cNvPr id="51214" name="Rectangle 14"/>
          <p:cNvSpPr>
            <a:spLocks noChangeArrowheads="1"/>
          </p:cNvSpPr>
          <p:nvPr/>
        </p:nvSpPr>
        <p:spPr bwMode="auto">
          <a:xfrm>
            <a:off x="0" y="5445125"/>
            <a:ext cx="1403350" cy="360363"/>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土壤和地下水</a:t>
            </a:r>
          </a:p>
        </p:txBody>
      </p:sp>
      <p:sp>
        <p:nvSpPr>
          <p:cNvPr id="542735" name="AutoShape 15"/>
          <p:cNvSpPr>
            <a:spLocks noChangeArrowheads="1"/>
          </p:cNvSpPr>
          <p:nvPr/>
        </p:nvSpPr>
        <p:spPr bwMode="auto">
          <a:xfrm>
            <a:off x="1908175" y="1196975"/>
            <a:ext cx="2209800" cy="838200"/>
          </a:xfrm>
          <a:prstGeom prst="flowChartMultidocument">
            <a:avLst/>
          </a:prstGeom>
          <a:gradFill rotWithShape="0">
            <a:gsLst>
              <a:gs pos="0">
                <a:srgbClr val="FFCC99"/>
              </a:gs>
              <a:gs pos="50000">
                <a:schemeClr val="bg1"/>
              </a:gs>
              <a:gs pos="100000">
                <a:srgbClr val="FFCC99"/>
              </a:gs>
            </a:gsLst>
            <a:lin ang="5400000" scaled="1"/>
          </a:gradFill>
          <a:ln w="9525">
            <a:solidFill>
              <a:schemeClr val="tx1"/>
            </a:solidFill>
            <a:miter lim="800000"/>
            <a:headEnd/>
            <a:tailEnd/>
          </a:ln>
          <a:effectLst/>
        </p:spPr>
        <p:txBody>
          <a:bodyPr wrap="none" anchor="ctr"/>
          <a:lstStyle/>
          <a:p>
            <a:pPr algn="ctr" fontAlgn="base">
              <a:spcBef>
                <a:spcPct val="0"/>
              </a:spcBef>
              <a:spcAft>
                <a:spcPct val="0"/>
              </a:spcAft>
              <a:defRPr/>
            </a:pPr>
            <a:r>
              <a:rPr kumimoji="1" lang="en-US" altLang="zh-CN" sz="2400" b="1">
                <a:solidFill>
                  <a:srgbClr val="000000"/>
                </a:solidFill>
                <a:latin typeface="Times New Roman" pitchFamily="18" charset="0"/>
              </a:rPr>
              <a:t>    </a:t>
            </a:r>
            <a:r>
              <a:rPr kumimoji="1" lang="zh-CN" altLang="en-US" sz="2400" b="1">
                <a:solidFill>
                  <a:srgbClr val="000000"/>
                </a:solidFill>
                <a:latin typeface="Times New Roman" pitchFamily="18" charset="0"/>
                <a:ea typeface="黑体" pitchFamily="2" charset="-122"/>
              </a:rPr>
              <a:t>农村面源</a:t>
            </a:r>
            <a:r>
              <a:rPr kumimoji="1" lang="zh-CN" altLang="en-US" sz="2400" b="1">
                <a:solidFill>
                  <a:srgbClr val="000000"/>
                </a:solidFill>
                <a:latin typeface="Times New Roman" pitchFamily="18" charset="0"/>
              </a:rPr>
              <a:t>    </a:t>
            </a:r>
          </a:p>
        </p:txBody>
      </p:sp>
      <p:sp>
        <p:nvSpPr>
          <p:cNvPr id="51216" name="Text Box 16"/>
          <p:cNvSpPr txBox="1">
            <a:spLocks noChangeArrowheads="1"/>
          </p:cNvSpPr>
          <p:nvPr/>
        </p:nvSpPr>
        <p:spPr bwMode="auto">
          <a:xfrm>
            <a:off x="1908175" y="2133600"/>
            <a:ext cx="4465638" cy="3168650"/>
          </a:xfrm>
          <a:prstGeom prst="rect">
            <a:avLst/>
          </a:prstGeom>
          <a:solidFill>
            <a:schemeClr val="bg1"/>
          </a:solidFill>
          <a:ln w="9525">
            <a:noFill/>
            <a:miter lim="800000"/>
            <a:headEnd/>
            <a:tailEnd/>
          </a:ln>
        </p:spPr>
        <p:txBody>
          <a:bodyPr>
            <a:spAutoFit/>
          </a:bodyPr>
          <a:lstStyle/>
          <a:p>
            <a:pPr marL="360363" indent="-360363" fontAlgn="base">
              <a:lnSpc>
                <a:spcPct val="120000"/>
              </a:lnSpc>
              <a:spcBef>
                <a:spcPct val="0"/>
              </a:spcBef>
              <a:spcAft>
                <a:spcPct val="0"/>
              </a:spcAft>
              <a:buClr>
                <a:srgbClr val="808080"/>
              </a:buClr>
              <a:buSzPct val="80000"/>
              <a:buFont typeface="Wingdings" pitchFamily="2" charset="2"/>
              <a:buChar char="p"/>
            </a:pPr>
            <a:r>
              <a:rPr lang="zh-CN" altLang="en-US" sz="2800">
                <a:solidFill>
                  <a:srgbClr val="0000FF"/>
                </a:solidFill>
                <a:latin typeface="黑体" pitchFamily="49" charset="-122"/>
                <a:ea typeface="黑体" pitchFamily="49" charset="-122"/>
              </a:rPr>
              <a:t>生活污水未经处理直接排放，污染水体。</a:t>
            </a:r>
          </a:p>
          <a:p>
            <a:pPr marL="360363" indent="-360363" fontAlgn="base">
              <a:lnSpc>
                <a:spcPct val="120000"/>
              </a:lnSpc>
              <a:spcBef>
                <a:spcPct val="0"/>
              </a:spcBef>
              <a:spcAft>
                <a:spcPct val="0"/>
              </a:spcAft>
              <a:buClr>
                <a:srgbClr val="808080"/>
              </a:buClr>
              <a:buSzPct val="80000"/>
              <a:buFont typeface="Wingdings" pitchFamily="2" charset="2"/>
              <a:buChar char="p"/>
            </a:pPr>
            <a:r>
              <a:rPr lang="zh-CN" altLang="en-US" sz="2800">
                <a:solidFill>
                  <a:srgbClr val="0000FF"/>
                </a:solidFill>
                <a:latin typeface="黑体" pitchFamily="49" charset="-122"/>
                <a:ea typeface="黑体" pitchFamily="49" charset="-122"/>
              </a:rPr>
              <a:t>水质变差</a:t>
            </a:r>
          </a:p>
          <a:p>
            <a:pPr marL="360363" indent="-360363" fontAlgn="base">
              <a:lnSpc>
                <a:spcPct val="120000"/>
              </a:lnSpc>
              <a:spcBef>
                <a:spcPct val="0"/>
              </a:spcBef>
              <a:spcAft>
                <a:spcPct val="0"/>
              </a:spcAft>
              <a:buClr>
                <a:srgbClr val="808080"/>
              </a:buClr>
              <a:buSzPct val="80000"/>
              <a:buFont typeface="Wingdings" pitchFamily="2" charset="2"/>
              <a:buChar char="p"/>
            </a:pPr>
            <a:r>
              <a:rPr lang="zh-CN" altLang="en-US" sz="2800">
                <a:solidFill>
                  <a:srgbClr val="0000FF"/>
                </a:solidFill>
                <a:latin typeface="黑体" pitchFamily="49" charset="-122"/>
                <a:ea typeface="黑体" pitchFamily="49" charset="-122"/>
              </a:rPr>
              <a:t>淤塞河道</a:t>
            </a:r>
          </a:p>
          <a:p>
            <a:pPr marL="360363" indent="-360363" fontAlgn="base">
              <a:lnSpc>
                <a:spcPct val="120000"/>
              </a:lnSpc>
              <a:spcBef>
                <a:spcPct val="0"/>
              </a:spcBef>
              <a:spcAft>
                <a:spcPct val="0"/>
              </a:spcAft>
              <a:buClr>
                <a:srgbClr val="808080"/>
              </a:buClr>
              <a:buSzPct val="80000"/>
              <a:buFont typeface="Wingdings" pitchFamily="2" charset="2"/>
              <a:buChar char="p"/>
            </a:pPr>
            <a:r>
              <a:rPr lang="zh-CN" altLang="en-US" sz="2800">
                <a:solidFill>
                  <a:srgbClr val="0000FF"/>
                </a:solidFill>
                <a:latin typeface="黑体" pitchFamily="49" charset="-122"/>
                <a:ea typeface="黑体" pitchFamily="49" charset="-122"/>
              </a:rPr>
              <a:t>破坏景观</a:t>
            </a:r>
          </a:p>
          <a:p>
            <a:pPr marL="360363" indent="-360363" fontAlgn="base">
              <a:lnSpc>
                <a:spcPct val="120000"/>
              </a:lnSpc>
              <a:spcBef>
                <a:spcPct val="0"/>
              </a:spcBef>
              <a:spcAft>
                <a:spcPct val="0"/>
              </a:spcAft>
              <a:buClr>
                <a:srgbClr val="808080"/>
              </a:buClr>
              <a:buSzPct val="80000"/>
              <a:buFont typeface="Wingdings" pitchFamily="2" charset="2"/>
              <a:buNone/>
            </a:pPr>
            <a:endParaRPr lang="en-US" altLang="zh-CN" sz="2800">
              <a:solidFill>
                <a:srgbClr val="0000FF"/>
              </a:solidFill>
              <a:latin typeface="微软雅黑" pitchFamily="34" charset="-122"/>
              <a:ea typeface="微软雅黑" pitchFamily="34" charset="-122"/>
            </a:endParaRPr>
          </a:p>
        </p:txBody>
      </p:sp>
      <p:pic>
        <p:nvPicPr>
          <p:cNvPr id="51217" name="Picture 17" descr="未标题-2 拷贝"/>
          <p:cNvPicPr>
            <a:picLocks noChangeAspect="1" noChangeArrowheads="1"/>
          </p:cNvPicPr>
          <p:nvPr/>
        </p:nvPicPr>
        <p:blipFill>
          <a:blip r:embed="rId3"/>
          <a:srcRect/>
          <a:stretch>
            <a:fillRect/>
          </a:stretch>
        </p:blipFill>
        <p:spPr bwMode="auto">
          <a:xfrm>
            <a:off x="6691313" y="765175"/>
            <a:ext cx="2452687" cy="2879725"/>
          </a:xfrm>
          <a:prstGeom prst="rect">
            <a:avLst/>
          </a:prstGeom>
          <a:solidFill>
            <a:schemeClr val="bg1"/>
          </a:solidFill>
          <a:ln w="12700" cap="sq">
            <a:noFill/>
            <a:miter lim="800000"/>
            <a:headEnd type="none" w="sm" len="sm"/>
            <a:tailEnd type="none" w="sm" len="sm"/>
          </a:ln>
        </p:spPr>
      </p:pic>
      <p:pic>
        <p:nvPicPr>
          <p:cNvPr id="51218" name="Picture 18" descr="新卫村出水口"/>
          <p:cNvPicPr>
            <a:picLocks noChangeAspect="1" noChangeArrowheads="1"/>
          </p:cNvPicPr>
          <p:nvPr/>
        </p:nvPicPr>
        <p:blipFill>
          <a:blip r:embed="rId4">
            <a:lum bright="18000" contrast="48000"/>
          </a:blip>
          <a:srcRect/>
          <a:stretch>
            <a:fillRect/>
          </a:stretch>
        </p:blipFill>
        <p:spPr bwMode="auto">
          <a:xfrm>
            <a:off x="2484438" y="4767263"/>
            <a:ext cx="2786062" cy="2090737"/>
          </a:xfrm>
          <a:prstGeom prst="rect">
            <a:avLst/>
          </a:prstGeom>
          <a:solidFill>
            <a:schemeClr val="bg1"/>
          </a:solidFill>
          <a:ln w="9525">
            <a:solidFill>
              <a:srgbClr val="EE9F00"/>
            </a:solidFill>
            <a:miter lim="800000"/>
            <a:headEnd/>
            <a:tailEnd/>
          </a:ln>
        </p:spPr>
      </p:pic>
      <p:pic>
        <p:nvPicPr>
          <p:cNvPr id="51219" name="Picture 13" descr="新卫村出水周围环境"/>
          <p:cNvPicPr>
            <a:picLocks noChangeAspect="1" noChangeArrowheads="1"/>
          </p:cNvPicPr>
          <p:nvPr/>
        </p:nvPicPr>
        <p:blipFill>
          <a:blip r:embed="rId5"/>
          <a:srcRect/>
          <a:stretch>
            <a:fillRect/>
          </a:stretch>
        </p:blipFill>
        <p:spPr bwMode="auto">
          <a:xfrm>
            <a:off x="4716463" y="3141663"/>
            <a:ext cx="2735262" cy="2090737"/>
          </a:xfrm>
          <a:prstGeom prst="rect">
            <a:avLst/>
          </a:prstGeom>
          <a:solidFill>
            <a:schemeClr val="bg1"/>
          </a:solidFill>
          <a:ln w="9525">
            <a:solidFill>
              <a:srgbClr val="FFCC66"/>
            </a:solidFill>
            <a:miter lim="800000"/>
            <a:headEnd/>
            <a:tailEnd/>
          </a:ln>
        </p:spPr>
      </p:pic>
      <p:pic>
        <p:nvPicPr>
          <p:cNvPr id="51220" name="Picture 20" descr="许家村某户粪缸"/>
          <p:cNvPicPr>
            <a:picLocks noChangeAspect="1" noChangeArrowheads="1"/>
          </p:cNvPicPr>
          <p:nvPr/>
        </p:nvPicPr>
        <p:blipFill>
          <a:blip r:embed="rId6"/>
          <a:srcRect/>
          <a:stretch>
            <a:fillRect/>
          </a:stretch>
        </p:blipFill>
        <p:spPr bwMode="auto">
          <a:xfrm>
            <a:off x="6191250" y="4838700"/>
            <a:ext cx="2952750" cy="2009775"/>
          </a:xfrm>
          <a:prstGeom prst="rect">
            <a:avLst/>
          </a:prstGeom>
          <a:solidFill>
            <a:schemeClr val="bg1"/>
          </a:solidFill>
          <a:ln w="9525">
            <a:noFill/>
            <a:miter lim="800000"/>
            <a:headEnd/>
            <a:tailEnd/>
          </a:ln>
        </p:spPr>
      </p:pic>
      <p:sp>
        <p:nvSpPr>
          <p:cNvPr id="542741" name="AutoShape 21"/>
          <p:cNvSpPr>
            <a:spLocks noChangeArrowheads="1"/>
          </p:cNvSpPr>
          <p:nvPr/>
        </p:nvSpPr>
        <p:spPr bwMode="auto">
          <a:xfrm>
            <a:off x="1476375" y="4221163"/>
            <a:ext cx="431800" cy="287337"/>
          </a:xfrm>
          <a:prstGeom prst="rightArrow">
            <a:avLst>
              <a:gd name="adj1" fmla="val 50278"/>
              <a:gd name="adj2" fmla="val 84531"/>
            </a:avLst>
          </a:prstGeom>
          <a:solidFill>
            <a:srgbClr val="FF0000"/>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47</a:t>
            </a:fld>
            <a:endParaRPr lang="en-US" altLang="zh-CN">
              <a:solidFill>
                <a:srgbClr val="000000"/>
              </a:solidFill>
            </a:endParaRPr>
          </a:p>
        </p:txBody>
      </p:sp>
    </p:spTree>
    <p:extLst>
      <p:ext uri="{BB962C8B-B14F-4D97-AF65-F5344CB8AC3E}">
        <p14:creationId xmlns:p14="http://schemas.microsoft.com/office/powerpoint/2010/main" val="3046559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withEffect">
                                  <p:stCondLst>
                                    <p:cond delay="0"/>
                                  </p:stCondLst>
                                  <p:endCondLst>
                                    <p:cond evt="onNext" delay="0">
                                      <p:tgtEl>
                                        <p:sldTgt/>
                                      </p:tgtEl>
                                    </p:cond>
                                  </p:endCondLst>
                                  <p:childTnLst>
                                    <p:anim calcmode="discrete" valueType="str">
                                      <p:cBhvr>
                                        <p:cTn id="6" dur="1000" fill="hold"/>
                                        <p:tgtEl>
                                          <p:spTgt spid="54274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52227" name="Text Box 3"/>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水环境污染源</a:t>
            </a:r>
          </a:p>
        </p:txBody>
      </p:sp>
      <p:sp>
        <p:nvSpPr>
          <p:cNvPr id="52228" name="Text Box 4"/>
          <p:cNvSpPr txBox="1">
            <a:spLocks noChangeArrowheads="1"/>
          </p:cNvSpPr>
          <p:nvPr/>
        </p:nvSpPr>
        <p:spPr bwMode="auto">
          <a:xfrm>
            <a:off x="0" y="1052513"/>
            <a:ext cx="1692275" cy="396875"/>
          </a:xfrm>
          <a:prstGeom prst="rect">
            <a:avLst/>
          </a:prstGeom>
          <a:solidFill>
            <a:srgbClr val="FFFF99"/>
          </a:solidFill>
          <a:ln w="9525">
            <a:noFill/>
            <a:miter lim="800000"/>
            <a:headEnd/>
            <a:tailEnd/>
          </a:ln>
        </p:spPr>
        <p:txBody>
          <a:bodyPr>
            <a:spAutoFit/>
          </a:bodyPr>
          <a:lstStyle/>
          <a:p>
            <a:pPr algn="ctr" fontAlgn="base">
              <a:spcBef>
                <a:spcPct val="50000"/>
              </a:spcBef>
              <a:spcAft>
                <a:spcPct val="0"/>
              </a:spcAft>
            </a:pPr>
            <a:r>
              <a:rPr lang="zh-CN" altLang="en-US" sz="2000" b="1">
                <a:solidFill>
                  <a:srgbClr val="FF0000"/>
                </a:solidFill>
                <a:ea typeface="黑体" pitchFamily="49" charset="-122"/>
              </a:rPr>
              <a:t>点污染源</a:t>
            </a:r>
          </a:p>
        </p:txBody>
      </p:sp>
      <p:sp>
        <p:nvSpPr>
          <p:cNvPr id="52229" name="Line 5"/>
          <p:cNvSpPr>
            <a:spLocks noChangeShapeType="1"/>
          </p:cNvSpPr>
          <p:nvPr/>
        </p:nvSpPr>
        <p:spPr bwMode="auto">
          <a:xfrm flipH="1">
            <a:off x="1725613" y="981075"/>
            <a:ext cx="0" cy="5876925"/>
          </a:xfrm>
          <a:prstGeom prst="line">
            <a:avLst/>
          </a:prstGeom>
          <a:noFill/>
          <a:ln w="28575">
            <a:solidFill>
              <a:srgbClr val="0000FF"/>
            </a:solidFill>
            <a:round/>
            <a:headEnd/>
            <a:tailEnd/>
          </a:ln>
        </p:spPr>
        <p:txBody>
          <a:bodyPr/>
          <a:lstStyle/>
          <a:p>
            <a:pPr fontAlgn="base">
              <a:spcBef>
                <a:spcPct val="0"/>
              </a:spcBef>
              <a:spcAft>
                <a:spcPct val="0"/>
              </a:spcAft>
            </a:pPr>
            <a:endParaRPr lang="zh-CN" altLang="en-US">
              <a:solidFill>
                <a:srgbClr val="000000"/>
              </a:solidFill>
            </a:endParaRPr>
          </a:p>
        </p:txBody>
      </p:sp>
      <p:sp>
        <p:nvSpPr>
          <p:cNvPr id="52230" name="Text Box 6"/>
          <p:cNvSpPr txBox="1">
            <a:spLocks noChangeArrowheads="1"/>
          </p:cNvSpPr>
          <p:nvPr/>
        </p:nvSpPr>
        <p:spPr bwMode="auto">
          <a:xfrm>
            <a:off x="0" y="3068638"/>
            <a:ext cx="1692275" cy="396875"/>
          </a:xfrm>
          <a:prstGeom prst="rect">
            <a:avLst/>
          </a:prstGeom>
          <a:solidFill>
            <a:srgbClr val="FFFF99"/>
          </a:solidFill>
          <a:ln w="9525" algn="ctr">
            <a:noFill/>
            <a:miter lim="800000"/>
            <a:headEnd/>
            <a:tailEnd/>
          </a:ln>
        </p:spPr>
        <p:txBody>
          <a:bodyPr>
            <a:spAutoFit/>
          </a:bodyPr>
          <a:lstStyle/>
          <a:p>
            <a:pPr algn="ctr" fontAlgn="base">
              <a:spcBef>
                <a:spcPct val="50000"/>
              </a:spcBef>
              <a:spcAft>
                <a:spcPct val="0"/>
              </a:spcAft>
            </a:pPr>
            <a:r>
              <a:rPr lang="zh-CN" altLang="en-US" sz="2000" b="1">
                <a:solidFill>
                  <a:srgbClr val="FF0000"/>
                </a:solidFill>
                <a:ea typeface="黑体" pitchFamily="49" charset="-122"/>
              </a:rPr>
              <a:t>面污染源</a:t>
            </a:r>
          </a:p>
        </p:txBody>
      </p:sp>
      <p:sp>
        <p:nvSpPr>
          <p:cNvPr id="52231" name="Rectangle 7"/>
          <p:cNvSpPr>
            <a:spLocks noChangeArrowheads="1"/>
          </p:cNvSpPr>
          <p:nvPr/>
        </p:nvSpPr>
        <p:spPr bwMode="auto">
          <a:xfrm>
            <a:off x="0" y="1555750"/>
            <a:ext cx="1403350" cy="360363"/>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工业点源</a:t>
            </a:r>
          </a:p>
        </p:txBody>
      </p:sp>
      <p:sp>
        <p:nvSpPr>
          <p:cNvPr id="52232" name="Rectangle 8"/>
          <p:cNvSpPr>
            <a:spLocks noChangeArrowheads="1"/>
          </p:cNvSpPr>
          <p:nvPr/>
        </p:nvSpPr>
        <p:spPr bwMode="auto">
          <a:xfrm>
            <a:off x="0" y="1987550"/>
            <a:ext cx="1403350" cy="360363"/>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城镇点源</a:t>
            </a:r>
          </a:p>
        </p:txBody>
      </p:sp>
      <p:sp>
        <p:nvSpPr>
          <p:cNvPr id="52233" name="Rectangle 9"/>
          <p:cNvSpPr>
            <a:spLocks noChangeArrowheads="1"/>
          </p:cNvSpPr>
          <p:nvPr/>
        </p:nvSpPr>
        <p:spPr bwMode="auto">
          <a:xfrm>
            <a:off x="0" y="2420938"/>
            <a:ext cx="1403350" cy="360362"/>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规模养殖</a:t>
            </a:r>
          </a:p>
        </p:txBody>
      </p:sp>
      <p:sp>
        <p:nvSpPr>
          <p:cNvPr id="52234" name="Rectangle 10"/>
          <p:cNvSpPr>
            <a:spLocks noChangeArrowheads="1"/>
          </p:cNvSpPr>
          <p:nvPr/>
        </p:nvSpPr>
        <p:spPr bwMode="auto">
          <a:xfrm>
            <a:off x="0" y="37163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农田面源</a:t>
            </a:r>
          </a:p>
        </p:txBody>
      </p:sp>
      <p:sp>
        <p:nvSpPr>
          <p:cNvPr id="52235" name="Rectangle 11"/>
          <p:cNvSpPr>
            <a:spLocks noChangeArrowheads="1"/>
          </p:cNvSpPr>
          <p:nvPr/>
        </p:nvSpPr>
        <p:spPr bwMode="auto">
          <a:xfrm>
            <a:off x="0" y="41481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农村生活</a:t>
            </a:r>
          </a:p>
        </p:txBody>
      </p:sp>
      <p:sp>
        <p:nvSpPr>
          <p:cNvPr id="52236" name="Rectangle 12"/>
          <p:cNvSpPr>
            <a:spLocks noChangeArrowheads="1"/>
          </p:cNvSpPr>
          <p:nvPr/>
        </p:nvSpPr>
        <p:spPr bwMode="auto">
          <a:xfrm>
            <a:off x="0" y="4579938"/>
            <a:ext cx="1403350" cy="360362"/>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分散养殖</a:t>
            </a:r>
          </a:p>
        </p:txBody>
      </p:sp>
      <p:sp>
        <p:nvSpPr>
          <p:cNvPr id="52237" name="Rectangle 13"/>
          <p:cNvSpPr>
            <a:spLocks noChangeArrowheads="1"/>
          </p:cNvSpPr>
          <p:nvPr/>
        </p:nvSpPr>
        <p:spPr bwMode="auto">
          <a:xfrm>
            <a:off x="0" y="5013325"/>
            <a:ext cx="1403350" cy="360363"/>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地表径流</a:t>
            </a:r>
          </a:p>
        </p:txBody>
      </p:sp>
      <p:sp>
        <p:nvSpPr>
          <p:cNvPr id="52238" name="Rectangle 14"/>
          <p:cNvSpPr>
            <a:spLocks noChangeArrowheads="1"/>
          </p:cNvSpPr>
          <p:nvPr/>
        </p:nvSpPr>
        <p:spPr bwMode="auto">
          <a:xfrm>
            <a:off x="0" y="5445125"/>
            <a:ext cx="1403350" cy="360363"/>
          </a:xfrm>
          <a:prstGeom prst="rect">
            <a:avLst/>
          </a:prstGeom>
          <a:solidFill>
            <a:schemeClr val="bg1"/>
          </a:solidFill>
          <a:ln w="9525" algn="ctr">
            <a:solidFill>
              <a:schemeClr val="tx1"/>
            </a:solidFill>
            <a:miter lim="800000"/>
            <a:headEnd/>
            <a:tailEnd/>
          </a:ln>
        </p:spPr>
        <p:txBody>
          <a:bodyPr wrap="none" anchor="ctr"/>
          <a:lstStyle/>
          <a:p>
            <a:pPr algn="ctr" fontAlgn="base">
              <a:spcBef>
                <a:spcPct val="0"/>
              </a:spcBef>
              <a:spcAft>
                <a:spcPct val="0"/>
              </a:spcAft>
            </a:pPr>
            <a:r>
              <a:rPr lang="zh-CN" altLang="en-US" sz="1600" b="1">
                <a:solidFill>
                  <a:srgbClr val="0000FF"/>
                </a:solidFill>
                <a:ea typeface="楷体_GB2312" pitchFamily="49" charset="-122"/>
              </a:rPr>
              <a:t>土壤和地下水</a:t>
            </a:r>
          </a:p>
        </p:txBody>
      </p:sp>
      <p:sp>
        <p:nvSpPr>
          <p:cNvPr id="543759" name="AutoShape 15"/>
          <p:cNvSpPr>
            <a:spLocks noChangeArrowheads="1"/>
          </p:cNvSpPr>
          <p:nvPr/>
        </p:nvSpPr>
        <p:spPr bwMode="auto">
          <a:xfrm>
            <a:off x="1476375" y="5445125"/>
            <a:ext cx="431800" cy="287338"/>
          </a:xfrm>
          <a:prstGeom prst="rightArrow">
            <a:avLst>
              <a:gd name="adj1" fmla="val 50278"/>
              <a:gd name="adj2" fmla="val 84530"/>
            </a:avLst>
          </a:prstGeom>
          <a:solidFill>
            <a:srgbClr val="FF0000"/>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52240" name="Rectangle 16"/>
          <p:cNvSpPr>
            <a:spLocks noChangeArrowheads="1"/>
          </p:cNvSpPr>
          <p:nvPr/>
        </p:nvSpPr>
        <p:spPr bwMode="auto">
          <a:xfrm>
            <a:off x="1835150" y="3933825"/>
            <a:ext cx="3898900" cy="1584325"/>
          </a:xfrm>
          <a:prstGeom prst="rect">
            <a:avLst/>
          </a:prstGeom>
          <a:noFill/>
          <a:ln w="9525">
            <a:noFill/>
            <a:miter lim="800000"/>
            <a:headEnd/>
            <a:tailEnd/>
          </a:ln>
        </p:spPr>
        <p:txBody>
          <a:bodyPr/>
          <a:lstStyle/>
          <a:p>
            <a:pPr algn="ctr" fontAlgn="base">
              <a:lnSpc>
                <a:spcPct val="140000"/>
              </a:lnSpc>
              <a:spcBef>
                <a:spcPct val="20000"/>
              </a:spcBef>
              <a:spcAft>
                <a:spcPct val="0"/>
              </a:spcAft>
            </a:pPr>
            <a:r>
              <a:rPr lang="en-US" altLang="zh-CN" sz="2800">
                <a:solidFill>
                  <a:srgbClr val="000000"/>
                </a:solidFill>
                <a:latin typeface="黑体" pitchFamily="49" charset="-122"/>
                <a:ea typeface="黑体" pitchFamily="49" charset="-122"/>
              </a:rPr>
              <a:t> </a:t>
            </a:r>
            <a:r>
              <a:rPr lang="zh-CN" altLang="en-US" sz="2800">
                <a:solidFill>
                  <a:srgbClr val="0000FF"/>
                </a:solidFill>
                <a:latin typeface="黑体" pitchFamily="49" charset="-122"/>
                <a:ea typeface="黑体" pitchFamily="49" charset="-122"/>
              </a:rPr>
              <a:t>垃圾遍地，随意堆放</a:t>
            </a:r>
          </a:p>
          <a:p>
            <a:pPr algn="ctr" fontAlgn="base">
              <a:lnSpc>
                <a:spcPct val="140000"/>
              </a:lnSpc>
              <a:spcBef>
                <a:spcPct val="20000"/>
              </a:spcBef>
              <a:spcAft>
                <a:spcPct val="0"/>
              </a:spcAft>
            </a:pPr>
            <a:r>
              <a:rPr lang="zh-CN" altLang="en-US" sz="2800">
                <a:solidFill>
                  <a:srgbClr val="0000FF"/>
                </a:solidFill>
                <a:latin typeface="黑体" pitchFamily="49" charset="-122"/>
                <a:ea typeface="黑体" pitchFamily="49" charset="-122"/>
              </a:rPr>
              <a:t> 污染环境，阻塞河道</a:t>
            </a:r>
          </a:p>
        </p:txBody>
      </p:sp>
      <p:pic>
        <p:nvPicPr>
          <p:cNvPr id="52241" name="Picture 17" descr="200687035476653"/>
          <p:cNvPicPr>
            <a:picLocks noChangeAspect="1" noChangeArrowheads="1"/>
          </p:cNvPicPr>
          <p:nvPr/>
        </p:nvPicPr>
        <p:blipFill>
          <a:blip r:embed="rId3"/>
          <a:srcRect/>
          <a:stretch>
            <a:fillRect/>
          </a:stretch>
        </p:blipFill>
        <p:spPr bwMode="auto">
          <a:xfrm>
            <a:off x="5840413" y="1557338"/>
            <a:ext cx="3303587" cy="3970337"/>
          </a:xfrm>
          <a:prstGeom prst="rect">
            <a:avLst/>
          </a:prstGeom>
          <a:noFill/>
          <a:ln w="9525">
            <a:noFill/>
            <a:miter lim="800000"/>
            <a:headEnd/>
            <a:tailEnd/>
          </a:ln>
        </p:spPr>
      </p:pic>
      <p:pic>
        <p:nvPicPr>
          <p:cNvPr id="52242" name="Picture 18" descr="沱沱河边垃圾"/>
          <p:cNvPicPr>
            <a:picLocks noChangeAspect="1" noChangeArrowheads="1"/>
          </p:cNvPicPr>
          <p:nvPr/>
        </p:nvPicPr>
        <p:blipFill>
          <a:blip r:embed="rId4"/>
          <a:srcRect/>
          <a:stretch>
            <a:fillRect/>
          </a:stretch>
        </p:blipFill>
        <p:spPr bwMode="auto">
          <a:xfrm>
            <a:off x="1979613" y="1628775"/>
            <a:ext cx="3816350" cy="2316163"/>
          </a:xfrm>
          <a:prstGeom prst="rect">
            <a:avLst/>
          </a:prstGeom>
          <a:noFill/>
          <a:ln w="9525">
            <a:noFill/>
            <a:miter lim="800000"/>
            <a:headEnd/>
            <a:tailEnd/>
          </a:ln>
        </p:spPr>
      </p:pic>
      <p:sp>
        <p:nvSpPr>
          <p:cNvPr id="52243" name="Rectangle 19"/>
          <p:cNvSpPr>
            <a:spLocks noChangeArrowheads="1"/>
          </p:cNvSpPr>
          <p:nvPr/>
        </p:nvSpPr>
        <p:spPr bwMode="auto">
          <a:xfrm>
            <a:off x="2339975" y="5872163"/>
            <a:ext cx="6192838" cy="466725"/>
          </a:xfrm>
          <a:prstGeom prst="rect">
            <a:avLst/>
          </a:prstGeom>
          <a:noFill/>
          <a:ln w="9525">
            <a:solidFill>
              <a:srgbClr val="0000FF"/>
            </a:solidFill>
            <a:miter lim="800000"/>
            <a:headEnd/>
            <a:tailEnd/>
          </a:ln>
        </p:spPr>
        <p:txBody>
          <a:bodyPr anchor="ctr">
            <a:spAutoFit/>
          </a:bodyPr>
          <a:lstStyle/>
          <a:p>
            <a:pPr algn="ctr" fontAlgn="base">
              <a:spcBef>
                <a:spcPct val="0"/>
              </a:spcBef>
              <a:spcAft>
                <a:spcPct val="0"/>
              </a:spcAft>
            </a:pPr>
            <a:r>
              <a:rPr lang="zh-CN" altLang="en-US" sz="2400">
                <a:solidFill>
                  <a:srgbClr val="000000"/>
                </a:solidFill>
                <a:latin typeface="华文细黑" pitchFamily="2" charset="-122"/>
                <a:ea typeface="华文细黑" pitchFamily="2" charset="-122"/>
              </a:rPr>
              <a:t>我国农村每年产生</a:t>
            </a:r>
            <a:r>
              <a:rPr lang="en-US" altLang="zh-CN" sz="2400">
                <a:solidFill>
                  <a:srgbClr val="000000"/>
                </a:solidFill>
                <a:latin typeface="华文细黑" pitchFamily="2" charset="-122"/>
                <a:ea typeface="华文细黑" pitchFamily="2" charset="-122"/>
              </a:rPr>
              <a:t>2.8 </a:t>
            </a:r>
            <a:r>
              <a:rPr lang="zh-CN" altLang="en-US" sz="2400">
                <a:solidFill>
                  <a:srgbClr val="000000"/>
                </a:solidFill>
                <a:latin typeface="华文细黑" pitchFamily="2" charset="-122"/>
                <a:ea typeface="华文细黑" pitchFamily="2" charset="-122"/>
              </a:rPr>
              <a:t>亿 </a:t>
            </a:r>
            <a:r>
              <a:rPr lang="en-US" altLang="zh-CN" sz="2400">
                <a:solidFill>
                  <a:srgbClr val="000000"/>
                </a:solidFill>
                <a:latin typeface="华文细黑" pitchFamily="2" charset="-122"/>
                <a:ea typeface="华文细黑" pitchFamily="2" charset="-122"/>
              </a:rPr>
              <a:t>t </a:t>
            </a:r>
            <a:r>
              <a:rPr lang="zh-CN" altLang="en-US" sz="2400">
                <a:solidFill>
                  <a:srgbClr val="000000"/>
                </a:solidFill>
                <a:latin typeface="华文细黑" pitchFamily="2" charset="-122"/>
                <a:ea typeface="华文细黑" pitchFamily="2" charset="-122"/>
              </a:rPr>
              <a:t>生活垃圾</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48</a:t>
            </a:fld>
            <a:endParaRPr lang="en-US" altLang="zh-CN">
              <a:solidFill>
                <a:srgbClr val="000000"/>
              </a:solidFill>
            </a:endParaRPr>
          </a:p>
        </p:txBody>
      </p:sp>
    </p:spTree>
    <p:extLst>
      <p:ext uri="{BB962C8B-B14F-4D97-AF65-F5344CB8AC3E}">
        <p14:creationId xmlns:p14="http://schemas.microsoft.com/office/powerpoint/2010/main" val="3562067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withEffect">
                                  <p:stCondLst>
                                    <p:cond delay="0"/>
                                  </p:stCondLst>
                                  <p:endCondLst>
                                    <p:cond evt="onNext" delay="0">
                                      <p:tgtEl>
                                        <p:sldTgt/>
                                      </p:tgtEl>
                                    </p:cond>
                                  </p:endCondLst>
                                  <p:childTnLst>
                                    <p:anim calcmode="discrete" valueType="str">
                                      <p:cBhvr>
                                        <p:cTn id="6" dur="1000" fill="hold"/>
                                        <p:tgtEl>
                                          <p:spTgt spid="54375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75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66CCFF"/>
            </a:gs>
          </a:gsLst>
          <a:path path="rect">
            <a:fillToRect l="100000" t="100000"/>
          </a:path>
        </a:gradFill>
        <a:effectLst/>
      </p:bgPr>
    </p:bg>
    <p:spTree>
      <p:nvGrpSpPr>
        <p:cNvPr id="1" name=""/>
        <p:cNvGrpSpPr/>
        <p:nvPr/>
      </p:nvGrpSpPr>
      <p:grpSpPr>
        <a:xfrm>
          <a:off x="0" y="0"/>
          <a:ext cx="0" cy="0"/>
          <a:chOff x="0" y="0"/>
          <a:chExt cx="0" cy="0"/>
        </a:xfrm>
      </p:grpSpPr>
      <p:sp>
        <p:nvSpPr>
          <p:cNvPr id="53250" name="Rectangle 19"/>
          <p:cNvSpPr>
            <a:spLocks noChangeArrowheads="1"/>
          </p:cNvSpPr>
          <p:nvPr/>
        </p:nvSpPr>
        <p:spPr bwMode="auto">
          <a:xfrm>
            <a:off x="0" y="1341438"/>
            <a:ext cx="2411413" cy="4175125"/>
          </a:xfrm>
          <a:prstGeom prst="rect">
            <a:avLst/>
          </a:prstGeom>
          <a:solidFill>
            <a:schemeClr val="bg1"/>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53251" name="Text Box 2"/>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53252" name="Text Box 3"/>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水环境污染物</a:t>
            </a:r>
          </a:p>
        </p:txBody>
      </p:sp>
      <p:sp>
        <p:nvSpPr>
          <p:cNvPr id="53253" name="Text Box 9"/>
          <p:cNvSpPr txBox="1">
            <a:spLocks noChangeArrowheads="1"/>
          </p:cNvSpPr>
          <p:nvPr/>
        </p:nvSpPr>
        <p:spPr bwMode="auto">
          <a:xfrm>
            <a:off x="84138" y="1484313"/>
            <a:ext cx="1828800" cy="396875"/>
          </a:xfrm>
          <a:prstGeom prst="rect">
            <a:avLst/>
          </a:prstGeom>
          <a:noFill/>
          <a:ln w="9525">
            <a:noFill/>
            <a:miter lim="800000"/>
            <a:headEnd/>
            <a:tailEnd/>
          </a:ln>
        </p:spPr>
        <p:txBody>
          <a:bodyPr>
            <a:spAutoFit/>
          </a:bodyPr>
          <a:lstStyle/>
          <a:p>
            <a:pPr fontAlgn="base">
              <a:spcBef>
                <a:spcPct val="50000"/>
              </a:spcBef>
              <a:spcAft>
                <a:spcPct val="0"/>
              </a:spcAft>
            </a:pPr>
            <a:r>
              <a:rPr kumimoji="1" lang="en-US" altLang="zh-CN" sz="2000" b="1">
                <a:solidFill>
                  <a:srgbClr val="3333FF"/>
                </a:solidFill>
                <a:latin typeface="Times New Roman" pitchFamily="18" charset="0"/>
              </a:rPr>
              <a:t>1</a:t>
            </a:r>
            <a:r>
              <a:rPr kumimoji="1" lang="zh-CN" altLang="en-US" sz="2000" b="1">
                <a:solidFill>
                  <a:srgbClr val="3333FF"/>
                </a:solidFill>
                <a:latin typeface="Times New Roman" pitchFamily="18" charset="0"/>
              </a:rPr>
              <a:t>、悬浮物 </a:t>
            </a:r>
          </a:p>
        </p:txBody>
      </p:sp>
      <p:sp>
        <p:nvSpPr>
          <p:cNvPr id="152586" name="Text Box 10"/>
          <p:cNvSpPr txBox="1">
            <a:spLocks noChangeArrowheads="1"/>
          </p:cNvSpPr>
          <p:nvPr/>
        </p:nvSpPr>
        <p:spPr bwMode="auto">
          <a:xfrm>
            <a:off x="84138" y="1989138"/>
            <a:ext cx="2362200" cy="396875"/>
          </a:xfrm>
          <a:prstGeom prst="rect">
            <a:avLst/>
          </a:prstGeom>
          <a:noFill/>
          <a:ln w="9525">
            <a:noFill/>
            <a:miter lim="800000"/>
            <a:headEnd/>
            <a:tailEnd/>
          </a:ln>
        </p:spPr>
        <p:txBody>
          <a:bodyPr>
            <a:spAutoFit/>
          </a:bodyPr>
          <a:lstStyle/>
          <a:p>
            <a:pPr fontAlgn="base">
              <a:spcBef>
                <a:spcPct val="50000"/>
              </a:spcBef>
              <a:spcAft>
                <a:spcPct val="0"/>
              </a:spcAft>
            </a:pPr>
            <a:r>
              <a:rPr kumimoji="1" lang="en-US" altLang="zh-CN" sz="2000" b="1">
                <a:solidFill>
                  <a:srgbClr val="3333FF"/>
                </a:solidFill>
                <a:latin typeface="Times New Roman" pitchFamily="18" charset="0"/>
              </a:rPr>
              <a:t>2</a:t>
            </a:r>
            <a:r>
              <a:rPr kumimoji="1" lang="zh-CN" altLang="en-US" sz="2000" b="1">
                <a:solidFill>
                  <a:srgbClr val="3333FF"/>
                </a:solidFill>
                <a:latin typeface="Times New Roman" pitchFamily="18" charset="0"/>
              </a:rPr>
              <a:t>、耗氧有机物 </a:t>
            </a:r>
          </a:p>
        </p:txBody>
      </p:sp>
      <p:sp>
        <p:nvSpPr>
          <p:cNvPr id="152589" name="Text Box 13"/>
          <p:cNvSpPr txBox="1">
            <a:spLocks noChangeArrowheads="1"/>
          </p:cNvSpPr>
          <p:nvPr/>
        </p:nvSpPr>
        <p:spPr bwMode="auto">
          <a:xfrm>
            <a:off x="84138" y="2492375"/>
            <a:ext cx="3048000" cy="396875"/>
          </a:xfrm>
          <a:prstGeom prst="rect">
            <a:avLst/>
          </a:prstGeom>
          <a:noFill/>
          <a:ln w="9525">
            <a:noFill/>
            <a:miter lim="800000"/>
            <a:headEnd/>
            <a:tailEnd/>
          </a:ln>
        </p:spPr>
        <p:txBody>
          <a:bodyPr>
            <a:spAutoFit/>
          </a:bodyPr>
          <a:lstStyle/>
          <a:p>
            <a:pPr fontAlgn="base">
              <a:spcBef>
                <a:spcPct val="50000"/>
              </a:spcBef>
              <a:spcAft>
                <a:spcPct val="0"/>
              </a:spcAft>
            </a:pPr>
            <a:r>
              <a:rPr kumimoji="1" lang="en-US" altLang="zh-CN" sz="2000" b="1">
                <a:solidFill>
                  <a:srgbClr val="3333FF"/>
                </a:solidFill>
                <a:latin typeface="Times New Roman" pitchFamily="18" charset="0"/>
              </a:rPr>
              <a:t>3</a:t>
            </a:r>
            <a:r>
              <a:rPr kumimoji="1" lang="zh-CN" altLang="en-US" sz="2000" b="1">
                <a:solidFill>
                  <a:srgbClr val="3333FF"/>
                </a:solidFill>
                <a:latin typeface="Times New Roman" pitchFamily="18" charset="0"/>
              </a:rPr>
              <a:t>、植物性营养物 </a:t>
            </a:r>
          </a:p>
        </p:txBody>
      </p:sp>
      <p:sp>
        <p:nvSpPr>
          <p:cNvPr id="152590" name="Text Box 14"/>
          <p:cNvSpPr txBox="1">
            <a:spLocks noChangeArrowheads="1"/>
          </p:cNvSpPr>
          <p:nvPr/>
        </p:nvSpPr>
        <p:spPr bwMode="auto">
          <a:xfrm>
            <a:off x="84138" y="2997200"/>
            <a:ext cx="1676400" cy="396875"/>
          </a:xfrm>
          <a:prstGeom prst="rect">
            <a:avLst/>
          </a:prstGeom>
          <a:noFill/>
          <a:ln w="9525">
            <a:noFill/>
            <a:miter lim="800000"/>
            <a:headEnd/>
            <a:tailEnd/>
          </a:ln>
        </p:spPr>
        <p:txBody>
          <a:bodyPr>
            <a:spAutoFit/>
          </a:bodyPr>
          <a:lstStyle/>
          <a:p>
            <a:pPr fontAlgn="base">
              <a:spcBef>
                <a:spcPct val="50000"/>
              </a:spcBef>
              <a:spcAft>
                <a:spcPct val="0"/>
              </a:spcAft>
            </a:pPr>
            <a:r>
              <a:rPr kumimoji="1" lang="en-US" altLang="zh-CN" sz="2000" b="1">
                <a:solidFill>
                  <a:srgbClr val="3333FF"/>
                </a:solidFill>
                <a:latin typeface="Times New Roman" pitchFamily="18" charset="0"/>
              </a:rPr>
              <a:t>4</a:t>
            </a:r>
            <a:r>
              <a:rPr kumimoji="1" lang="zh-CN" altLang="en-US" sz="2000" b="1">
                <a:solidFill>
                  <a:srgbClr val="3333FF"/>
                </a:solidFill>
                <a:latin typeface="Times New Roman" pitchFamily="18" charset="0"/>
              </a:rPr>
              <a:t>、重金属 </a:t>
            </a:r>
          </a:p>
        </p:txBody>
      </p:sp>
      <p:sp>
        <p:nvSpPr>
          <p:cNvPr id="152591" name="Text Box 15"/>
          <p:cNvSpPr txBox="1">
            <a:spLocks noChangeArrowheads="1"/>
          </p:cNvSpPr>
          <p:nvPr/>
        </p:nvSpPr>
        <p:spPr bwMode="auto">
          <a:xfrm>
            <a:off x="84138" y="3500438"/>
            <a:ext cx="3048000" cy="396875"/>
          </a:xfrm>
          <a:prstGeom prst="rect">
            <a:avLst/>
          </a:prstGeom>
          <a:noFill/>
          <a:ln w="9525">
            <a:noFill/>
            <a:miter lim="800000"/>
            <a:headEnd/>
            <a:tailEnd/>
          </a:ln>
        </p:spPr>
        <p:txBody>
          <a:bodyPr>
            <a:spAutoFit/>
          </a:bodyPr>
          <a:lstStyle/>
          <a:p>
            <a:pPr fontAlgn="base">
              <a:spcBef>
                <a:spcPct val="50000"/>
              </a:spcBef>
              <a:spcAft>
                <a:spcPct val="0"/>
              </a:spcAft>
            </a:pPr>
            <a:r>
              <a:rPr kumimoji="1" lang="en-US" altLang="zh-CN" sz="2000" b="1">
                <a:solidFill>
                  <a:srgbClr val="3333FF"/>
                </a:solidFill>
                <a:latin typeface="Times New Roman" pitchFamily="18" charset="0"/>
              </a:rPr>
              <a:t>5</a:t>
            </a:r>
            <a:r>
              <a:rPr kumimoji="1" lang="zh-CN" altLang="en-US" sz="2000" b="1">
                <a:solidFill>
                  <a:srgbClr val="3333FF"/>
                </a:solidFill>
                <a:latin typeface="Times New Roman" pitchFamily="18" charset="0"/>
              </a:rPr>
              <a:t>、难降解有机物 </a:t>
            </a:r>
          </a:p>
        </p:txBody>
      </p:sp>
      <p:sp>
        <p:nvSpPr>
          <p:cNvPr id="152592" name="Text Box 16"/>
          <p:cNvSpPr txBox="1">
            <a:spLocks noChangeArrowheads="1"/>
          </p:cNvSpPr>
          <p:nvPr/>
        </p:nvSpPr>
        <p:spPr bwMode="auto">
          <a:xfrm>
            <a:off x="84138" y="4005263"/>
            <a:ext cx="1828800" cy="396875"/>
          </a:xfrm>
          <a:prstGeom prst="rect">
            <a:avLst/>
          </a:prstGeom>
          <a:noFill/>
          <a:ln w="9525">
            <a:noFill/>
            <a:miter lim="800000"/>
            <a:headEnd/>
            <a:tailEnd/>
          </a:ln>
        </p:spPr>
        <p:txBody>
          <a:bodyPr>
            <a:spAutoFit/>
          </a:bodyPr>
          <a:lstStyle/>
          <a:p>
            <a:pPr fontAlgn="base">
              <a:spcBef>
                <a:spcPct val="50000"/>
              </a:spcBef>
              <a:spcAft>
                <a:spcPct val="0"/>
              </a:spcAft>
            </a:pPr>
            <a:r>
              <a:rPr kumimoji="1" lang="en-US" altLang="zh-CN" sz="2000" b="1">
                <a:solidFill>
                  <a:srgbClr val="3333FF"/>
                </a:solidFill>
                <a:latin typeface="Times New Roman" pitchFamily="18" charset="0"/>
              </a:rPr>
              <a:t>6</a:t>
            </a:r>
            <a:r>
              <a:rPr kumimoji="1" lang="zh-CN" altLang="en-US" sz="2000" b="1">
                <a:solidFill>
                  <a:srgbClr val="3333FF"/>
                </a:solidFill>
                <a:latin typeface="Times New Roman" pitchFamily="18" charset="0"/>
              </a:rPr>
              <a:t>、石油类 </a:t>
            </a:r>
          </a:p>
        </p:txBody>
      </p:sp>
      <p:sp>
        <p:nvSpPr>
          <p:cNvPr id="152593" name="Text Box 17"/>
          <p:cNvSpPr txBox="1">
            <a:spLocks noChangeArrowheads="1"/>
          </p:cNvSpPr>
          <p:nvPr/>
        </p:nvSpPr>
        <p:spPr bwMode="auto">
          <a:xfrm>
            <a:off x="84138" y="4508500"/>
            <a:ext cx="18288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3333FF"/>
                </a:solidFill>
                <a:latin typeface="Times New Roman" pitchFamily="18" charset="0"/>
              </a:rPr>
              <a:t>7</a:t>
            </a:r>
            <a:r>
              <a:rPr kumimoji="1" lang="zh-CN" altLang="en-US" sz="2000" b="1">
                <a:solidFill>
                  <a:srgbClr val="3333FF"/>
                </a:solidFill>
                <a:latin typeface="Times New Roman" pitchFamily="18" charset="0"/>
              </a:rPr>
              <a:t>、酸碱 </a:t>
            </a:r>
          </a:p>
        </p:txBody>
      </p:sp>
      <p:sp>
        <p:nvSpPr>
          <p:cNvPr id="152594" name="Text Box 18"/>
          <p:cNvSpPr txBox="1">
            <a:spLocks noChangeArrowheads="1"/>
          </p:cNvSpPr>
          <p:nvPr/>
        </p:nvSpPr>
        <p:spPr bwMode="auto">
          <a:xfrm>
            <a:off x="84138" y="5013325"/>
            <a:ext cx="16764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3333FF"/>
                </a:solidFill>
                <a:latin typeface="Times New Roman" pitchFamily="18" charset="0"/>
              </a:rPr>
              <a:t>8</a:t>
            </a:r>
            <a:r>
              <a:rPr kumimoji="1" lang="zh-CN" altLang="en-US" sz="2000" b="1">
                <a:solidFill>
                  <a:srgbClr val="3333FF"/>
                </a:solidFill>
                <a:latin typeface="Times New Roman" pitchFamily="18" charset="0"/>
              </a:rPr>
              <a:t>、病原体 </a:t>
            </a:r>
          </a:p>
        </p:txBody>
      </p:sp>
      <p:sp>
        <p:nvSpPr>
          <p:cNvPr id="152597" name="AutoShape 21"/>
          <p:cNvSpPr>
            <a:spLocks noChangeArrowheads="1"/>
          </p:cNvSpPr>
          <p:nvPr/>
        </p:nvSpPr>
        <p:spPr bwMode="auto">
          <a:xfrm>
            <a:off x="2411413" y="1844675"/>
            <a:ext cx="6400800" cy="2362200"/>
          </a:xfrm>
          <a:prstGeom prst="cloudCallout">
            <a:avLst>
              <a:gd name="adj1" fmla="val -57736"/>
              <a:gd name="adj2" fmla="val -54370"/>
            </a:avLst>
          </a:prstGeom>
          <a:gradFill rotWithShape="0">
            <a:gsLst>
              <a:gs pos="0">
                <a:srgbClr val="FFFFCC"/>
              </a:gs>
              <a:gs pos="50000">
                <a:schemeClr val="bg1"/>
              </a:gs>
              <a:gs pos="100000">
                <a:srgbClr val="FFFFCC"/>
              </a:gs>
            </a:gsLst>
            <a:lin ang="5400000" scaled="1"/>
          </a:gradFill>
          <a:ln w="9525">
            <a:solidFill>
              <a:schemeClr val="tx1"/>
            </a:solidFill>
            <a:round/>
            <a:headEnd/>
            <a:tailEnd/>
          </a:ln>
          <a:effectLst/>
        </p:spPr>
        <p:txBody>
          <a:bodyPr rIns="18000"/>
          <a:lstStyle/>
          <a:p>
            <a:pPr algn="ctr" fontAlgn="base">
              <a:lnSpc>
                <a:spcPct val="130000"/>
              </a:lnSpc>
              <a:spcBef>
                <a:spcPct val="0"/>
              </a:spcBef>
              <a:spcAft>
                <a:spcPct val="0"/>
              </a:spcAft>
              <a:defRPr/>
            </a:pPr>
            <a:r>
              <a:rPr kumimoji="1" lang="en-US" altLang="zh-CN" sz="2000" b="1">
                <a:solidFill>
                  <a:srgbClr val="0000FF"/>
                </a:solidFill>
                <a:latin typeface="Times New Roman" pitchFamily="18" charset="0"/>
              </a:rPr>
              <a:t>        </a:t>
            </a:r>
            <a:r>
              <a:rPr kumimoji="1" lang="zh-CN" altLang="en-US" sz="2000" b="1">
                <a:solidFill>
                  <a:srgbClr val="0000FF"/>
                </a:solidFill>
                <a:latin typeface="Times New Roman" pitchFamily="18" charset="0"/>
              </a:rPr>
              <a:t>使水体变浑，影响水生植物的光合作用，吸附有机毒物和重金属沉入水底，形成淤泥，妨碍水上交通，减少水库库容。 </a:t>
            </a:r>
          </a:p>
        </p:txBody>
      </p:sp>
      <p:sp>
        <p:nvSpPr>
          <p:cNvPr id="152598" name="Oval 22"/>
          <p:cNvSpPr>
            <a:spLocks noChangeArrowheads="1"/>
          </p:cNvSpPr>
          <p:nvPr/>
        </p:nvSpPr>
        <p:spPr bwMode="auto">
          <a:xfrm>
            <a:off x="2700338" y="1225550"/>
            <a:ext cx="1295400" cy="695325"/>
          </a:xfrm>
          <a:prstGeom prst="ellipse">
            <a:avLst/>
          </a:prstGeom>
          <a:solidFill>
            <a:schemeClr val="bg1"/>
          </a:solidFill>
          <a:ln w="9525">
            <a:noFill/>
            <a:round/>
            <a:headEnd/>
            <a:tailEnd/>
          </a:ln>
        </p:spPr>
        <p:txBody>
          <a:bodyPr anchor="ctr">
            <a:spAutoFit/>
          </a:bodyPr>
          <a:lstStyle/>
          <a:p>
            <a:pPr algn="ctr" fontAlgn="base">
              <a:spcBef>
                <a:spcPct val="0"/>
              </a:spcBef>
              <a:spcAft>
                <a:spcPct val="0"/>
              </a:spcAft>
            </a:pPr>
            <a:r>
              <a:rPr kumimoji="1" lang="en-US" altLang="zh-CN" sz="2800" b="1">
                <a:solidFill>
                  <a:srgbClr val="3333FF"/>
                </a:solidFill>
                <a:latin typeface="Times New Roman" pitchFamily="18" charset="0"/>
                <a:ea typeface="华文新魏" pitchFamily="2" charset="-122"/>
              </a:rPr>
              <a:t>SS</a:t>
            </a:r>
          </a:p>
        </p:txBody>
      </p:sp>
      <p:pic>
        <p:nvPicPr>
          <p:cNvPr id="152602" name="Picture 26" descr="xin_0712042106255461433523"/>
          <p:cNvPicPr>
            <a:picLocks noChangeAspect="1" noChangeArrowheads="1"/>
          </p:cNvPicPr>
          <p:nvPr/>
        </p:nvPicPr>
        <p:blipFill>
          <a:blip r:embed="rId2"/>
          <a:srcRect/>
          <a:stretch>
            <a:fillRect/>
          </a:stretch>
        </p:blipFill>
        <p:spPr bwMode="auto">
          <a:xfrm>
            <a:off x="1476375" y="4365625"/>
            <a:ext cx="3167063" cy="2374900"/>
          </a:xfrm>
          <a:prstGeom prst="rect">
            <a:avLst/>
          </a:prstGeom>
          <a:noFill/>
          <a:ln w="9525">
            <a:noFill/>
            <a:miter lim="800000"/>
            <a:headEnd/>
            <a:tailEnd/>
          </a:ln>
        </p:spPr>
      </p:pic>
      <p:pic>
        <p:nvPicPr>
          <p:cNvPr id="152604" name="Picture 28" descr="2006022314371658893_0"/>
          <p:cNvPicPr>
            <a:picLocks noChangeAspect="1" noChangeArrowheads="1"/>
          </p:cNvPicPr>
          <p:nvPr/>
        </p:nvPicPr>
        <p:blipFill>
          <a:blip r:embed="rId3"/>
          <a:srcRect/>
          <a:stretch>
            <a:fillRect/>
          </a:stretch>
        </p:blipFill>
        <p:spPr bwMode="auto">
          <a:xfrm>
            <a:off x="4787900" y="4365625"/>
            <a:ext cx="3529013" cy="2338388"/>
          </a:xfrm>
          <a:prstGeom prst="rect">
            <a:avLst/>
          </a:prstGeom>
          <a:noFill/>
          <a:ln w="9525">
            <a:noFill/>
            <a:miter lim="800000"/>
            <a:headEnd/>
            <a:tailEnd/>
          </a:ln>
        </p:spPr>
      </p:pic>
      <p:sp>
        <p:nvSpPr>
          <p:cNvPr id="53265" name="Oval 29"/>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fontAlgn="base">
              <a:spcBef>
                <a:spcPct val="0"/>
              </a:spcBef>
              <a:spcAft>
                <a:spcPct val="0"/>
              </a:spcAft>
            </a:pP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2</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49</a:t>
            </a:fld>
            <a:endParaRPr lang="en-US" altLang="zh-CN">
              <a:solidFill>
                <a:srgbClr val="000000"/>
              </a:solidFill>
            </a:endParaRPr>
          </a:p>
        </p:txBody>
      </p:sp>
    </p:spTree>
    <p:extLst>
      <p:ext uri="{BB962C8B-B14F-4D97-AF65-F5344CB8AC3E}">
        <p14:creationId xmlns:p14="http://schemas.microsoft.com/office/powerpoint/2010/main" val="1270315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500" fill="hold"/>
                                        <p:tgtEl>
                                          <p:spTgt spid="152586"/>
                                        </p:tgtEl>
                                        <p:attrNameLst>
                                          <p:attrName>style.color</p:attrName>
                                        </p:attrNameLst>
                                      </p:cBhvr>
                                      <p:to>
                                        <a:schemeClr val="bg2"/>
                                      </p:to>
                                    </p:animClr>
                                  </p:childTnLst>
                                </p:cTn>
                              </p:par>
                              <p:par>
                                <p:cTn id="7" presetID="3" presetClass="emph" presetSubtype="2" fill="hold" grpId="0" nodeType="withEffect">
                                  <p:stCondLst>
                                    <p:cond delay="0"/>
                                  </p:stCondLst>
                                  <p:childTnLst>
                                    <p:animClr clrSpc="rgb" dir="cw">
                                      <p:cBhvr override="childStyle">
                                        <p:cTn id="8" dur="500" fill="hold"/>
                                        <p:tgtEl>
                                          <p:spTgt spid="152589"/>
                                        </p:tgtEl>
                                        <p:attrNameLst>
                                          <p:attrName>style.color</p:attrName>
                                        </p:attrNameLst>
                                      </p:cBhvr>
                                      <p:to>
                                        <a:schemeClr val="bg2"/>
                                      </p:to>
                                    </p:animClr>
                                  </p:childTnLst>
                                </p:cTn>
                              </p:par>
                              <p:par>
                                <p:cTn id="9" presetID="3" presetClass="emph" presetSubtype="2" fill="hold" grpId="0" nodeType="withEffect">
                                  <p:stCondLst>
                                    <p:cond delay="0"/>
                                  </p:stCondLst>
                                  <p:childTnLst>
                                    <p:animClr clrSpc="rgb" dir="cw">
                                      <p:cBhvr override="childStyle">
                                        <p:cTn id="10" dur="500" fill="hold"/>
                                        <p:tgtEl>
                                          <p:spTgt spid="152590"/>
                                        </p:tgtEl>
                                        <p:attrNameLst>
                                          <p:attrName>style.color</p:attrName>
                                        </p:attrNameLst>
                                      </p:cBhvr>
                                      <p:to>
                                        <a:schemeClr val="bg2"/>
                                      </p:to>
                                    </p:animClr>
                                  </p:childTnLst>
                                </p:cTn>
                              </p:par>
                              <p:par>
                                <p:cTn id="11" presetID="3" presetClass="emph" presetSubtype="2" fill="hold" grpId="0" nodeType="withEffect">
                                  <p:stCondLst>
                                    <p:cond delay="0"/>
                                  </p:stCondLst>
                                  <p:childTnLst>
                                    <p:animClr clrSpc="rgb" dir="cw">
                                      <p:cBhvr override="childStyle">
                                        <p:cTn id="12" dur="500" fill="hold"/>
                                        <p:tgtEl>
                                          <p:spTgt spid="152591"/>
                                        </p:tgtEl>
                                        <p:attrNameLst>
                                          <p:attrName>style.color</p:attrName>
                                        </p:attrNameLst>
                                      </p:cBhvr>
                                      <p:to>
                                        <a:schemeClr val="bg2"/>
                                      </p:to>
                                    </p:animClr>
                                  </p:childTnLst>
                                </p:cTn>
                              </p:par>
                              <p:par>
                                <p:cTn id="13" presetID="3" presetClass="emph" presetSubtype="2" fill="hold" grpId="0" nodeType="withEffect">
                                  <p:stCondLst>
                                    <p:cond delay="0"/>
                                  </p:stCondLst>
                                  <p:childTnLst>
                                    <p:animClr clrSpc="rgb" dir="cw">
                                      <p:cBhvr override="childStyle">
                                        <p:cTn id="14" dur="500" fill="hold"/>
                                        <p:tgtEl>
                                          <p:spTgt spid="152592"/>
                                        </p:tgtEl>
                                        <p:attrNameLst>
                                          <p:attrName>style.color</p:attrName>
                                        </p:attrNameLst>
                                      </p:cBhvr>
                                      <p:to>
                                        <a:schemeClr val="bg2"/>
                                      </p:to>
                                    </p:animClr>
                                  </p:childTnLst>
                                </p:cTn>
                              </p:par>
                              <p:par>
                                <p:cTn id="15" presetID="3" presetClass="emph" presetSubtype="2" fill="hold" grpId="0" nodeType="withEffect">
                                  <p:stCondLst>
                                    <p:cond delay="0"/>
                                  </p:stCondLst>
                                  <p:childTnLst>
                                    <p:animClr clrSpc="rgb" dir="cw">
                                      <p:cBhvr override="childStyle">
                                        <p:cTn id="16" dur="500" fill="hold"/>
                                        <p:tgtEl>
                                          <p:spTgt spid="152593"/>
                                        </p:tgtEl>
                                        <p:attrNameLst>
                                          <p:attrName>style.color</p:attrName>
                                        </p:attrNameLst>
                                      </p:cBhvr>
                                      <p:to>
                                        <a:schemeClr val="bg2"/>
                                      </p:to>
                                    </p:animClr>
                                  </p:childTnLst>
                                </p:cTn>
                              </p:par>
                              <p:par>
                                <p:cTn id="17" presetID="3" presetClass="emph" presetSubtype="2" fill="hold" grpId="0" nodeType="withEffect">
                                  <p:stCondLst>
                                    <p:cond delay="0"/>
                                  </p:stCondLst>
                                  <p:childTnLst>
                                    <p:animClr clrSpc="rgb" dir="cw">
                                      <p:cBhvr override="childStyle">
                                        <p:cTn id="18" dur="500" fill="hold"/>
                                        <p:tgtEl>
                                          <p:spTgt spid="152594"/>
                                        </p:tgtEl>
                                        <p:attrNameLst>
                                          <p:attrName>style.color</p:attrName>
                                        </p:attrNameLst>
                                      </p:cBhvr>
                                      <p:to>
                                        <a:schemeClr val="bg2"/>
                                      </p:to>
                                    </p:animClr>
                                  </p:childTnLst>
                                </p:cTn>
                              </p:par>
                            </p:childTnLst>
                          </p:cTn>
                        </p:par>
                        <p:par>
                          <p:cTn id="19" fill="hold">
                            <p:stCondLst>
                              <p:cond delay="500"/>
                            </p:stCondLst>
                            <p:childTnLst>
                              <p:par>
                                <p:cTn id="20" presetID="20" presetClass="entr" presetSubtype="0" fill="hold" grpId="0" nodeType="afterEffect">
                                  <p:stCondLst>
                                    <p:cond delay="0"/>
                                  </p:stCondLst>
                                  <p:childTnLst>
                                    <p:set>
                                      <p:cBhvr>
                                        <p:cTn id="21" dur="1" fill="hold">
                                          <p:stCondLst>
                                            <p:cond delay="0"/>
                                          </p:stCondLst>
                                        </p:cTn>
                                        <p:tgtEl>
                                          <p:spTgt spid="152598"/>
                                        </p:tgtEl>
                                        <p:attrNameLst>
                                          <p:attrName>style.visibility</p:attrName>
                                        </p:attrNameLst>
                                      </p:cBhvr>
                                      <p:to>
                                        <p:strVal val="visible"/>
                                      </p:to>
                                    </p:set>
                                    <p:animEffect transition="in" filter="wedge">
                                      <p:cBhvr>
                                        <p:cTn id="22" dur="500"/>
                                        <p:tgtEl>
                                          <p:spTgt spid="152598"/>
                                        </p:tgtEl>
                                      </p:cBhvr>
                                    </p:animEffect>
                                  </p:childTnLst>
                                </p:cTn>
                              </p:par>
                              <p:par>
                                <p:cTn id="23" presetID="20" presetClass="entr" presetSubtype="0" fill="hold" grpId="0" nodeType="withEffect">
                                  <p:stCondLst>
                                    <p:cond delay="0"/>
                                  </p:stCondLst>
                                  <p:childTnLst>
                                    <p:set>
                                      <p:cBhvr>
                                        <p:cTn id="24" dur="1" fill="hold">
                                          <p:stCondLst>
                                            <p:cond delay="0"/>
                                          </p:stCondLst>
                                        </p:cTn>
                                        <p:tgtEl>
                                          <p:spTgt spid="152597"/>
                                        </p:tgtEl>
                                        <p:attrNameLst>
                                          <p:attrName>style.visibility</p:attrName>
                                        </p:attrNameLst>
                                      </p:cBhvr>
                                      <p:to>
                                        <p:strVal val="visible"/>
                                      </p:to>
                                    </p:set>
                                    <p:animEffect transition="in" filter="wedge">
                                      <p:cBhvr>
                                        <p:cTn id="25" dur="500"/>
                                        <p:tgtEl>
                                          <p:spTgt spid="152597"/>
                                        </p:tgtEl>
                                      </p:cBhvr>
                                    </p:animEffect>
                                  </p:childTnLst>
                                </p:cTn>
                              </p:par>
                            </p:childTnLst>
                          </p:cTn>
                        </p:par>
                        <p:par>
                          <p:cTn id="26" fill="hold">
                            <p:stCondLst>
                              <p:cond delay="1000"/>
                            </p:stCondLst>
                            <p:childTnLst>
                              <p:par>
                                <p:cTn id="27" presetID="5" presetClass="entr" presetSubtype="10" fill="hold" nodeType="afterEffect">
                                  <p:stCondLst>
                                    <p:cond delay="0"/>
                                  </p:stCondLst>
                                  <p:childTnLst>
                                    <p:set>
                                      <p:cBhvr>
                                        <p:cTn id="28" dur="1" fill="hold">
                                          <p:stCondLst>
                                            <p:cond delay="0"/>
                                          </p:stCondLst>
                                        </p:cTn>
                                        <p:tgtEl>
                                          <p:spTgt spid="152602"/>
                                        </p:tgtEl>
                                        <p:attrNameLst>
                                          <p:attrName>style.visibility</p:attrName>
                                        </p:attrNameLst>
                                      </p:cBhvr>
                                      <p:to>
                                        <p:strVal val="visible"/>
                                      </p:to>
                                    </p:set>
                                    <p:animEffect transition="in" filter="checkerboard(across)">
                                      <p:cBhvr>
                                        <p:cTn id="29" dur="500"/>
                                        <p:tgtEl>
                                          <p:spTgt spid="152602"/>
                                        </p:tgtEl>
                                      </p:cBhvr>
                                    </p:animEffect>
                                  </p:childTnLst>
                                </p:cTn>
                              </p:par>
                              <p:par>
                                <p:cTn id="30" presetID="5" presetClass="entr" presetSubtype="10" fill="hold" nodeType="withEffect">
                                  <p:stCondLst>
                                    <p:cond delay="0"/>
                                  </p:stCondLst>
                                  <p:childTnLst>
                                    <p:set>
                                      <p:cBhvr>
                                        <p:cTn id="31" dur="1" fill="hold">
                                          <p:stCondLst>
                                            <p:cond delay="0"/>
                                          </p:stCondLst>
                                        </p:cTn>
                                        <p:tgtEl>
                                          <p:spTgt spid="152604"/>
                                        </p:tgtEl>
                                        <p:attrNameLst>
                                          <p:attrName>style.visibility</p:attrName>
                                        </p:attrNameLst>
                                      </p:cBhvr>
                                      <p:to>
                                        <p:strVal val="visible"/>
                                      </p:to>
                                    </p:set>
                                    <p:animEffect transition="in" filter="checkerboard(across)">
                                      <p:cBhvr>
                                        <p:cTn id="32" dur="500"/>
                                        <p:tgtEl>
                                          <p:spTgt spid="152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6" grpId="0"/>
      <p:bldP spid="152589" grpId="0"/>
      <p:bldP spid="152590" grpId="0"/>
      <p:bldP spid="152591" grpId="0"/>
      <p:bldP spid="152592" grpId="0"/>
      <p:bldP spid="152593" grpId="0"/>
      <p:bldP spid="152594" grpId="0"/>
      <p:bldP spid="152597" grpId="0" animBg="1"/>
      <p:bldP spid="15259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0"/>
            <a:ext cx="7129463"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水资源与水环境</a:t>
            </a:r>
          </a:p>
        </p:txBody>
      </p:sp>
      <p:sp>
        <p:nvSpPr>
          <p:cNvPr id="14339" name="Text Box 4"/>
          <p:cNvSpPr txBox="1">
            <a:spLocks noChangeArrowheads="1"/>
          </p:cNvSpPr>
          <p:nvPr/>
        </p:nvSpPr>
        <p:spPr bwMode="auto">
          <a:xfrm>
            <a:off x="1547813" y="765175"/>
            <a:ext cx="5545137" cy="701675"/>
          </a:xfrm>
          <a:prstGeom prst="rect">
            <a:avLst/>
          </a:prstGeom>
          <a:noFill/>
          <a:ln w="9525">
            <a:noFill/>
            <a:miter lim="800000"/>
            <a:headEnd/>
            <a:tailEnd/>
          </a:ln>
        </p:spPr>
        <p:txBody>
          <a:bodyPr>
            <a:spAutoFit/>
          </a:bodyPr>
          <a:lstStyle/>
          <a:p>
            <a:pPr algn="ctr" fontAlgn="base">
              <a:spcBef>
                <a:spcPct val="50000"/>
              </a:spcBef>
              <a:spcAft>
                <a:spcPct val="0"/>
              </a:spcAft>
            </a:pPr>
            <a:r>
              <a:rPr lang="zh-CN" altLang="en-US" sz="4000">
                <a:solidFill>
                  <a:srgbClr val="FFFF00"/>
                </a:solidFill>
                <a:ea typeface="隶书" pitchFamily="49" charset="-122"/>
              </a:rPr>
              <a:t>水是生命之源！</a:t>
            </a:r>
          </a:p>
        </p:txBody>
      </p:sp>
      <p:sp>
        <p:nvSpPr>
          <p:cNvPr id="14340" name="Rectangle 5"/>
          <p:cNvSpPr>
            <a:spLocks noChangeArrowheads="1"/>
          </p:cNvSpPr>
          <p:nvPr/>
        </p:nvSpPr>
        <p:spPr bwMode="auto">
          <a:xfrm>
            <a:off x="107950" y="1773238"/>
            <a:ext cx="4392613" cy="2925762"/>
          </a:xfrm>
          <a:prstGeom prst="rect">
            <a:avLst/>
          </a:prstGeom>
          <a:solidFill>
            <a:srgbClr val="0000FF">
              <a:alpha val="50195"/>
            </a:srgbClr>
          </a:solidFill>
          <a:ln w="9525">
            <a:noFill/>
            <a:miter lim="800000"/>
            <a:headEnd/>
            <a:tailEnd/>
          </a:ln>
        </p:spPr>
        <p:txBody>
          <a:bodyPr>
            <a:spAutoFit/>
          </a:bodyPr>
          <a:lstStyle/>
          <a:p>
            <a:pPr fontAlgn="base">
              <a:lnSpc>
                <a:spcPct val="130000"/>
              </a:lnSpc>
              <a:spcBef>
                <a:spcPct val="50000"/>
              </a:spcBef>
              <a:spcAft>
                <a:spcPct val="0"/>
              </a:spcAft>
            </a:pPr>
            <a:r>
              <a:rPr kumimoji="1" lang="zh-CN" altLang="en-US" b="1">
                <a:solidFill>
                  <a:srgbClr val="FFFFFF"/>
                </a:solidFill>
                <a:latin typeface="Times New Roman" pitchFamily="18" charset="0"/>
              </a:rPr>
              <a:t>在地球上，哪里有水，哪里就有生命。</a:t>
            </a:r>
          </a:p>
          <a:p>
            <a:pPr fontAlgn="base">
              <a:lnSpc>
                <a:spcPct val="130000"/>
              </a:lnSpc>
              <a:spcBef>
                <a:spcPct val="50000"/>
              </a:spcBef>
              <a:spcAft>
                <a:spcPct val="0"/>
              </a:spcAft>
            </a:pPr>
            <a:r>
              <a:rPr kumimoji="1" lang="zh-CN" altLang="en-US" b="1">
                <a:solidFill>
                  <a:srgbClr val="FFFFFF"/>
                </a:solidFill>
                <a:latin typeface="Times New Roman" pitchFamily="18" charset="0"/>
              </a:rPr>
              <a:t>人体内的水分，大约占到体重的</a:t>
            </a:r>
            <a:r>
              <a:rPr kumimoji="1" lang="en-US" altLang="zh-CN" b="1">
                <a:solidFill>
                  <a:srgbClr val="FFFFFF"/>
                </a:solidFill>
                <a:latin typeface="Times New Roman" pitchFamily="18" charset="0"/>
              </a:rPr>
              <a:t>65%</a:t>
            </a:r>
            <a:r>
              <a:rPr kumimoji="1" lang="zh-CN" altLang="en-US" b="1">
                <a:solidFill>
                  <a:srgbClr val="FFFFFF"/>
                </a:solidFill>
                <a:latin typeface="Times New Roman" pitchFamily="18" charset="0"/>
              </a:rPr>
              <a:t>。</a:t>
            </a:r>
          </a:p>
          <a:p>
            <a:pPr fontAlgn="base">
              <a:lnSpc>
                <a:spcPct val="130000"/>
              </a:lnSpc>
              <a:spcBef>
                <a:spcPct val="50000"/>
              </a:spcBef>
              <a:spcAft>
                <a:spcPct val="0"/>
              </a:spcAft>
            </a:pPr>
            <a:r>
              <a:rPr kumimoji="1" lang="zh-CN" altLang="en-US" b="1">
                <a:solidFill>
                  <a:srgbClr val="FFFFFF"/>
                </a:solidFill>
                <a:latin typeface="Times New Roman" pitchFamily="18" charset="0"/>
              </a:rPr>
              <a:t>      其中，脑髓含水</a:t>
            </a:r>
            <a:r>
              <a:rPr kumimoji="1" lang="en-US" altLang="zh-CN" b="1">
                <a:solidFill>
                  <a:srgbClr val="FFFFFF"/>
                </a:solidFill>
                <a:latin typeface="Times New Roman" pitchFamily="18" charset="0"/>
              </a:rPr>
              <a:t>75%</a:t>
            </a:r>
          </a:p>
          <a:p>
            <a:pPr fontAlgn="base">
              <a:lnSpc>
                <a:spcPct val="130000"/>
              </a:lnSpc>
              <a:spcBef>
                <a:spcPct val="50000"/>
              </a:spcBef>
              <a:spcAft>
                <a:spcPct val="0"/>
              </a:spcAft>
            </a:pPr>
            <a:r>
              <a:rPr kumimoji="1" lang="en-US" altLang="zh-CN" b="1">
                <a:solidFill>
                  <a:srgbClr val="FFFFFF"/>
                </a:solidFill>
                <a:latin typeface="Times New Roman" pitchFamily="18" charset="0"/>
              </a:rPr>
              <a:t>                 </a:t>
            </a:r>
            <a:r>
              <a:rPr kumimoji="1" lang="zh-CN" altLang="en-US" b="1">
                <a:solidFill>
                  <a:srgbClr val="FFFFFF"/>
                </a:solidFill>
                <a:latin typeface="Times New Roman" pitchFamily="18" charset="0"/>
              </a:rPr>
              <a:t>血液含水</a:t>
            </a:r>
            <a:r>
              <a:rPr kumimoji="1" lang="en-US" altLang="zh-CN" b="1">
                <a:solidFill>
                  <a:srgbClr val="FFFFFF"/>
                </a:solidFill>
                <a:latin typeface="Times New Roman" pitchFamily="18" charset="0"/>
              </a:rPr>
              <a:t>83%</a:t>
            </a:r>
          </a:p>
          <a:p>
            <a:pPr fontAlgn="base">
              <a:lnSpc>
                <a:spcPct val="130000"/>
              </a:lnSpc>
              <a:spcBef>
                <a:spcPct val="50000"/>
              </a:spcBef>
              <a:spcAft>
                <a:spcPct val="0"/>
              </a:spcAft>
            </a:pPr>
            <a:r>
              <a:rPr kumimoji="1" lang="en-US" altLang="zh-CN" b="1">
                <a:solidFill>
                  <a:srgbClr val="FFFFFF"/>
                </a:solidFill>
                <a:latin typeface="Times New Roman" pitchFamily="18" charset="0"/>
              </a:rPr>
              <a:t>                 </a:t>
            </a:r>
            <a:r>
              <a:rPr kumimoji="1" lang="zh-CN" altLang="en-US" b="1">
                <a:solidFill>
                  <a:srgbClr val="FFFFFF"/>
                </a:solidFill>
                <a:latin typeface="Times New Roman" pitchFamily="18" charset="0"/>
              </a:rPr>
              <a:t>肌肉含水</a:t>
            </a:r>
            <a:r>
              <a:rPr kumimoji="1" lang="en-US" altLang="zh-CN" b="1">
                <a:solidFill>
                  <a:srgbClr val="FFFFFF"/>
                </a:solidFill>
                <a:latin typeface="Times New Roman" pitchFamily="18" charset="0"/>
              </a:rPr>
              <a:t>76%</a:t>
            </a:r>
          </a:p>
          <a:p>
            <a:pPr fontAlgn="base">
              <a:lnSpc>
                <a:spcPct val="130000"/>
              </a:lnSpc>
              <a:spcBef>
                <a:spcPct val="50000"/>
              </a:spcBef>
              <a:spcAft>
                <a:spcPct val="0"/>
              </a:spcAft>
            </a:pPr>
            <a:r>
              <a:rPr kumimoji="1" lang="en-US" altLang="zh-CN" b="1">
                <a:solidFill>
                  <a:srgbClr val="FFFFFF"/>
                </a:solidFill>
                <a:latin typeface="Times New Roman" pitchFamily="18" charset="0"/>
              </a:rPr>
              <a:t>                 </a:t>
            </a:r>
            <a:r>
              <a:rPr kumimoji="1" lang="zh-CN" altLang="en-US" b="1">
                <a:solidFill>
                  <a:srgbClr val="FFFFFF"/>
                </a:solidFill>
                <a:latin typeface="Times New Roman" pitchFamily="18" charset="0"/>
              </a:rPr>
              <a:t>骨胳含水</a:t>
            </a:r>
            <a:r>
              <a:rPr kumimoji="1" lang="en-US" altLang="zh-CN" b="1">
                <a:solidFill>
                  <a:srgbClr val="FFFFFF"/>
                </a:solidFill>
                <a:latin typeface="Times New Roman" pitchFamily="18" charset="0"/>
              </a:rPr>
              <a:t>22%</a:t>
            </a:r>
          </a:p>
        </p:txBody>
      </p:sp>
      <p:sp>
        <p:nvSpPr>
          <p:cNvPr id="13318" name="Rectangle 6"/>
          <p:cNvSpPr>
            <a:spLocks noChangeArrowheads="1"/>
          </p:cNvSpPr>
          <p:nvPr/>
        </p:nvSpPr>
        <p:spPr bwMode="auto">
          <a:xfrm>
            <a:off x="3132138" y="3429000"/>
            <a:ext cx="5832475" cy="3144838"/>
          </a:xfrm>
          <a:prstGeom prst="rect">
            <a:avLst/>
          </a:prstGeom>
          <a:solidFill>
            <a:srgbClr val="0000FF">
              <a:alpha val="50195"/>
            </a:srgbClr>
          </a:solidFill>
          <a:ln w="9525" algn="ctr">
            <a:noFill/>
            <a:miter lim="800000"/>
            <a:headEnd/>
            <a:tailEnd/>
          </a:ln>
        </p:spPr>
        <p:txBody>
          <a:bodyPr>
            <a:spAutoFit/>
          </a:bodyPr>
          <a:lstStyle/>
          <a:p>
            <a:pPr fontAlgn="base">
              <a:lnSpc>
                <a:spcPct val="130000"/>
              </a:lnSpc>
              <a:spcBef>
                <a:spcPct val="50000"/>
              </a:spcBef>
              <a:spcAft>
                <a:spcPct val="0"/>
              </a:spcAft>
            </a:pPr>
            <a:r>
              <a:rPr kumimoji="1" lang="en-US" altLang="zh-CN" b="1">
                <a:solidFill>
                  <a:srgbClr val="FFFFFF"/>
                </a:solidFill>
                <a:latin typeface="Times New Roman" pitchFamily="18" charset="0"/>
              </a:rPr>
              <a:t>       </a:t>
            </a:r>
            <a:r>
              <a:rPr kumimoji="1" lang="zh-CN" altLang="en-US" b="1">
                <a:solidFill>
                  <a:srgbClr val="FFFFFF"/>
                </a:solidFill>
                <a:latin typeface="Times New Roman" pitchFamily="18" charset="0"/>
              </a:rPr>
              <a:t>没有水，食物中的养料不能被吸收，废物不能排出体外，药物不能到达起作用的部位。</a:t>
            </a:r>
          </a:p>
          <a:p>
            <a:pPr fontAlgn="base">
              <a:lnSpc>
                <a:spcPct val="130000"/>
              </a:lnSpc>
              <a:spcBef>
                <a:spcPct val="50000"/>
              </a:spcBef>
              <a:spcAft>
                <a:spcPct val="0"/>
              </a:spcAft>
            </a:pPr>
            <a:r>
              <a:rPr kumimoji="1" lang="zh-CN" altLang="en-US" b="1">
                <a:solidFill>
                  <a:srgbClr val="FFFFFF"/>
                </a:solidFill>
                <a:latin typeface="Times New Roman" pitchFamily="18" charset="0"/>
              </a:rPr>
              <a:t>人体缺水</a:t>
            </a:r>
            <a:r>
              <a:rPr kumimoji="1" lang="en-US" altLang="zh-CN" b="1">
                <a:solidFill>
                  <a:srgbClr val="FFFFFF"/>
                </a:solidFill>
                <a:latin typeface="Times New Roman" pitchFamily="18" charset="0"/>
              </a:rPr>
              <a:t>1%-2%</a:t>
            </a:r>
            <a:r>
              <a:rPr kumimoji="1" lang="zh-CN" altLang="en-US" b="1">
                <a:solidFill>
                  <a:srgbClr val="FFFFFF"/>
                </a:solidFill>
                <a:latin typeface="Times New Roman" pitchFamily="18" charset="0"/>
              </a:rPr>
              <a:t>，感到渴</a:t>
            </a:r>
          </a:p>
          <a:p>
            <a:pPr fontAlgn="base">
              <a:lnSpc>
                <a:spcPct val="130000"/>
              </a:lnSpc>
              <a:spcBef>
                <a:spcPct val="50000"/>
              </a:spcBef>
              <a:spcAft>
                <a:spcPct val="0"/>
              </a:spcAft>
            </a:pPr>
            <a:r>
              <a:rPr kumimoji="1" lang="zh-CN" altLang="en-US" b="1">
                <a:solidFill>
                  <a:srgbClr val="FFFFFF"/>
                </a:solidFill>
                <a:latin typeface="Times New Roman" pitchFamily="18" charset="0"/>
              </a:rPr>
              <a:t>缺水</a:t>
            </a:r>
            <a:r>
              <a:rPr kumimoji="1" lang="en-US" altLang="zh-CN" b="1">
                <a:solidFill>
                  <a:srgbClr val="FFFFFF"/>
                </a:solidFill>
                <a:latin typeface="Times New Roman" pitchFamily="18" charset="0"/>
              </a:rPr>
              <a:t>5%</a:t>
            </a:r>
            <a:r>
              <a:rPr kumimoji="1" lang="zh-CN" altLang="en-US" b="1">
                <a:solidFill>
                  <a:srgbClr val="FFFFFF"/>
                </a:solidFill>
                <a:latin typeface="Times New Roman" pitchFamily="18" charset="0"/>
              </a:rPr>
              <a:t>，口干舌燥，皮肤起皱，意识不清，甚至幻视 </a:t>
            </a:r>
          </a:p>
          <a:p>
            <a:pPr fontAlgn="base">
              <a:lnSpc>
                <a:spcPct val="130000"/>
              </a:lnSpc>
              <a:spcBef>
                <a:spcPct val="50000"/>
              </a:spcBef>
              <a:spcAft>
                <a:spcPct val="0"/>
              </a:spcAft>
            </a:pPr>
            <a:r>
              <a:rPr kumimoji="1" lang="zh-CN" altLang="en-US" b="1">
                <a:solidFill>
                  <a:srgbClr val="FFFFFF"/>
                </a:solidFill>
                <a:latin typeface="Times New Roman" pitchFamily="18" charset="0"/>
              </a:rPr>
              <a:t>缺水</a:t>
            </a:r>
            <a:r>
              <a:rPr kumimoji="1" lang="en-US" altLang="zh-CN" b="1">
                <a:solidFill>
                  <a:srgbClr val="FFFFFF"/>
                </a:solidFill>
                <a:latin typeface="Times New Roman" pitchFamily="18" charset="0"/>
              </a:rPr>
              <a:t>15%</a:t>
            </a:r>
            <a:r>
              <a:rPr kumimoji="1" lang="zh-CN" altLang="en-US" b="1">
                <a:solidFill>
                  <a:srgbClr val="FFFFFF"/>
                </a:solidFill>
                <a:latin typeface="Times New Roman" pitchFamily="18" charset="0"/>
              </a:rPr>
              <a:t>，往往甚于饥饿     </a:t>
            </a:r>
          </a:p>
          <a:p>
            <a:pPr fontAlgn="base">
              <a:lnSpc>
                <a:spcPct val="130000"/>
              </a:lnSpc>
              <a:spcBef>
                <a:spcPct val="50000"/>
              </a:spcBef>
              <a:spcAft>
                <a:spcPct val="0"/>
              </a:spcAft>
            </a:pPr>
            <a:r>
              <a:rPr kumimoji="1" lang="zh-CN" altLang="en-US" b="1">
                <a:solidFill>
                  <a:srgbClr val="FFFFFF"/>
                </a:solidFill>
                <a:latin typeface="Times New Roman" pitchFamily="18" charset="0"/>
              </a:rPr>
              <a:t>没有食物，人可以活较长时间（有人估计为两个月），如果连水也没有，顶多能活一周左右。</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5</a:t>
            </a:fld>
            <a:endParaRPr lang="en-US" altLang="zh-CN">
              <a:solidFill>
                <a:srgbClr val="000000"/>
              </a:solidFill>
            </a:endParaRPr>
          </a:p>
        </p:txBody>
      </p:sp>
    </p:spTree>
    <p:extLst>
      <p:ext uri="{BB962C8B-B14F-4D97-AF65-F5344CB8AC3E}">
        <p14:creationId xmlns:p14="http://schemas.microsoft.com/office/powerpoint/2010/main" val="2018289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3318"/>
                                        </p:tgtEl>
                                        <p:attrNameLst>
                                          <p:attrName>style.visibility</p:attrName>
                                        </p:attrNameLst>
                                      </p:cBhvr>
                                      <p:to>
                                        <p:strVal val="visible"/>
                                      </p:to>
                                    </p:set>
                                    <p:animEffect transition="in" filter="slide(fromLeft)">
                                      <p:cBhvr>
                                        <p:cTn id="7" dur="5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66CCFF"/>
            </a:gs>
          </a:gsLst>
          <a:path path="rect">
            <a:fillToRect l="100000" t="100000"/>
          </a:path>
        </a:gradFill>
        <a:effectLst/>
      </p:bgPr>
    </p:bg>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0" y="1341438"/>
            <a:ext cx="2411413" cy="4175125"/>
          </a:xfrm>
          <a:prstGeom prst="rect">
            <a:avLst/>
          </a:prstGeom>
          <a:solidFill>
            <a:schemeClr val="bg1"/>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54275" name="Text Box 3"/>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54276" name="Text Box 4"/>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水环境污染物</a:t>
            </a:r>
          </a:p>
        </p:txBody>
      </p:sp>
      <p:sp>
        <p:nvSpPr>
          <p:cNvPr id="54277" name="Text Box 5"/>
          <p:cNvSpPr txBox="1">
            <a:spLocks noChangeArrowheads="1"/>
          </p:cNvSpPr>
          <p:nvPr/>
        </p:nvSpPr>
        <p:spPr bwMode="auto">
          <a:xfrm>
            <a:off x="84138" y="1484313"/>
            <a:ext cx="1828800" cy="396875"/>
          </a:xfrm>
          <a:prstGeom prst="rect">
            <a:avLst/>
          </a:prstGeom>
          <a:noFill/>
          <a:ln w="9525">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1</a:t>
            </a:r>
            <a:r>
              <a:rPr kumimoji="1" lang="zh-CN" altLang="en-US" sz="2000" b="1">
                <a:solidFill>
                  <a:srgbClr val="808080"/>
                </a:solidFill>
                <a:latin typeface="Times New Roman" pitchFamily="18" charset="0"/>
              </a:rPr>
              <a:t>、悬浮物 </a:t>
            </a:r>
          </a:p>
        </p:txBody>
      </p:sp>
      <p:sp>
        <p:nvSpPr>
          <p:cNvPr id="54278" name="Text Box 6"/>
          <p:cNvSpPr txBox="1">
            <a:spLocks noChangeArrowheads="1"/>
          </p:cNvSpPr>
          <p:nvPr/>
        </p:nvSpPr>
        <p:spPr bwMode="auto">
          <a:xfrm>
            <a:off x="84138" y="1989138"/>
            <a:ext cx="2362200" cy="396875"/>
          </a:xfrm>
          <a:prstGeom prst="rect">
            <a:avLst/>
          </a:prstGeom>
          <a:noFill/>
          <a:ln w="9525">
            <a:noFill/>
            <a:miter lim="800000"/>
            <a:headEnd/>
            <a:tailEnd/>
          </a:ln>
        </p:spPr>
        <p:txBody>
          <a:bodyPr>
            <a:spAutoFit/>
          </a:bodyPr>
          <a:lstStyle/>
          <a:p>
            <a:pPr fontAlgn="base">
              <a:spcBef>
                <a:spcPct val="50000"/>
              </a:spcBef>
              <a:spcAft>
                <a:spcPct val="0"/>
              </a:spcAft>
            </a:pPr>
            <a:r>
              <a:rPr kumimoji="1" lang="en-US" altLang="zh-CN" sz="2000" b="1">
                <a:solidFill>
                  <a:srgbClr val="3333FF"/>
                </a:solidFill>
                <a:latin typeface="Times New Roman" pitchFamily="18" charset="0"/>
              </a:rPr>
              <a:t>2</a:t>
            </a:r>
            <a:r>
              <a:rPr kumimoji="1" lang="zh-CN" altLang="en-US" sz="2000" b="1">
                <a:solidFill>
                  <a:srgbClr val="3333FF"/>
                </a:solidFill>
                <a:latin typeface="Times New Roman" pitchFamily="18" charset="0"/>
              </a:rPr>
              <a:t>、耗氧有机物 </a:t>
            </a:r>
          </a:p>
        </p:txBody>
      </p:sp>
      <p:sp>
        <p:nvSpPr>
          <p:cNvPr id="54279" name="Text Box 7"/>
          <p:cNvSpPr txBox="1">
            <a:spLocks noChangeArrowheads="1"/>
          </p:cNvSpPr>
          <p:nvPr/>
        </p:nvSpPr>
        <p:spPr bwMode="auto">
          <a:xfrm>
            <a:off x="84138" y="2492375"/>
            <a:ext cx="30480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3</a:t>
            </a:r>
            <a:r>
              <a:rPr kumimoji="1" lang="zh-CN" altLang="en-US" sz="2000" b="1">
                <a:solidFill>
                  <a:srgbClr val="808080"/>
                </a:solidFill>
                <a:latin typeface="Times New Roman" pitchFamily="18" charset="0"/>
              </a:rPr>
              <a:t>、植物性营养物 </a:t>
            </a:r>
          </a:p>
        </p:txBody>
      </p:sp>
      <p:sp>
        <p:nvSpPr>
          <p:cNvPr id="54280" name="Text Box 8"/>
          <p:cNvSpPr txBox="1">
            <a:spLocks noChangeArrowheads="1"/>
          </p:cNvSpPr>
          <p:nvPr/>
        </p:nvSpPr>
        <p:spPr bwMode="auto">
          <a:xfrm>
            <a:off x="84138" y="2997200"/>
            <a:ext cx="16764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4</a:t>
            </a:r>
            <a:r>
              <a:rPr kumimoji="1" lang="zh-CN" altLang="en-US" sz="2000" b="1">
                <a:solidFill>
                  <a:srgbClr val="808080"/>
                </a:solidFill>
                <a:latin typeface="Times New Roman" pitchFamily="18" charset="0"/>
              </a:rPr>
              <a:t>、重金属 </a:t>
            </a:r>
          </a:p>
        </p:txBody>
      </p:sp>
      <p:sp>
        <p:nvSpPr>
          <p:cNvPr id="54281" name="Text Box 9"/>
          <p:cNvSpPr txBox="1">
            <a:spLocks noChangeArrowheads="1"/>
          </p:cNvSpPr>
          <p:nvPr/>
        </p:nvSpPr>
        <p:spPr bwMode="auto">
          <a:xfrm>
            <a:off x="84138" y="3500438"/>
            <a:ext cx="30480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5</a:t>
            </a:r>
            <a:r>
              <a:rPr kumimoji="1" lang="zh-CN" altLang="en-US" sz="2000" b="1">
                <a:solidFill>
                  <a:srgbClr val="808080"/>
                </a:solidFill>
                <a:latin typeface="Times New Roman" pitchFamily="18" charset="0"/>
              </a:rPr>
              <a:t>、难降解有机物 </a:t>
            </a:r>
          </a:p>
        </p:txBody>
      </p:sp>
      <p:sp>
        <p:nvSpPr>
          <p:cNvPr id="54282" name="Text Box 10"/>
          <p:cNvSpPr txBox="1">
            <a:spLocks noChangeArrowheads="1"/>
          </p:cNvSpPr>
          <p:nvPr/>
        </p:nvSpPr>
        <p:spPr bwMode="auto">
          <a:xfrm>
            <a:off x="84138" y="4005263"/>
            <a:ext cx="18288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6</a:t>
            </a:r>
            <a:r>
              <a:rPr kumimoji="1" lang="zh-CN" altLang="en-US" sz="2000" b="1">
                <a:solidFill>
                  <a:srgbClr val="808080"/>
                </a:solidFill>
                <a:latin typeface="Times New Roman" pitchFamily="18" charset="0"/>
              </a:rPr>
              <a:t>、石油类 </a:t>
            </a:r>
          </a:p>
        </p:txBody>
      </p:sp>
      <p:sp>
        <p:nvSpPr>
          <p:cNvPr id="54283" name="Text Box 11"/>
          <p:cNvSpPr txBox="1">
            <a:spLocks noChangeArrowheads="1"/>
          </p:cNvSpPr>
          <p:nvPr/>
        </p:nvSpPr>
        <p:spPr bwMode="auto">
          <a:xfrm>
            <a:off x="84138" y="4508500"/>
            <a:ext cx="18288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7</a:t>
            </a:r>
            <a:r>
              <a:rPr kumimoji="1" lang="zh-CN" altLang="en-US" sz="2000" b="1">
                <a:solidFill>
                  <a:srgbClr val="808080"/>
                </a:solidFill>
                <a:latin typeface="Times New Roman" pitchFamily="18" charset="0"/>
              </a:rPr>
              <a:t>、酸碱 </a:t>
            </a:r>
          </a:p>
        </p:txBody>
      </p:sp>
      <p:sp>
        <p:nvSpPr>
          <p:cNvPr id="54284" name="Text Box 12"/>
          <p:cNvSpPr txBox="1">
            <a:spLocks noChangeArrowheads="1"/>
          </p:cNvSpPr>
          <p:nvPr/>
        </p:nvSpPr>
        <p:spPr bwMode="auto">
          <a:xfrm>
            <a:off x="84138" y="5013325"/>
            <a:ext cx="16764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8</a:t>
            </a:r>
            <a:r>
              <a:rPr kumimoji="1" lang="zh-CN" altLang="en-US" sz="2000" b="1">
                <a:solidFill>
                  <a:srgbClr val="808080"/>
                </a:solidFill>
                <a:latin typeface="Times New Roman" pitchFamily="18" charset="0"/>
              </a:rPr>
              <a:t>、病原体 </a:t>
            </a:r>
          </a:p>
        </p:txBody>
      </p:sp>
      <p:sp>
        <p:nvSpPr>
          <p:cNvPr id="153613" name="AutoShape 13"/>
          <p:cNvSpPr>
            <a:spLocks noChangeArrowheads="1"/>
          </p:cNvSpPr>
          <p:nvPr/>
        </p:nvSpPr>
        <p:spPr bwMode="auto">
          <a:xfrm>
            <a:off x="2411413" y="1844675"/>
            <a:ext cx="6400800" cy="2952750"/>
          </a:xfrm>
          <a:prstGeom prst="cloudCallout">
            <a:avLst>
              <a:gd name="adj1" fmla="val -54463"/>
              <a:gd name="adj2" fmla="val -36722"/>
            </a:avLst>
          </a:prstGeom>
          <a:gradFill rotWithShape="0">
            <a:gsLst>
              <a:gs pos="0">
                <a:srgbClr val="FFFFCC"/>
              </a:gs>
              <a:gs pos="50000">
                <a:schemeClr val="bg1"/>
              </a:gs>
              <a:gs pos="100000">
                <a:srgbClr val="FFFFCC"/>
              </a:gs>
            </a:gsLst>
            <a:lin ang="5400000" scaled="1"/>
          </a:gradFill>
          <a:ln w="9525">
            <a:solidFill>
              <a:schemeClr val="tx1"/>
            </a:solidFill>
            <a:round/>
            <a:headEnd/>
            <a:tailEnd/>
          </a:ln>
          <a:effectLst/>
        </p:spPr>
        <p:txBody>
          <a:bodyPr/>
          <a:lstStyle/>
          <a:p>
            <a:pPr fontAlgn="base">
              <a:spcBef>
                <a:spcPct val="0"/>
              </a:spcBef>
              <a:spcAft>
                <a:spcPct val="0"/>
              </a:spcAft>
              <a:defRPr/>
            </a:pPr>
            <a:r>
              <a:rPr kumimoji="1" lang="en-US" altLang="zh-CN" sz="2000" b="1">
                <a:solidFill>
                  <a:srgbClr val="0000FF"/>
                </a:solidFill>
                <a:latin typeface="Times New Roman" pitchFamily="18" charset="0"/>
              </a:rPr>
              <a:t>    </a:t>
            </a:r>
            <a:r>
              <a:rPr kumimoji="1" lang="zh-CN" altLang="en-US" sz="2000" b="1">
                <a:solidFill>
                  <a:srgbClr val="0000FF"/>
                </a:solidFill>
                <a:latin typeface="Times New Roman" pitchFamily="18" charset="0"/>
              </a:rPr>
              <a:t>排入水体后能在微生物作用下分解为简单的无机物，在分解过程中消耗氧气，水体溶解氧浓度下降 ，影响鱼类和水生生物的生存 ，严重時造成水体变黑发臭 。</a:t>
            </a:r>
          </a:p>
        </p:txBody>
      </p:sp>
      <p:sp>
        <p:nvSpPr>
          <p:cNvPr id="54286" name="Oval 14"/>
          <p:cNvSpPr>
            <a:spLocks noChangeArrowheads="1"/>
          </p:cNvSpPr>
          <p:nvPr/>
        </p:nvSpPr>
        <p:spPr bwMode="auto">
          <a:xfrm>
            <a:off x="2700338" y="1225550"/>
            <a:ext cx="3384550" cy="695325"/>
          </a:xfrm>
          <a:prstGeom prst="ellipse">
            <a:avLst/>
          </a:prstGeom>
          <a:solidFill>
            <a:schemeClr val="bg1"/>
          </a:solidFill>
          <a:ln w="9525">
            <a:noFill/>
            <a:round/>
            <a:headEnd/>
            <a:tailEnd/>
          </a:ln>
        </p:spPr>
        <p:txBody>
          <a:bodyPr anchor="ctr">
            <a:spAutoFit/>
          </a:bodyPr>
          <a:lstStyle/>
          <a:p>
            <a:pPr algn="ctr" fontAlgn="base">
              <a:spcBef>
                <a:spcPct val="0"/>
              </a:spcBef>
              <a:spcAft>
                <a:spcPct val="0"/>
              </a:spcAft>
            </a:pPr>
            <a:r>
              <a:rPr kumimoji="1" lang="en-US" altLang="zh-CN" sz="2800" b="1">
                <a:solidFill>
                  <a:srgbClr val="3333FF"/>
                </a:solidFill>
                <a:latin typeface="Times New Roman" pitchFamily="18" charset="0"/>
                <a:ea typeface="华文新魏" pitchFamily="2" charset="-122"/>
              </a:rPr>
              <a:t>COD/BOD</a:t>
            </a:r>
          </a:p>
        </p:txBody>
      </p:sp>
      <p:pic>
        <p:nvPicPr>
          <p:cNvPr id="153618" name="Picture 18" descr="拯救东莞石马河：2010年消除黑臭[组图]"/>
          <p:cNvPicPr>
            <a:picLocks noChangeAspect="1" noChangeArrowheads="1"/>
          </p:cNvPicPr>
          <p:nvPr/>
        </p:nvPicPr>
        <p:blipFill>
          <a:blip r:embed="rId2"/>
          <a:srcRect l="23372"/>
          <a:stretch>
            <a:fillRect/>
          </a:stretch>
        </p:blipFill>
        <p:spPr bwMode="auto">
          <a:xfrm>
            <a:off x="0" y="3933825"/>
            <a:ext cx="2951163" cy="2565400"/>
          </a:xfrm>
          <a:prstGeom prst="rect">
            <a:avLst/>
          </a:prstGeom>
          <a:noFill/>
          <a:ln w="9525">
            <a:noFill/>
            <a:miter lim="800000"/>
            <a:headEnd/>
            <a:tailEnd/>
          </a:ln>
        </p:spPr>
      </p:pic>
      <p:pic>
        <p:nvPicPr>
          <p:cNvPr id="153620" name="Picture 20" descr="20060322150211b83d6"/>
          <p:cNvPicPr>
            <a:picLocks noChangeAspect="1" noChangeArrowheads="1"/>
          </p:cNvPicPr>
          <p:nvPr/>
        </p:nvPicPr>
        <p:blipFill>
          <a:blip r:embed="rId3"/>
          <a:srcRect/>
          <a:stretch>
            <a:fillRect/>
          </a:stretch>
        </p:blipFill>
        <p:spPr bwMode="auto">
          <a:xfrm>
            <a:off x="2987675" y="3933825"/>
            <a:ext cx="3240088" cy="2546350"/>
          </a:xfrm>
          <a:prstGeom prst="rect">
            <a:avLst/>
          </a:prstGeom>
          <a:noFill/>
          <a:ln w="9525">
            <a:noFill/>
            <a:miter lim="800000"/>
            <a:headEnd/>
            <a:tailEnd/>
          </a:ln>
        </p:spPr>
      </p:pic>
      <p:pic>
        <p:nvPicPr>
          <p:cNvPr id="153622" name="Picture 22" descr="xinsrc_4720305241131781289654"/>
          <p:cNvPicPr>
            <a:picLocks noChangeAspect="1" noChangeArrowheads="1"/>
          </p:cNvPicPr>
          <p:nvPr/>
        </p:nvPicPr>
        <p:blipFill>
          <a:blip r:embed="rId4"/>
          <a:srcRect/>
          <a:stretch>
            <a:fillRect/>
          </a:stretch>
        </p:blipFill>
        <p:spPr bwMode="auto">
          <a:xfrm>
            <a:off x="6300788" y="3933825"/>
            <a:ext cx="2843212" cy="2568575"/>
          </a:xfrm>
          <a:prstGeom prst="rect">
            <a:avLst/>
          </a:prstGeom>
          <a:noFill/>
          <a:ln w="9525">
            <a:noFill/>
            <a:miter lim="800000"/>
            <a:headEnd/>
            <a:tailEnd/>
          </a:ln>
        </p:spPr>
      </p:pic>
      <p:grpSp>
        <p:nvGrpSpPr>
          <p:cNvPr id="2" name="Group 32"/>
          <p:cNvGrpSpPr>
            <a:grpSpLocks/>
          </p:cNvGrpSpPr>
          <p:nvPr/>
        </p:nvGrpSpPr>
        <p:grpSpPr bwMode="auto">
          <a:xfrm>
            <a:off x="2484438" y="4005263"/>
            <a:ext cx="6481762" cy="2233612"/>
            <a:chOff x="1519" y="1207"/>
            <a:chExt cx="4083" cy="1407"/>
          </a:xfrm>
        </p:grpSpPr>
        <p:sp>
          <p:nvSpPr>
            <p:cNvPr id="54292" name="Rectangle 23"/>
            <p:cNvSpPr>
              <a:spLocks noChangeArrowheads="1"/>
            </p:cNvSpPr>
            <p:nvPr/>
          </p:nvSpPr>
          <p:spPr bwMode="auto">
            <a:xfrm>
              <a:off x="1519" y="1207"/>
              <a:ext cx="4083" cy="1407"/>
            </a:xfrm>
            <a:prstGeom prst="rect">
              <a:avLst/>
            </a:prstGeom>
            <a:solidFill>
              <a:srgbClr val="0066FF"/>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54293" name="Text Box 24"/>
            <p:cNvSpPr txBox="1">
              <a:spLocks noChangeArrowheads="1"/>
            </p:cNvSpPr>
            <p:nvPr/>
          </p:nvSpPr>
          <p:spPr bwMode="auto">
            <a:xfrm>
              <a:off x="1519" y="1525"/>
              <a:ext cx="1225" cy="266"/>
            </a:xfrm>
            <a:prstGeom prst="rect">
              <a:avLst/>
            </a:prstGeom>
            <a:noFill/>
            <a:ln w="9525">
              <a:noFill/>
              <a:miter lim="800000"/>
              <a:headEnd/>
              <a:tailEnd/>
            </a:ln>
          </p:spPr>
          <p:txBody>
            <a:bodyPr>
              <a:spAutoFit/>
            </a:bodyPr>
            <a:lstStyle/>
            <a:p>
              <a:pPr algn="ctr" fontAlgn="base">
                <a:lnSpc>
                  <a:spcPct val="120000"/>
                </a:lnSpc>
                <a:spcBef>
                  <a:spcPct val="50000"/>
                </a:spcBef>
                <a:spcAft>
                  <a:spcPct val="0"/>
                </a:spcAft>
              </a:pPr>
              <a:r>
                <a:rPr lang="en-US" altLang="zh-CN" b="1">
                  <a:solidFill>
                    <a:srgbClr val="FFFFFF"/>
                  </a:solidFill>
                </a:rPr>
                <a:t>C</a:t>
              </a:r>
              <a:r>
                <a:rPr lang="en-US" altLang="zh-CN" b="1" baseline="-25000">
                  <a:solidFill>
                    <a:srgbClr val="FFFFFF"/>
                  </a:solidFill>
                </a:rPr>
                <a:t>a</a:t>
              </a:r>
              <a:r>
                <a:rPr lang="en-US" altLang="zh-CN" b="1">
                  <a:solidFill>
                    <a:srgbClr val="FFFFFF"/>
                  </a:solidFill>
                </a:rPr>
                <a:t>H</a:t>
              </a:r>
              <a:r>
                <a:rPr lang="en-US" altLang="zh-CN" b="1" baseline="-25000">
                  <a:solidFill>
                    <a:srgbClr val="FFFFFF"/>
                  </a:solidFill>
                </a:rPr>
                <a:t>b</a:t>
              </a:r>
              <a:r>
                <a:rPr lang="en-US" altLang="zh-CN" b="1">
                  <a:solidFill>
                    <a:srgbClr val="FFFFFF"/>
                  </a:solidFill>
                </a:rPr>
                <a:t>O</a:t>
              </a:r>
              <a:r>
                <a:rPr lang="en-US" altLang="zh-CN" b="1" baseline="-25000">
                  <a:solidFill>
                    <a:srgbClr val="FFFFFF"/>
                  </a:solidFill>
                </a:rPr>
                <a:t>c</a:t>
              </a:r>
              <a:r>
                <a:rPr lang="en-US" altLang="zh-CN" b="1">
                  <a:solidFill>
                    <a:srgbClr val="FFFFFF"/>
                  </a:solidFill>
                </a:rPr>
                <a:t>N</a:t>
              </a:r>
              <a:r>
                <a:rPr lang="en-US" altLang="zh-CN" b="1" baseline="-25000">
                  <a:solidFill>
                    <a:srgbClr val="FFFFFF"/>
                  </a:solidFill>
                </a:rPr>
                <a:t>x</a:t>
              </a:r>
              <a:r>
                <a:rPr lang="en-US" altLang="zh-CN" b="1">
                  <a:solidFill>
                    <a:srgbClr val="FFFFFF"/>
                  </a:solidFill>
                </a:rPr>
                <a:t>P</a:t>
              </a:r>
              <a:r>
                <a:rPr lang="en-US" altLang="zh-CN" b="1" baseline="-25000">
                  <a:solidFill>
                    <a:srgbClr val="FFFFFF"/>
                  </a:solidFill>
                </a:rPr>
                <a:t>y</a:t>
              </a:r>
              <a:r>
                <a:rPr lang="en-US" altLang="zh-CN" b="1">
                  <a:solidFill>
                    <a:srgbClr val="FFFFFF"/>
                  </a:solidFill>
                </a:rPr>
                <a:t>S</a:t>
              </a:r>
              <a:r>
                <a:rPr lang="en-US" altLang="zh-CN" b="1" baseline="-25000">
                  <a:solidFill>
                    <a:srgbClr val="FFFFFF"/>
                  </a:solidFill>
                </a:rPr>
                <a:t>z</a:t>
              </a:r>
            </a:p>
          </p:txBody>
        </p:sp>
        <p:sp>
          <p:nvSpPr>
            <p:cNvPr id="54294" name="Line 25"/>
            <p:cNvSpPr>
              <a:spLocks noChangeShapeType="1"/>
            </p:cNvSpPr>
            <p:nvPr/>
          </p:nvSpPr>
          <p:spPr bwMode="auto">
            <a:xfrm>
              <a:off x="2653" y="1706"/>
              <a:ext cx="681" cy="0"/>
            </a:xfrm>
            <a:prstGeom prst="line">
              <a:avLst/>
            </a:prstGeom>
            <a:noFill/>
            <a:ln w="28575">
              <a:solidFill>
                <a:schemeClr val="bg1"/>
              </a:solidFill>
              <a:round/>
              <a:headEnd/>
              <a:tailEnd type="triangle" w="med" len="med"/>
            </a:ln>
          </p:spPr>
          <p:txBody>
            <a:bodyPr/>
            <a:lstStyle/>
            <a:p>
              <a:pPr fontAlgn="base">
                <a:spcBef>
                  <a:spcPct val="0"/>
                </a:spcBef>
                <a:spcAft>
                  <a:spcPct val="0"/>
                </a:spcAft>
              </a:pPr>
              <a:endParaRPr lang="zh-CN" altLang="en-US">
                <a:solidFill>
                  <a:srgbClr val="000000"/>
                </a:solidFill>
              </a:endParaRPr>
            </a:p>
          </p:txBody>
        </p:sp>
        <p:sp>
          <p:nvSpPr>
            <p:cNvPr id="54295" name="Text Box 26"/>
            <p:cNvSpPr txBox="1">
              <a:spLocks noChangeArrowheads="1"/>
            </p:cNvSpPr>
            <p:nvPr/>
          </p:nvSpPr>
          <p:spPr bwMode="auto">
            <a:xfrm>
              <a:off x="3198" y="1525"/>
              <a:ext cx="2404" cy="266"/>
            </a:xfrm>
            <a:prstGeom prst="rect">
              <a:avLst/>
            </a:prstGeom>
            <a:noFill/>
            <a:ln w="9525">
              <a:noFill/>
              <a:miter lim="800000"/>
              <a:headEnd/>
              <a:tailEnd/>
            </a:ln>
          </p:spPr>
          <p:txBody>
            <a:bodyPr>
              <a:spAutoFit/>
            </a:bodyPr>
            <a:lstStyle/>
            <a:p>
              <a:pPr algn="ctr" fontAlgn="base">
                <a:lnSpc>
                  <a:spcPct val="120000"/>
                </a:lnSpc>
                <a:spcBef>
                  <a:spcPct val="50000"/>
                </a:spcBef>
                <a:spcAft>
                  <a:spcPct val="0"/>
                </a:spcAft>
              </a:pPr>
              <a:r>
                <a:rPr lang="en-US" altLang="zh-CN" b="1">
                  <a:solidFill>
                    <a:srgbClr val="FFFFFF"/>
                  </a:solidFill>
                </a:rPr>
                <a:t>CO</a:t>
              </a:r>
              <a:r>
                <a:rPr lang="en-US" altLang="zh-CN" b="1" baseline="-25000">
                  <a:solidFill>
                    <a:srgbClr val="FFFFFF"/>
                  </a:solidFill>
                </a:rPr>
                <a:t>2</a:t>
              </a:r>
              <a:r>
                <a:rPr lang="en-US" altLang="zh-CN" b="1">
                  <a:solidFill>
                    <a:srgbClr val="FFFFFF"/>
                  </a:solidFill>
                </a:rPr>
                <a:t>+H</a:t>
              </a:r>
              <a:r>
                <a:rPr lang="en-US" altLang="zh-CN" b="1" baseline="-25000">
                  <a:solidFill>
                    <a:srgbClr val="FFFFFF"/>
                  </a:solidFill>
                </a:rPr>
                <a:t>2</a:t>
              </a:r>
              <a:r>
                <a:rPr lang="en-US" altLang="zh-CN" b="1">
                  <a:solidFill>
                    <a:srgbClr val="FFFFFF"/>
                  </a:solidFill>
                </a:rPr>
                <a:t>O+SO</a:t>
              </a:r>
              <a:r>
                <a:rPr lang="en-US" altLang="zh-CN" b="1" baseline="-25000">
                  <a:solidFill>
                    <a:srgbClr val="FFFFFF"/>
                  </a:solidFill>
                </a:rPr>
                <a:t>4</a:t>
              </a:r>
              <a:r>
                <a:rPr lang="en-US" altLang="zh-CN" b="1" baseline="30000">
                  <a:solidFill>
                    <a:srgbClr val="FFFFFF"/>
                  </a:solidFill>
                </a:rPr>
                <a:t>2-</a:t>
              </a:r>
              <a:r>
                <a:rPr lang="zh-CN" altLang="en-US" b="1">
                  <a:solidFill>
                    <a:srgbClr val="FFFFFF"/>
                  </a:solidFill>
                </a:rPr>
                <a:t>＋</a:t>
              </a:r>
              <a:r>
                <a:rPr lang="en-US" altLang="zh-CN" b="1">
                  <a:solidFill>
                    <a:srgbClr val="FFFFFF"/>
                  </a:solidFill>
                </a:rPr>
                <a:t>PO</a:t>
              </a:r>
              <a:r>
                <a:rPr lang="en-US" altLang="zh-CN" b="1" baseline="-25000">
                  <a:solidFill>
                    <a:srgbClr val="FFFFFF"/>
                  </a:solidFill>
                </a:rPr>
                <a:t>4</a:t>
              </a:r>
              <a:r>
                <a:rPr lang="en-US" altLang="zh-CN" b="1" baseline="30000">
                  <a:solidFill>
                    <a:srgbClr val="FFFFFF"/>
                  </a:solidFill>
                </a:rPr>
                <a:t>3-</a:t>
              </a:r>
              <a:r>
                <a:rPr lang="zh-CN" altLang="en-US" b="1">
                  <a:solidFill>
                    <a:srgbClr val="FFFFFF"/>
                  </a:solidFill>
                </a:rPr>
                <a:t>＋</a:t>
              </a:r>
              <a:r>
                <a:rPr lang="en-US" altLang="zh-CN" b="1">
                  <a:solidFill>
                    <a:srgbClr val="FFFFFF"/>
                  </a:solidFill>
                </a:rPr>
                <a:t>NO</a:t>
              </a:r>
              <a:r>
                <a:rPr lang="en-US" altLang="zh-CN" b="1" baseline="-25000">
                  <a:solidFill>
                    <a:srgbClr val="FFFFFF"/>
                  </a:solidFill>
                </a:rPr>
                <a:t>3</a:t>
              </a:r>
              <a:r>
                <a:rPr lang="en-US" altLang="zh-CN" b="1" baseline="30000">
                  <a:solidFill>
                    <a:srgbClr val="FFFFFF"/>
                  </a:solidFill>
                </a:rPr>
                <a:t>-</a:t>
              </a:r>
            </a:p>
          </p:txBody>
        </p:sp>
        <p:sp>
          <p:nvSpPr>
            <p:cNvPr id="54296" name="Text Box 27"/>
            <p:cNvSpPr txBox="1">
              <a:spLocks noChangeArrowheads="1"/>
            </p:cNvSpPr>
            <p:nvPr/>
          </p:nvSpPr>
          <p:spPr bwMode="auto">
            <a:xfrm>
              <a:off x="2699" y="1434"/>
              <a:ext cx="589" cy="266"/>
            </a:xfrm>
            <a:prstGeom prst="rect">
              <a:avLst/>
            </a:prstGeom>
            <a:noFill/>
            <a:ln w="9525" algn="ctr">
              <a:noFill/>
              <a:miter lim="800000"/>
              <a:headEnd/>
              <a:tailEnd/>
            </a:ln>
          </p:spPr>
          <p:txBody>
            <a:bodyPr>
              <a:spAutoFit/>
            </a:bodyPr>
            <a:lstStyle/>
            <a:p>
              <a:pPr algn="ctr" fontAlgn="base">
                <a:lnSpc>
                  <a:spcPct val="120000"/>
                </a:lnSpc>
                <a:spcBef>
                  <a:spcPct val="50000"/>
                </a:spcBef>
                <a:spcAft>
                  <a:spcPct val="0"/>
                </a:spcAft>
              </a:pPr>
              <a:r>
                <a:rPr lang="en-US" altLang="zh-CN" b="1">
                  <a:solidFill>
                    <a:srgbClr val="FFFFFF"/>
                  </a:solidFill>
                </a:rPr>
                <a:t>O </a:t>
              </a:r>
              <a:r>
                <a:rPr lang="en-US" altLang="zh-CN" b="1" baseline="-25000">
                  <a:solidFill>
                    <a:srgbClr val="FFFFFF"/>
                  </a:solidFill>
                </a:rPr>
                <a:t>2</a:t>
              </a:r>
            </a:p>
          </p:txBody>
        </p:sp>
        <p:sp>
          <p:nvSpPr>
            <p:cNvPr id="54297" name="Text Box 28"/>
            <p:cNvSpPr txBox="1">
              <a:spLocks noChangeArrowheads="1"/>
            </p:cNvSpPr>
            <p:nvPr/>
          </p:nvSpPr>
          <p:spPr bwMode="auto">
            <a:xfrm>
              <a:off x="1519" y="2069"/>
              <a:ext cx="1225" cy="266"/>
            </a:xfrm>
            <a:prstGeom prst="rect">
              <a:avLst/>
            </a:prstGeom>
            <a:noFill/>
            <a:ln w="9525">
              <a:noFill/>
              <a:miter lim="800000"/>
              <a:headEnd/>
              <a:tailEnd/>
            </a:ln>
          </p:spPr>
          <p:txBody>
            <a:bodyPr>
              <a:spAutoFit/>
            </a:bodyPr>
            <a:lstStyle/>
            <a:p>
              <a:pPr algn="ctr" fontAlgn="base">
                <a:lnSpc>
                  <a:spcPct val="120000"/>
                </a:lnSpc>
                <a:spcBef>
                  <a:spcPct val="50000"/>
                </a:spcBef>
                <a:spcAft>
                  <a:spcPct val="0"/>
                </a:spcAft>
              </a:pPr>
              <a:r>
                <a:rPr lang="en-US" altLang="zh-CN" b="1">
                  <a:solidFill>
                    <a:srgbClr val="FFFFFF"/>
                  </a:solidFill>
                </a:rPr>
                <a:t>C</a:t>
              </a:r>
              <a:r>
                <a:rPr lang="en-US" altLang="zh-CN" b="1" baseline="-25000">
                  <a:solidFill>
                    <a:srgbClr val="FFFFFF"/>
                  </a:solidFill>
                </a:rPr>
                <a:t>a</a:t>
              </a:r>
              <a:r>
                <a:rPr lang="en-US" altLang="zh-CN" b="1">
                  <a:solidFill>
                    <a:srgbClr val="FFFFFF"/>
                  </a:solidFill>
                </a:rPr>
                <a:t>H</a:t>
              </a:r>
              <a:r>
                <a:rPr lang="en-US" altLang="zh-CN" b="1" baseline="-25000">
                  <a:solidFill>
                    <a:srgbClr val="FFFFFF"/>
                  </a:solidFill>
                </a:rPr>
                <a:t>b</a:t>
              </a:r>
              <a:r>
                <a:rPr lang="en-US" altLang="zh-CN" b="1">
                  <a:solidFill>
                    <a:srgbClr val="FFFFFF"/>
                  </a:solidFill>
                </a:rPr>
                <a:t>O</a:t>
              </a:r>
              <a:r>
                <a:rPr lang="en-US" altLang="zh-CN" b="1" baseline="-25000">
                  <a:solidFill>
                    <a:srgbClr val="FFFFFF"/>
                  </a:solidFill>
                </a:rPr>
                <a:t>c</a:t>
              </a:r>
              <a:r>
                <a:rPr lang="en-US" altLang="zh-CN" b="1">
                  <a:solidFill>
                    <a:srgbClr val="FFFFFF"/>
                  </a:solidFill>
                </a:rPr>
                <a:t>N</a:t>
              </a:r>
              <a:r>
                <a:rPr lang="en-US" altLang="zh-CN" b="1" baseline="-25000">
                  <a:solidFill>
                    <a:srgbClr val="FFFFFF"/>
                  </a:solidFill>
                </a:rPr>
                <a:t>x</a:t>
              </a:r>
              <a:r>
                <a:rPr lang="en-US" altLang="zh-CN" b="1">
                  <a:solidFill>
                    <a:srgbClr val="FFFFFF"/>
                  </a:solidFill>
                </a:rPr>
                <a:t>P</a:t>
              </a:r>
              <a:r>
                <a:rPr lang="en-US" altLang="zh-CN" b="1" baseline="-25000">
                  <a:solidFill>
                    <a:srgbClr val="FFFFFF"/>
                  </a:solidFill>
                </a:rPr>
                <a:t>y</a:t>
              </a:r>
              <a:r>
                <a:rPr lang="en-US" altLang="zh-CN" b="1">
                  <a:solidFill>
                    <a:srgbClr val="FFFFFF"/>
                  </a:solidFill>
                </a:rPr>
                <a:t>S</a:t>
              </a:r>
              <a:r>
                <a:rPr lang="en-US" altLang="zh-CN" b="1" baseline="-25000">
                  <a:solidFill>
                    <a:srgbClr val="FFFFFF"/>
                  </a:solidFill>
                </a:rPr>
                <a:t>z</a:t>
              </a:r>
            </a:p>
          </p:txBody>
        </p:sp>
        <p:sp>
          <p:nvSpPr>
            <p:cNvPr id="54298" name="Line 29"/>
            <p:cNvSpPr>
              <a:spLocks noChangeShapeType="1"/>
            </p:cNvSpPr>
            <p:nvPr/>
          </p:nvSpPr>
          <p:spPr bwMode="auto">
            <a:xfrm>
              <a:off x="2653" y="2250"/>
              <a:ext cx="681" cy="0"/>
            </a:xfrm>
            <a:prstGeom prst="line">
              <a:avLst/>
            </a:prstGeom>
            <a:noFill/>
            <a:ln w="28575">
              <a:solidFill>
                <a:schemeClr val="bg1"/>
              </a:solidFill>
              <a:round/>
              <a:headEnd/>
              <a:tailEnd type="triangle" w="med" len="med"/>
            </a:ln>
          </p:spPr>
          <p:txBody>
            <a:bodyPr/>
            <a:lstStyle/>
            <a:p>
              <a:pPr fontAlgn="base">
                <a:spcBef>
                  <a:spcPct val="0"/>
                </a:spcBef>
                <a:spcAft>
                  <a:spcPct val="0"/>
                </a:spcAft>
              </a:pPr>
              <a:endParaRPr lang="zh-CN" altLang="en-US">
                <a:solidFill>
                  <a:srgbClr val="000000"/>
                </a:solidFill>
              </a:endParaRPr>
            </a:p>
          </p:txBody>
        </p:sp>
        <p:sp>
          <p:nvSpPr>
            <p:cNvPr id="54299" name="Text Box 30"/>
            <p:cNvSpPr txBox="1">
              <a:spLocks noChangeArrowheads="1"/>
            </p:cNvSpPr>
            <p:nvPr/>
          </p:nvSpPr>
          <p:spPr bwMode="auto">
            <a:xfrm>
              <a:off x="3288" y="2069"/>
              <a:ext cx="1724" cy="266"/>
            </a:xfrm>
            <a:prstGeom prst="rect">
              <a:avLst/>
            </a:prstGeom>
            <a:noFill/>
            <a:ln w="9525">
              <a:noFill/>
              <a:miter lim="800000"/>
              <a:headEnd/>
              <a:tailEnd/>
            </a:ln>
          </p:spPr>
          <p:txBody>
            <a:bodyPr>
              <a:spAutoFit/>
            </a:bodyPr>
            <a:lstStyle/>
            <a:p>
              <a:pPr algn="ctr" fontAlgn="base">
                <a:lnSpc>
                  <a:spcPct val="120000"/>
                </a:lnSpc>
                <a:spcBef>
                  <a:spcPct val="50000"/>
                </a:spcBef>
                <a:spcAft>
                  <a:spcPct val="0"/>
                </a:spcAft>
              </a:pPr>
              <a:r>
                <a:rPr lang="en-US" altLang="zh-CN" b="1">
                  <a:solidFill>
                    <a:srgbClr val="FFFFFF"/>
                  </a:solidFill>
                </a:rPr>
                <a:t>CO</a:t>
              </a:r>
              <a:r>
                <a:rPr lang="en-US" altLang="zh-CN" b="1" baseline="-25000">
                  <a:solidFill>
                    <a:srgbClr val="FFFFFF"/>
                  </a:solidFill>
                </a:rPr>
                <a:t>2</a:t>
              </a:r>
              <a:r>
                <a:rPr lang="en-US" altLang="zh-CN" b="1">
                  <a:solidFill>
                    <a:srgbClr val="FFFFFF"/>
                  </a:solidFill>
                </a:rPr>
                <a:t>+CH</a:t>
              </a:r>
              <a:r>
                <a:rPr lang="en-US" altLang="zh-CN" b="1" baseline="-25000">
                  <a:solidFill>
                    <a:srgbClr val="FFFFFF"/>
                  </a:solidFill>
                </a:rPr>
                <a:t>4</a:t>
              </a:r>
              <a:r>
                <a:rPr lang="en-US" altLang="zh-CN" b="1">
                  <a:solidFill>
                    <a:srgbClr val="FFFFFF"/>
                  </a:solidFill>
                </a:rPr>
                <a:t>+H</a:t>
              </a:r>
              <a:r>
                <a:rPr lang="en-US" altLang="zh-CN" b="1" baseline="-25000">
                  <a:solidFill>
                    <a:srgbClr val="FFFFFF"/>
                  </a:solidFill>
                </a:rPr>
                <a:t>2</a:t>
              </a:r>
              <a:r>
                <a:rPr lang="en-US" altLang="zh-CN" b="1">
                  <a:solidFill>
                    <a:srgbClr val="FFFFFF"/>
                  </a:solidFill>
                </a:rPr>
                <a:t>S</a:t>
              </a:r>
              <a:r>
                <a:rPr lang="zh-CN" altLang="en-US" b="1">
                  <a:solidFill>
                    <a:srgbClr val="FFFFFF"/>
                  </a:solidFill>
                </a:rPr>
                <a:t>＋</a:t>
              </a:r>
              <a:r>
                <a:rPr lang="en-US" altLang="zh-CN" b="1">
                  <a:solidFill>
                    <a:srgbClr val="FFFFFF"/>
                  </a:solidFill>
                </a:rPr>
                <a:t>NH</a:t>
              </a:r>
              <a:r>
                <a:rPr lang="en-US" altLang="zh-CN" b="1" baseline="-25000">
                  <a:solidFill>
                    <a:srgbClr val="FFFFFF"/>
                  </a:solidFill>
                </a:rPr>
                <a:t>3</a:t>
              </a:r>
            </a:p>
          </p:txBody>
        </p:sp>
        <p:sp>
          <p:nvSpPr>
            <p:cNvPr id="54300" name="Text Box 31"/>
            <p:cNvSpPr txBox="1">
              <a:spLocks noChangeArrowheads="1"/>
            </p:cNvSpPr>
            <p:nvPr/>
          </p:nvSpPr>
          <p:spPr bwMode="auto">
            <a:xfrm>
              <a:off x="2699" y="1978"/>
              <a:ext cx="589" cy="266"/>
            </a:xfrm>
            <a:prstGeom prst="rect">
              <a:avLst/>
            </a:prstGeom>
            <a:noFill/>
            <a:ln w="9525" algn="ctr">
              <a:noFill/>
              <a:miter lim="800000"/>
              <a:headEnd/>
              <a:tailEnd/>
            </a:ln>
          </p:spPr>
          <p:txBody>
            <a:bodyPr>
              <a:spAutoFit/>
            </a:bodyPr>
            <a:lstStyle/>
            <a:p>
              <a:pPr algn="ctr" fontAlgn="base">
                <a:lnSpc>
                  <a:spcPct val="120000"/>
                </a:lnSpc>
                <a:spcBef>
                  <a:spcPct val="50000"/>
                </a:spcBef>
                <a:spcAft>
                  <a:spcPct val="0"/>
                </a:spcAft>
              </a:pPr>
              <a:r>
                <a:rPr lang="zh-CN" altLang="en-US" b="1">
                  <a:solidFill>
                    <a:srgbClr val="FFFFFF"/>
                  </a:solidFill>
                </a:rPr>
                <a:t>厌氧</a:t>
              </a:r>
              <a:endParaRPr lang="zh-CN" altLang="en-US" b="1" baseline="-25000">
                <a:solidFill>
                  <a:srgbClr val="FFFFFF"/>
                </a:solidFill>
              </a:endParaRPr>
            </a:p>
          </p:txBody>
        </p:sp>
      </p:grpSp>
      <p:sp>
        <p:nvSpPr>
          <p:cNvPr id="54291" name="Oval 33"/>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fontAlgn="base">
              <a:spcBef>
                <a:spcPct val="0"/>
              </a:spcBef>
              <a:spcAft>
                <a:spcPct val="0"/>
              </a:spcAft>
            </a:pP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3</a:t>
            </a:r>
          </a:p>
        </p:txBody>
      </p:sp>
      <p:sp>
        <p:nvSpPr>
          <p:cNvPr id="3" name="灯片编号占位符 2"/>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50</a:t>
            </a:fld>
            <a:endParaRPr lang="en-US" altLang="zh-CN">
              <a:solidFill>
                <a:srgbClr val="000000"/>
              </a:solidFill>
            </a:endParaRPr>
          </a:p>
        </p:txBody>
      </p:sp>
    </p:spTree>
    <p:extLst>
      <p:ext uri="{BB962C8B-B14F-4D97-AF65-F5344CB8AC3E}">
        <p14:creationId xmlns:p14="http://schemas.microsoft.com/office/powerpoint/2010/main" val="1193651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153613"/>
                                        </p:tgtEl>
                                        <p:attrNameLst>
                                          <p:attrName>style.visibility</p:attrName>
                                        </p:attrNameLst>
                                      </p:cBhvr>
                                      <p:to>
                                        <p:strVal val="visible"/>
                                      </p:to>
                                    </p:set>
                                    <p:animEffect transition="in" filter="wedge">
                                      <p:cBhvr>
                                        <p:cTn id="7" dur="500"/>
                                        <p:tgtEl>
                                          <p:spTgt spid="153613"/>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53618"/>
                                        </p:tgtEl>
                                        <p:attrNameLst>
                                          <p:attrName>style.visibility</p:attrName>
                                        </p:attrNameLst>
                                      </p:cBhvr>
                                      <p:to>
                                        <p:strVal val="visible"/>
                                      </p:to>
                                    </p:set>
                                    <p:animEffect transition="in" filter="checkerboard(across)">
                                      <p:cBhvr>
                                        <p:cTn id="11" dur="500"/>
                                        <p:tgtEl>
                                          <p:spTgt spid="153618"/>
                                        </p:tgtEl>
                                      </p:cBhvr>
                                    </p:animEffect>
                                  </p:childTnLst>
                                </p:cTn>
                              </p:par>
                              <p:par>
                                <p:cTn id="12" presetID="5" presetClass="entr" presetSubtype="10" fill="hold" nodeType="withEffect">
                                  <p:stCondLst>
                                    <p:cond delay="0"/>
                                  </p:stCondLst>
                                  <p:childTnLst>
                                    <p:set>
                                      <p:cBhvr>
                                        <p:cTn id="13" dur="1" fill="hold">
                                          <p:stCondLst>
                                            <p:cond delay="0"/>
                                          </p:stCondLst>
                                        </p:cTn>
                                        <p:tgtEl>
                                          <p:spTgt spid="153620"/>
                                        </p:tgtEl>
                                        <p:attrNameLst>
                                          <p:attrName>style.visibility</p:attrName>
                                        </p:attrNameLst>
                                      </p:cBhvr>
                                      <p:to>
                                        <p:strVal val="visible"/>
                                      </p:to>
                                    </p:set>
                                    <p:animEffect transition="in" filter="checkerboard(across)">
                                      <p:cBhvr>
                                        <p:cTn id="14" dur="500"/>
                                        <p:tgtEl>
                                          <p:spTgt spid="153620"/>
                                        </p:tgtEl>
                                      </p:cBhvr>
                                    </p:animEffect>
                                  </p:childTnLst>
                                </p:cTn>
                              </p:par>
                              <p:par>
                                <p:cTn id="15" presetID="5" presetClass="entr" presetSubtype="10" fill="hold" nodeType="withEffect">
                                  <p:stCondLst>
                                    <p:cond delay="0"/>
                                  </p:stCondLst>
                                  <p:childTnLst>
                                    <p:set>
                                      <p:cBhvr>
                                        <p:cTn id="16" dur="1" fill="hold">
                                          <p:stCondLst>
                                            <p:cond delay="0"/>
                                          </p:stCondLst>
                                        </p:cTn>
                                        <p:tgtEl>
                                          <p:spTgt spid="153622"/>
                                        </p:tgtEl>
                                        <p:attrNameLst>
                                          <p:attrName>style.visibility</p:attrName>
                                        </p:attrNameLst>
                                      </p:cBhvr>
                                      <p:to>
                                        <p:strVal val="visible"/>
                                      </p:to>
                                    </p:set>
                                    <p:animEffect transition="in" filter="checkerboard(across)">
                                      <p:cBhvr>
                                        <p:cTn id="17" dur="500"/>
                                        <p:tgtEl>
                                          <p:spTgt spid="153622"/>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slide(fromBottom)">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66CCFF"/>
            </a:gs>
          </a:gsLst>
          <a:path path="rect">
            <a:fillToRect l="100000" t="100000"/>
          </a:path>
        </a:gradFill>
        <a:effectLst/>
      </p:bgPr>
    </p:bg>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0" y="1341438"/>
            <a:ext cx="2411413" cy="4175125"/>
          </a:xfrm>
          <a:prstGeom prst="rect">
            <a:avLst/>
          </a:prstGeom>
          <a:solidFill>
            <a:schemeClr val="bg1"/>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55299" name="Text Box 3"/>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55300" name="Text Box 4"/>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水环境污染物</a:t>
            </a:r>
          </a:p>
        </p:txBody>
      </p:sp>
      <p:sp>
        <p:nvSpPr>
          <p:cNvPr id="55301" name="Text Box 5"/>
          <p:cNvSpPr txBox="1">
            <a:spLocks noChangeArrowheads="1"/>
          </p:cNvSpPr>
          <p:nvPr/>
        </p:nvSpPr>
        <p:spPr bwMode="auto">
          <a:xfrm>
            <a:off x="84138" y="1484313"/>
            <a:ext cx="1828800" cy="396875"/>
          </a:xfrm>
          <a:prstGeom prst="rect">
            <a:avLst/>
          </a:prstGeom>
          <a:noFill/>
          <a:ln w="9525">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1</a:t>
            </a:r>
            <a:r>
              <a:rPr kumimoji="1" lang="zh-CN" altLang="en-US" sz="2000" b="1">
                <a:solidFill>
                  <a:srgbClr val="808080"/>
                </a:solidFill>
                <a:latin typeface="Times New Roman" pitchFamily="18" charset="0"/>
              </a:rPr>
              <a:t>、悬浮物 </a:t>
            </a:r>
          </a:p>
        </p:txBody>
      </p:sp>
      <p:sp>
        <p:nvSpPr>
          <p:cNvPr id="55302" name="Text Box 6"/>
          <p:cNvSpPr txBox="1">
            <a:spLocks noChangeArrowheads="1"/>
          </p:cNvSpPr>
          <p:nvPr/>
        </p:nvSpPr>
        <p:spPr bwMode="auto">
          <a:xfrm>
            <a:off x="84138" y="1989138"/>
            <a:ext cx="23622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2</a:t>
            </a:r>
            <a:r>
              <a:rPr kumimoji="1" lang="zh-CN" altLang="en-US" sz="2000" b="1">
                <a:solidFill>
                  <a:srgbClr val="808080"/>
                </a:solidFill>
                <a:latin typeface="Times New Roman" pitchFamily="18" charset="0"/>
              </a:rPr>
              <a:t>、耗氧有机物 </a:t>
            </a:r>
          </a:p>
        </p:txBody>
      </p:sp>
      <p:sp>
        <p:nvSpPr>
          <p:cNvPr id="55303" name="Text Box 7"/>
          <p:cNvSpPr txBox="1">
            <a:spLocks noChangeArrowheads="1"/>
          </p:cNvSpPr>
          <p:nvPr/>
        </p:nvSpPr>
        <p:spPr bwMode="auto">
          <a:xfrm>
            <a:off x="84138" y="2492375"/>
            <a:ext cx="30480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3333FF"/>
                </a:solidFill>
                <a:latin typeface="Times New Roman" pitchFamily="18" charset="0"/>
              </a:rPr>
              <a:t>3</a:t>
            </a:r>
            <a:r>
              <a:rPr kumimoji="1" lang="zh-CN" altLang="en-US" sz="2000" b="1">
                <a:solidFill>
                  <a:srgbClr val="3333FF"/>
                </a:solidFill>
                <a:latin typeface="Times New Roman" pitchFamily="18" charset="0"/>
              </a:rPr>
              <a:t>、植物性营养物 </a:t>
            </a:r>
          </a:p>
        </p:txBody>
      </p:sp>
      <p:sp>
        <p:nvSpPr>
          <p:cNvPr id="55304" name="Text Box 8"/>
          <p:cNvSpPr txBox="1">
            <a:spLocks noChangeArrowheads="1"/>
          </p:cNvSpPr>
          <p:nvPr/>
        </p:nvSpPr>
        <p:spPr bwMode="auto">
          <a:xfrm>
            <a:off x="84138" y="2997200"/>
            <a:ext cx="16764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4</a:t>
            </a:r>
            <a:r>
              <a:rPr kumimoji="1" lang="zh-CN" altLang="en-US" sz="2000" b="1">
                <a:solidFill>
                  <a:srgbClr val="808080"/>
                </a:solidFill>
                <a:latin typeface="Times New Roman" pitchFamily="18" charset="0"/>
              </a:rPr>
              <a:t>、重金属 </a:t>
            </a:r>
          </a:p>
        </p:txBody>
      </p:sp>
      <p:sp>
        <p:nvSpPr>
          <p:cNvPr id="55305" name="Text Box 9"/>
          <p:cNvSpPr txBox="1">
            <a:spLocks noChangeArrowheads="1"/>
          </p:cNvSpPr>
          <p:nvPr/>
        </p:nvSpPr>
        <p:spPr bwMode="auto">
          <a:xfrm>
            <a:off x="84138" y="3500438"/>
            <a:ext cx="30480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5</a:t>
            </a:r>
            <a:r>
              <a:rPr kumimoji="1" lang="zh-CN" altLang="en-US" sz="2000" b="1">
                <a:solidFill>
                  <a:srgbClr val="808080"/>
                </a:solidFill>
                <a:latin typeface="Times New Roman" pitchFamily="18" charset="0"/>
              </a:rPr>
              <a:t>、难降解有机物 </a:t>
            </a:r>
          </a:p>
        </p:txBody>
      </p:sp>
      <p:sp>
        <p:nvSpPr>
          <p:cNvPr id="55306" name="Text Box 10"/>
          <p:cNvSpPr txBox="1">
            <a:spLocks noChangeArrowheads="1"/>
          </p:cNvSpPr>
          <p:nvPr/>
        </p:nvSpPr>
        <p:spPr bwMode="auto">
          <a:xfrm>
            <a:off x="84138" y="4005263"/>
            <a:ext cx="18288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6</a:t>
            </a:r>
            <a:r>
              <a:rPr kumimoji="1" lang="zh-CN" altLang="en-US" sz="2000" b="1">
                <a:solidFill>
                  <a:srgbClr val="808080"/>
                </a:solidFill>
                <a:latin typeface="Times New Roman" pitchFamily="18" charset="0"/>
              </a:rPr>
              <a:t>、石油类 </a:t>
            </a:r>
          </a:p>
        </p:txBody>
      </p:sp>
      <p:sp>
        <p:nvSpPr>
          <p:cNvPr id="55307" name="Text Box 11"/>
          <p:cNvSpPr txBox="1">
            <a:spLocks noChangeArrowheads="1"/>
          </p:cNvSpPr>
          <p:nvPr/>
        </p:nvSpPr>
        <p:spPr bwMode="auto">
          <a:xfrm>
            <a:off x="84138" y="4508500"/>
            <a:ext cx="18288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7</a:t>
            </a:r>
            <a:r>
              <a:rPr kumimoji="1" lang="zh-CN" altLang="en-US" sz="2000" b="1">
                <a:solidFill>
                  <a:srgbClr val="808080"/>
                </a:solidFill>
                <a:latin typeface="Times New Roman" pitchFamily="18" charset="0"/>
              </a:rPr>
              <a:t>、酸碱 </a:t>
            </a:r>
          </a:p>
        </p:txBody>
      </p:sp>
      <p:sp>
        <p:nvSpPr>
          <p:cNvPr id="55308" name="Text Box 12"/>
          <p:cNvSpPr txBox="1">
            <a:spLocks noChangeArrowheads="1"/>
          </p:cNvSpPr>
          <p:nvPr/>
        </p:nvSpPr>
        <p:spPr bwMode="auto">
          <a:xfrm>
            <a:off x="84138" y="5013325"/>
            <a:ext cx="16764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8</a:t>
            </a:r>
            <a:r>
              <a:rPr kumimoji="1" lang="zh-CN" altLang="en-US" sz="2000" b="1">
                <a:solidFill>
                  <a:srgbClr val="808080"/>
                </a:solidFill>
                <a:latin typeface="Times New Roman" pitchFamily="18" charset="0"/>
              </a:rPr>
              <a:t>、病原体 </a:t>
            </a:r>
          </a:p>
        </p:txBody>
      </p:sp>
      <p:sp>
        <p:nvSpPr>
          <p:cNvPr id="154637" name="AutoShape 13"/>
          <p:cNvSpPr>
            <a:spLocks noChangeArrowheads="1"/>
          </p:cNvSpPr>
          <p:nvPr/>
        </p:nvSpPr>
        <p:spPr bwMode="auto">
          <a:xfrm>
            <a:off x="2700338" y="1773238"/>
            <a:ext cx="7056437" cy="2303462"/>
          </a:xfrm>
          <a:prstGeom prst="cloudCallout">
            <a:avLst>
              <a:gd name="adj1" fmla="val -46625"/>
              <a:gd name="adj2" fmla="val -7824"/>
            </a:avLst>
          </a:prstGeom>
          <a:gradFill rotWithShape="0">
            <a:gsLst>
              <a:gs pos="0">
                <a:srgbClr val="FFFFCC"/>
              </a:gs>
              <a:gs pos="50000">
                <a:schemeClr val="bg1"/>
              </a:gs>
              <a:gs pos="100000">
                <a:srgbClr val="FFFFCC"/>
              </a:gs>
            </a:gsLst>
            <a:lin ang="5400000" scaled="1"/>
          </a:gradFill>
          <a:ln w="9525">
            <a:solidFill>
              <a:schemeClr val="tx1"/>
            </a:solidFill>
            <a:round/>
            <a:headEnd/>
            <a:tailEnd/>
          </a:ln>
          <a:effectLst/>
        </p:spPr>
        <p:txBody>
          <a:bodyPr/>
          <a:lstStyle/>
          <a:p>
            <a:pPr fontAlgn="base">
              <a:spcBef>
                <a:spcPct val="0"/>
              </a:spcBef>
              <a:spcAft>
                <a:spcPct val="0"/>
              </a:spcAft>
              <a:defRPr/>
            </a:pPr>
            <a:r>
              <a:rPr kumimoji="1" lang="en-US" altLang="zh-CN" sz="2000" b="1">
                <a:solidFill>
                  <a:srgbClr val="0000FF"/>
                </a:solidFill>
                <a:latin typeface="Times New Roman" pitchFamily="18" charset="0"/>
              </a:rPr>
              <a:t>    </a:t>
            </a:r>
            <a:r>
              <a:rPr kumimoji="1" lang="zh-CN" altLang="en-US" sz="2000" b="1">
                <a:solidFill>
                  <a:srgbClr val="0000FF"/>
                </a:solidFill>
                <a:latin typeface="Times New Roman" pitchFamily="18" charset="0"/>
              </a:rPr>
              <a:t>主要指含有氮、磷的无机、有机化合物，易引起水中藻类及其他浮游生物大量繁殖，形成富营养化，使自来水处理厂运行困难，严重时会使水中溶解氧下降，甚至会导致湖泊的干涸灭亡。</a:t>
            </a:r>
          </a:p>
        </p:txBody>
      </p:sp>
      <p:sp>
        <p:nvSpPr>
          <p:cNvPr id="55310" name="Oval 14"/>
          <p:cNvSpPr>
            <a:spLocks noChangeArrowheads="1"/>
          </p:cNvSpPr>
          <p:nvPr/>
        </p:nvSpPr>
        <p:spPr bwMode="auto">
          <a:xfrm>
            <a:off x="2700338" y="1225550"/>
            <a:ext cx="2376487" cy="695325"/>
          </a:xfrm>
          <a:prstGeom prst="ellipse">
            <a:avLst/>
          </a:prstGeom>
          <a:solidFill>
            <a:schemeClr val="bg1"/>
          </a:solidFill>
          <a:ln w="9525">
            <a:noFill/>
            <a:round/>
            <a:headEnd/>
            <a:tailEnd/>
          </a:ln>
        </p:spPr>
        <p:txBody>
          <a:bodyPr anchor="ctr">
            <a:spAutoFit/>
          </a:bodyPr>
          <a:lstStyle/>
          <a:p>
            <a:pPr algn="ctr" fontAlgn="base">
              <a:spcBef>
                <a:spcPct val="0"/>
              </a:spcBef>
              <a:spcAft>
                <a:spcPct val="0"/>
              </a:spcAft>
            </a:pPr>
            <a:r>
              <a:rPr kumimoji="1" lang="en-US" altLang="zh-CN" sz="2800" b="1">
                <a:solidFill>
                  <a:srgbClr val="3333FF"/>
                </a:solidFill>
                <a:latin typeface="Times New Roman" pitchFamily="18" charset="0"/>
                <a:ea typeface="华文新魏" pitchFamily="2" charset="-122"/>
              </a:rPr>
              <a:t>N/P</a:t>
            </a:r>
          </a:p>
        </p:txBody>
      </p:sp>
      <p:grpSp>
        <p:nvGrpSpPr>
          <p:cNvPr id="2" name="Group 23"/>
          <p:cNvGrpSpPr>
            <a:grpSpLocks/>
          </p:cNvGrpSpPr>
          <p:nvPr/>
        </p:nvGrpSpPr>
        <p:grpSpPr bwMode="auto">
          <a:xfrm>
            <a:off x="179388" y="0"/>
            <a:ext cx="8964612" cy="6858000"/>
            <a:chOff x="113" y="0"/>
            <a:chExt cx="5647" cy="4320"/>
          </a:xfrm>
        </p:grpSpPr>
        <p:pic>
          <p:nvPicPr>
            <p:cNvPr id="55316" name="Picture 19" descr="10104032_647253"/>
            <p:cNvPicPr>
              <a:picLocks noChangeAspect="1" noChangeArrowheads="1"/>
            </p:cNvPicPr>
            <p:nvPr/>
          </p:nvPicPr>
          <p:blipFill>
            <a:blip r:embed="rId2"/>
            <a:srcRect/>
            <a:stretch>
              <a:fillRect/>
            </a:stretch>
          </p:blipFill>
          <p:spPr bwMode="auto">
            <a:xfrm>
              <a:off x="113" y="1911"/>
              <a:ext cx="3629" cy="2409"/>
            </a:xfrm>
            <a:prstGeom prst="rect">
              <a:avLst/>
            </a:prstGeom>
            <a:noFill/>
            <a:ln w="9525">
              <a:solidFill>
                <a:srgbClr val="660066"/>
              </a:solidFill>
              <a:miter lim="800000"/>
              <a:headEnd/>
              <a:tailEnd/>
            </a:ln>
          </p:spPr>
        </p:pic>
        <p:pic>
          <p:nvPicPr>
            <p:cNvPr id="55317" name="Picture 21" descr="10104034_962486"/>
            <p:cNvPicPr>
              <a:picLocks noChangeAspect="1" noChangeArrowheads="1"/>
            </p:cNvPicPr>
            <p:nvPr/>
          </p:nvPicPr>
          <p:blipFill>
            <a:blip r:embed="rId3"/>
            <a:srcRect/>
            <a:stretch>
              <a:fillRect/>
            </a:stretch>
          </p:blipFill>
          <p:spPr bwMode="auto">
            <a:xfrm>
              <a:off x="2154" y="0"/>
              <a:ext cx="3606" cy="2394"/>
            </a:xfrm>
            <a:prstGeom prst="rect">
              <a:avLst/>
            </a:prstGeom>
            <a:noFill/>
            <a:ln w="9525">
              <a:noFill/>
              <a:miter lim="800000"/>
              <a:headEnd/>
              <a:tailEnd/>
            </a:ln>
          </p:spPr>
        </p:pic>
        <p:sp>
          <p:nvSpPr>
            <p:cNvPr id="55318" name="Text Box 22"/>
            <p:cNvSpPr txBox="1">
              <a:spLocks noChangeArrowheads="1"/>
            </p:cNvSpPr>
            <p:nvPr/>
          </p:nvSpPr>
          <p:spPr bwMode="auto">
            <a:xfrm>
              <a:off x="2200" y="1933"/>
              <a:ext cx="1360" cy="327"/>
            </a:xfrm>
            <a:prstGeom prst="rect">
              <a:avLst/>
            </a:prstGeom>
            <a:noFill/>
            <a:ln w="9525">
              <a:noFill/>
              <a:miter lim="800000"/>
              <a:headEnd/>
              <a:tailEnd/>
            </a:ln>
          </p:spPr>
          <p:txBody>
            <a:bodyPr>
              <a:spAutoFit/>
            </a:bodyPr>
            <a:lstStyle/>
            <a:p>
              <a:pPr algn="ctr" fontAlgn="base">
                <a:spcBef>
                  <a:spcPct val="50000"/>
                </a:spcBef>
                <a:spcAft>
                  <a:spcPct val="0"/>
                </a:spcAft>
              </a:pPr>
              <a:r>
                <a:rPr lang="zh-CN" altLang="en-US" sz="2800">
                  <a:solidFill>
                    <a:srgbClr val="FFFFFF"/>
                  </a:solidFill>
                  <a:ea typeface="华文行楷" pitchFamily="2" charset="-122"/>
                </a:rPr>
                <a:t>涡河浮萍</a:t>
              </a:r>
            </a:p>
          </p:txBody>
        </p:sp>
      </p:grpSp>
      <p:grpSp>
        <p:nvGrpSpPr>
          <p:cNvPr id="3" name="Group 27"/>
          <p:cNvGrpSpPr>
            <a:grpSpLocks/>
          </p:cNvGrpSpPr>
          <p:nvPr/>
        </p:nvGrpSpPr>
        <p:grpSpPr bwMode="auto">
          <a:xfrm>
            <a:off x="2484438" y="1863725"/>
            <a:ext cx="6659562" cy="4999038"/>
            <a:chOff x="1565" y="1174"/>
            <a:chExt cx="4195" cy="3149"/>
          </a:xfrm>
        </p:grpSpPr>
        <p:pic>
          <p:nvPicPr>
            <p:cNvPr id="55314" name="Picture 25" descr="imag172933_1"/>
            <p:cNvPicPr>
              <a:picLocks noChangeAspect="1" noChangeArrowheads="1"/>
            </p:cNvPicPr>
            <p:nvPr/>
          </p:nvPicPr>
          <p:blipFill>
            <a:blip r:embed="rId4"/>
            <a:srcRect/>
            <a:stretch>
              <a:fillRect/>
            </a:stretch>
          </p:blipFill>
          <p:spPr bwMode="auto">
            <a:xfrm>
              <a:off x="1565" y="1174"/>
              <a:ext cx="4195" cy="3146"/>
            </a:xfrm>
            <a:prstGeom prst="rect">
              <a:avLst/>
            </a:prstGeom>
            <a:noFill/>
            <a:ln w="9525">
              <a:solidFill>
                <a:srgbClr val="660066"/>
              </a:solidFill>
              <a:miter lim="800000"/>
              <a:headEnd/>
              <a:tailEnd/>
            </a:ln>
          </p:spPr>
        </p:pic>
        <p:sp>
          <p:nvSpPr>
            <p:cNvPr id="55315" name="Rectangle 26"/>
            <p:cNvSpPr>
              <a:spLocks noChangeArrowheads="1"/>
            </p:cNvSpPr>
            <p:nvPr/>
          </p:nvSpPr>
          <p:spPr bwMode="auto">
            <a:xfrm>
              <a:off x="1610" y="4029"/>
              <a:ext cx="1135" cy="294"/>
            </a:xfrm>
            <a:prstGeom prst="rect">
              <a:avLst/>
            </a:prstGeom>
            <a:noFill/>
            <a:ln w="9525">
              <a:solidFill>
                <a:srgbClr val="660066"/>
              </a:solidFill>
              <a:miter lim="800000"/>
              <a:headEnd/>
              <a:tailEnd/>
            </a:ln>
          </p:spPr>
          <p:txBody>
            <a:bodyPr wrap="none" anchor="ctr">
              <a:spAutoFit/>
            </a:bodyPr>
            <a:lstStyle/>
            <a:p>
              <a:pPr fontAlgn="base">
                <a:spcBef>
                  <a:spcPct val="0"/>
                </a:spcBef>
                <a:spcAft>
                  <a:spcPct val="0"/>
                </a:spcAft>
              </a:pPr>
              <a:r>
                <a:rPr lang="zh-CN" altLang="en-US" sz="2400" b="1">
                  <a:solidFill>
                    <a:srgbClr val="0000FF"/>
                  </a:solidFill>
                </a:rPr>
                <a:t>宝鸡金渭湖</a:t>
              </a:r>
              <a:r>
                <a:rPr lang="zh-CN" altLang="en-US" sz="2400" b="1">
                  <a:solidFill>
                    <a:srgbClr val="000000"/>
                  </a:solidFill>
                </a:rPr>
                <a:t> </a:t>
              </a:r>
            </a:p>
          </p:txBody>
        </p:sp>
      </p:grpSp>
      <p:sp>
        <p:nvSpPr>
          <p:cNvPr id="55313" name="Oval 28"/>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fontAlgn="base">
              <a:spcBef>
                <a:spcPct val="0"/>
              </a:spcBef>
              <a:spcAft>
                <a:spcPct val="0"/>
              </a:spcAft>
            </a:pP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4</a:t>
            </a:r>
          </a:p>
        </p:txBody>
      </p:sp>
      <p:sp>
        <p:nvSpPr>
          <p:cNvPr id="4" name="灯片编号占位符 3"/>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51</a:t>
            </a:fld>
            <a:endParaRPr lang="en-US" altLang="zh-CN">
              <a:solidFill>
                <a:srgbClr val="000000"/>
              </a:solidFill>
            </a:endParaRPr>
          </a:p>
        </p:txBody>
      </p:sp>
    </p:spTree>
    <p:extLst>
      <p:ext uri="{BB962C8B-B14F-4D97-AF65-F5344CB8AC3E}">
        <p14:creationId xmlns:p14="http://schemas.microsoft.com/office/powerpoint/2010/main" val="335234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154637"/>
                                        </p:tgtEl>
                                        <p:attrNameLst>
                                          <p:attrName>style.visibility</p:attrName>
                                        </p:attrNameLst>
                                      </p:cBhvr>
                                      <p:to>
                                        <p:strVal val="visible"/>
                                      </p:to>
                                    </p:set>
                                    <p:animEffect transition="in" filter="wedge">
                                      <p:cBhvr>
                                        <p:cTn id="7" dur="500"/>
                                        <p:tgtEl>
                                          <p:spTgt spid="15463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xit" presetSubtype="16" fill="hold" nodeType="clickEffect">
                                  <p:stCondLst>
                                    <p:cond delay="0"/>
                                  </p:stCondLst>
                                  <p:childTnLst>
                                    <p:animEffect transition="out" filter="box(in)">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childTnLst>
                          </p:cTn>
                        </p:par>
                        <p:par>
                          <p:cTn id="18" fill="hold">
                            <p:stCondLst>
                              <p:cond delay="500"/>
                            </p:stCondLst>
                            <p:childTnLst>
                              <p:par>
                                <p:cTn id="19" presetID="16" presetClass="entr" presetSubtype="2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inHorizont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3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66CCFF"/>
            </a:gs>
          </a:gsLst>
          <a:path path="rect">
            <a:fillToRect l="100000" t="100000"/>
          </a:path>
        </a:gradFill>
        <a:effectLst/>
      </p:bgPr>
    </p:bg>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0" y="1341438"/>
            <a:ext cx="2411413" cy="4175125"/>
          </a:xfrm>
          <a:prstGeom prst="rect">
            <a:avLst/>
          </a:prstGeom>
          <a:solidFill>
            <a:schemeClr val="bg1"/>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56323" name="Text Box 3"/>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56324" name="Text Box 4"/>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水环境污染物</a:t>
            </a:r>
          </a:p>
        </p:txBody>
      </p:sp>
      <p:sp>
        <p:nvSpPr>
          <p:cNvPr id="56325" name="Text Box 5"/>
          <p:cNvSpPr txBox="1">
            <a:spLocks noChangeArrowheads="1"/>
          </p:cNvSpPr>
          <p:nvPr/>
        </p:nvSpPr>
        <p:spPr bwMode="auto">
          <a:xfrm>
            <a:off x="84138" y="1484313"/>
            <a:ext cx="1828800" cy="396875"/>
          </a:xfrm>
          <a:prstGeom prst="rect">
            <a:avLst/>
          </a:prstGeom>
          <a:noFill/>
          <a:ln w="9525">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1</a:t>
            </a:r>
            <a:r>
              <a:rPr kumimoji="1" lang="zh-CN" altLang="en-US" sz="2000" b="1">
                <a:solidFill>
                  <a:srgbClr val="808080"/>
                </a:solidFill>
                <a:latin typeface="Times New Roman" pitchFamily="18" charset="0"/>
              </a:rPr>
              <a:t>、悬浮物 </a:t>
            </a:r>
          </a:p>
        </p:txBody>
      </p:sp>
      <p:sp>
        <p:nvSpPr>
          <p:cNvPr id="56326" name="Text Box 6"/>
          <p:cNvSpPr txBox="1">
            <a:spLocks noChangeArrowheads="1"/>
          </p:cNvSpPr>
          <p:nvPr/>
        </p:nvSpPr>
        <p:spPr bwMode="auto">
          <a:xfrm>
            <a:off x="84138" y="1989138"/>
            <a:ext cx="23622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2</a:t>
            </a:r>
            <a:r>
              <a:rPr kumimoji="1" lang="zh-CN" altLang="en-US" sz="2000" b="1">
                <a:solidFill>
                  <a:srgbClr val="808080"/>
                </a:solidFill>
                <a:latin typeface="Times New Roman" pitchFamily="18" charset="0"/>
              </a:rPr>
              <a:t>、耗氧有机物 </a:t>
            </a:r>
          </a:p>
        </p:txBody>
      </p:sp>
      <p:sp>
        <p:nvSpPr>
          <p:cNvPr id="56327" name="Text Box 7"/>
          <p:cNvSpPr txBox="1">
            <a:spLocks noChangeArrowheads="1"/>
          </p:cNvSpPr>
          <p:nvPr/>
        </p:nvSpPr>
        <p:spPr bwMode="auto">
          <a:xfrm>
            <a:off x="84138" y="2492375"/>
            <a:ext cx="30480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3</a:t>
            </a:r>
            <a:r>
              <a:rPr kumimoji="1" lang="zh-CN" altLang="en-US" sz="2000" b="1">
                <a:solidFill>
                  <a:srgbClr val="808080"/>
                </a:solidFill>
                <a:latin typeface="Times New Roman" pitchFamily="18" charset="0"/>
              </a:rPr>
              <a:t>、植物性营养物 </a:t>
            </a:r>
          </a:p>
        </p:txBody>
      </p:sp>
      <p:sp>
        <p:nvSpPr>
          <p:cNvPr id="56328" name="Text Box 8"/>
          <p:cNvSpPr txBox="1">
            <a:spLocks noChangeArrowheads="1"/>
          </p:cNvSpPr>
          <p:nvPr/>
        </p:nvSpPr>
        <p:spPr bwMode="auto">
          <a:xfrm>
            <a:off x="84138" y="2997200"/>
            <a:ext cx="16764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3333FF"/>
                </a:solidFill>
                <a:latin typeface="Times New Roman" pitchFamily="18" charset="0"/>
              </a:rPr>
              <a:t>4</a:t>
            </a:r>
            <a:r>
              <a:rPr kumimoji="1" lang="zh-CN" altLang="en-US" sz="2000" b="1">
                <a:solidFill>
                  <a:srgbClr val="3333FF"/>
                </a:solidFill>
                <a:latin typeface="Times New Roman" pitchFamily="18" charset="0"/>
              </a:rPr>
              <a:t>、重金属 </a:t>
            </a:r>
          </a:p>
        </p:txBody>
      </p:sp>
      <p:sp>
        <p:nvSpPr>
          <p:cNvPr id="56329" name="Text Box 9"/>
          <p:cNvSpPr txBox="1">
            <a:spLocks noChangeArrowheads="1"/>
          </p:cNvSpPr>
          <p:nvPr/>
        </p:nvSpPr>
        <p:spPr bwMode="auto">
          <a:xfrm>
            <a:off x="84138" y="3500438"/>
            <a:ext cx="30480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5</a:t>
            </a:r>
            <a:r>
              <a:rPr kumimoji="1" lang="zh-CN" altLang="en-US" sz="2000" b="1">
                <a:solidFill>
                  <a:srgbClr val="808080"/>
                </a:solidFill>
                <a:latin typeface="Times New Roman" pitchFamily="18" charset="0"/>
              </a:rPr>
              <a:t>、难降解有机物 </a:t>
            </a:r>
          </a:p>
        </p:txBody>
      </p:sp>
      <p:sp>
        <p:nvSpPr>
          <p:cNvPr id="56330" name="Text Box 10"/>
          <p:cNvSpPr txBox="1">
            <a:spLocks noChangeArrowheads="1"/>
          </p:cNvSpPr>
          <p:nvPr/>
        </p:nvSpPr>
        <p:spPr bwMode="auto">
          <a:xfrm>
            <a:off x="84138" y="4005263"/>
            <a:ext cx="18288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6</a:t>
            </a:r>
            <a:r>
              <a:rPr kumimoji="1" lang="zh-CN" altLang="en-US" sz="2000" b="1">
                <a:solidFill>
                  <a:srgbClr val="808080"/>
                </a:solidFill>
                <a:latin typeface="Times New Roman" pitchFamily="18" charset="0"/>
              </a:rPr>
              <a:t>、石油类 </a:t>
            </a:r>
          </a:p>
        </p:txBody>
      </p:sp>
      <p:sp>
        <p:nvSpPr>
          <p:cNvPr id="56331" name="Text Box 11"/>
          <p:cNvSpPr txBox="1">
            <a:spLocks noChangeArrowheads="1"/>
          </p:cNvSpPr>
          <p:nvPr/>
        </p:nvSpPr>
        <p:spPr bwMode="auto">
          <a:xfrm>
            <a:off x="84138" y="4508500"/>
            <a:ext cx="18288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7</a:t>
            </a:r>
            <a:r>
              <a:rPr kumimoji="1" lang="zh-CN" altLang="en-US" sz="2000" b="1">
                <a:solidFill>
                  <a:srgbClr val="808080"/>
                </a:solidFill>
                <a:latin typeface="Times New Roman" pitchFamily="18" charset="0"/>
              </a:rPr>
              <a:t>、酸碱 </a:t>
            </a:r>
          </a:p>
        </p:txBody>
      </p:sp>
      <p:sp>
        <p:nvSpPr>
          <p:cNvPr id="56332" name="Text Box 12"/>
          <p:cNvSpPr txBox="1">
            <a:spLocks noChangeArrowheads="1"/>
          </p:cNvSpPr>
          <p:nvPr/>
        </p:nvSpPr>
        <p:spPr bwMode="auto">
          <a:xfrm>
            <a:off x="84138" y="5013325"/>
            <a:ext cx="16764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8</a:t>
            </a:r>
            <a:r>
              <a:rPr kumimoji="1" lang="zh-CN" altLang="en-US" sz="2000" b="1">
                <a:solidFill>
                  <a:srgbClr val="808080"/>
                </a:solidFill>
                <a:latin typeface="Times New Roman" pitchFamily="18" charset="0"/>
              </a:rPr>
              <a:t>、病原体 </a:t>
            </a:r>
          </a:p>
        </p:txBody>
      </p:sp>
      <p:sp>
        <p:nvSpPr>
          <p:cNvPr id="56333" name="Oval 14"/>
          <p:cNvSpPr>
            <a:spLocks noChangeArrowheads="1"/>
          </p:cNvSpPr>
          <p:nvPr/>
        </p:nvSpPr>
        <p:spPr bwMode="auto">
          <a:xfrm>
            <a:off x="2268538" y="1052513"/>
            <a:ext cx="5184775" cy="608012"/>
          </a:xfrm>
          <a:prstGeom prst="ellipse">
            <a:avLst/>
          </a:prstGeom>
          <a:solidFill>
            <a:schemeClr val="bg1"/>
          </a:solidFill>
          <a:ln w="9525">
            <a:noFill/>
            <a:round/>
            <a:headEnd/>
            <a:tailEnd/>
          </a:ln>
        </p:spPr>
        <p:txBody>
          <a:bodyPr anchor="ctr">
            <a:spAutoFit/>
          </a:bodyPr>
          <a:lstStyle/>
          <a:p>
            <a:pPr algn="ctr" fontAlgn="base">
              <a:spcBef>
                <a:spcPct val="0"/>
              </a:spcBef>
              <a:spcAft>
                <a:spcPct val="0"/>
              </a:spcAft>
            </a:pPr>
            <a:r>
              <a:rPr kumimoji="1" lang="en-US" altLang="zh-CN" sz="2400" b="1">
                <a:solidFill>
                  <a:srgbClr val="3333FF"/>
                </a:solidFill>
                <a:latin typeface="Times New Roman" pitchFamily="18" charset="0"/>
                <a:ea typeface="华文新魏" pitchFamily="2" charset="-122"/>
              </a:rPr>
              <a:t>Cd/Hg/Pb /Zn/As/Cu……</a:t>
            </a:r>
          </a:p>
        </p:txBody>
      </p:sp>
      <p:sp>
        <p:nvSpPr>
          <p:cNvPr id="56334" name="AutoShape 22"/>
          <p:cNvSpPr>
            <a:spLocks noChangeArrowheads="1"/>
          </p:cNvSpPr>
          <p:nvPr/>
        </p:nvSpPr>
        <p:spPr bwMode="auto">
          <a:xfrm>
            <a:off x="2484438" y="1628775"/>
            <a:ext cx="6659562" cy="2305050"/>
          </a:xfrm>
          <a:prstGeom prst="cloudCallout">
            <a:avLst>
              <a:gd name="adj1" fmla="val -63301"/>
              <a:gd name="adj2" fmla="val 18662"/>
            </a:avLst>
          </a:prstGeom>
          <a:gradFill rotWithShape="0">
            <a:gsLst>
              <a:gs pos="0">
                <a:schemeClr val="bg1"/>
              </a:gs>
              <a:gs pos="100000">
                <a:srgbClr val="CCFFFF"/>
              </a:gs>
            </a:gsLst>
            <a:lin ang="5400000" scaled="1"/>
          </a:gradFill>
          <a:ln w="9525">
            <a:solidFill>
              <a:schemeClr val="tx1"/>
            </a:solidFill>
            <a:round/>
            <a:headEnd/>
            <a:tailEnd/>
          </a:ln>
        </p:spPr>
        <p:txBody>
          <a:bodyPr/>
          <a:lstStyle/>
          <a:p>
            <a:pPr algn="just" fontAlgn="base">
              <a:spcBef>
                <a:spcPct val="0"/>
              </a:spcBef>
              <a:spcAft>
                <a:spcPct val="0"/>
              </a:spcAft>
            </a:pPr>
            <a:r>
              <a:rPr kumimoji="1" lang="en-US" altLang="zh-CN" sz="2000" b="1">
                <a:solidFill>
                  <a:srgbClr val="0000FF"/>
                </a:solidFill>
                <a:latin typeface="Times New Roman" pitchFamily="18" charset="0"/>
              </a:rPr>
              <a:t>    45</a:t>
            </a:r>
            <a:r>
              <a:rPr kumimoji="1" lang="zh-CN" altLang="en-US" sz="2000" b="1">
                <a:solidFill>
                  <a:srgbClr val="0000FF"/>
                </a:solidFill>
                <a:latin typeface="Times New Roman" pitchFamily="18" charset="0"/>
              </a:rPr>
              <a:t>种重金属是具有潜在危害的重要污染物质，从</a:t>
            </a:r>
            <a:r>
              <a:rPr kumimoji="1" lang="en-US" altLang="zh-CN" sz="2000" b="1">
                <a:solidFill>
                  <a:srgbClr val="0000FF"/>
                </a:solidFill>
                <a:latin typeface="Times New Roman" pitchFamily="18" charset="0"/>
              </a:rPr>
              <a:t>20</a:t>
            </a:r>
            <a:r>
              <a:rPr kumimoji="1" lang="zh-CN" altLang="en-US" sz="2000" b="1">
                <a:solidFill>
                  <a:srgbClr val="0000FF"/>
                </a:solidFill>
                <a:latin typeface="Times New Roman" pitchFamily="18" charset="0"/>
              </a:rPr>
              <a:t>世纪</a:t>
            </a:r>
            <a:r>
              <a:rPr kumimoji="1" lang="en-US" altLang="zh-CN" sz="2000" b="1">
                <a:solidFill>
                  <a:srgbClr val="0000FF"/>
                </a:solidFill>
                <a:latin typeface="Times New Roman" pitchFamily="18" charset="0"/>
              </a:rPr>
              <a:t>50</a:t>
            </a:r>
            <a:r>
              <a:rPr kumimoji="1" lang="zh-CN" altLang="en-US" sz="2000" b="1">
                <a:solidFill>
                  <a:srgbClr val="0000FF"/>
                </a:solidFill>
                <a:latin typeface="Times New Roman" pitchFamily="18" charset="0"/>
              </a:rPr>
              <a:t>年代前后日本出现的水俣病和骨痛病，均已查明是由于汞、镉污染引起的公害病。重金属的环境污染已受到人们极大的关注。</a:t>
            </a:r>
          </a:p>
        </p:txBody>
      </p:sp>
      <p:sp>
        <p:nvSpPr>
          <p:cNvPr id="56335" name="Text Box 23"/>
          <p:cNvSpPr txBox="1">
            <a:spLocks noChangeArrowheads="1"/>
          </p:cNvSpPr>
          <p:nvPr/>
        </p:nvSpPr>
        <p:spPr bwMode="auto">
          <a:xfrm>
            <a:off x="2555875" y="3860800"/>
            <a:ext cx="6408738" cy="2843213"/>
          </a:xfrm>
          <a:prstGeom prst="rect">
            <a:avLst/>
          </a:prstGeom>
          <a:noFill/>
          <a:ln w="9525">
            <a:noFill/>
            <a:miter lim="800000"/>
            <a:headEnd/>
            <a:tailEnd/>
          </a:ln>
        </p:spPr>
        <p:txBody>
          <a:bodyPr>
            <a:spAutoFit/>
          </a:bodyPr>
          <a:lstStyle/>
          <a:p>
            <a:pPr fontAlgn="base">
              <a:spcBef>
                <a:spcPct val="50000"/>
              </a:spcBef>
              <a:spcAft>
                <a:spcPct val="0"/>
              </a:spcAft>
              <a:buClr>
                <a:srgbClr val="333399"/>
              </a:buClr>
              <a:buFont typeface="Arial" charset="0"/>
              <a:buChar char="‡"/>
            </a:pPr>
            <a:r>
              <a:rPr lang="en-US" altLang="zh-CN" b="1">
                <a:solidFill>
                  <a:srgbClr val="0000FF"/>
                </a:solidFill>
                <a:latin typeface="楷体_GB2312" pitchFamily="49" charset="-122"/>
                <a:ea typeface="楷体_GB2312" pitchFamily="49" charset="-122"/>
              </a:rPr>
              <a:t> </a:t>
            </a:r>
            <a:r>
              <a:rPr lang="zh-CN" altLang="en-US" b="1">
                <a:solidFill>
                  <a:srgbClr val="0000FF"/>
                </a:solidFill>
                <a:latin typeface="楷体_GB2312" pitchFamily="49" charset="-122"/>
                <a:ea typeface="楷体_GB2312" pitchFamily="49" charset="-122"/>
              </a:rPr>
              <a:t>不降解，存留、积累、迁移、吸附解吸附</a:t>
            </a:r>
          </a:p>
          <a:p>
            <a:pPr fontAlgn="base">
              <a:spcBef>
                <a:spcPct val="50000"/>
              </a:spcBef>
              <a:spcAft>
                <a:spcPct val="0"/>
              </a:spcAft>
              <a:buClr>
                <a:srgbClr val="333399"/>
              </a:buClr>
              <a:buFont typeface="Arial" charset="0"/>
              <a:buChar char="‡"/>
            </a:pPr>
            <a:r>
              <a:rPr lang="zh-CN" altLang="en-US" b="1">
                <a:solidFill>
                  <a:srgbClr val="0000FF"/>
                </a:solidFill>
                <a:latin typeface="楷体_GB2312" pitchFamily="49" charset="-122"/>
                <a:ea typeface="楷体_GB2312" pitchFamily="49" charset="-122"/>
              </a:rPr>
              <a:t> 生物累积、生物浓缩、生物放大</a:t>
            </a:r>
          </a:p>
          <a:p>
            <a:pPr fontAlgn="base">
              <a:spcBef>
                <a:spcPct val="50000"/>
              </a:spcBef>
              <a:spcAft>
                <a:spcPct val="0"/>
              </a:spcAft>
              <a:buClr>
                <a:srgbClr val="333399"/>
              </a:buClr>
              <a:buFont typeface="Arial" charset="0"/>
              <a:buChar char="‡"/>
            </a:pPr>
            <a:r>
              <a:rPr lang="zh-CN" altLang="en-US" b="1">
                <a:solidFill>
                  <a:srgbClr val="0000FF"/>
                </a:solidFill>
                <a:latin typeface="楷体_GB2312" pitchFamily="49" charset="-122"/>
                <a:ea typeface="楷体_GB2312" pitchFamily="49" charset="-122"/>
              </a:rPr>
              <a:t> 毒性（慢性或急性）</a:t>
            </a:r>
          </a:p>
          <a:p>
            <a:pPr fontAlgn="base">
              <a:spcBef>
                <a:spcPct val="50000"/>
              </a:spcBef>
              <a:spcAft>
                <a:spcPct val="0"/>
              </a:spcAft>
              <a:buClr>
                <a:srgbClr val="333399"/>
              </a:buClr>
              <a:buFont typeface="Arial" charset="0"/>
              <a:buChar char="‡"/>
            </a:pPr>
            <a:r>
              <a:rPr lang="zh-CN" altLang="en-US" b="1">
                <a:solidFill>
                  <a:srgbClr val="0000FF"/>
                </a:solidFill>
                <a:latin typeface="楷体_GB2312" pitchFamily="49" charset="-122"/>
                <a:ea typeface="楷体_GB2312" pitchFamily="49" charset="-122"/>
              </a:rPr>
              <a:t> 损伤神经中枢（钒、锰、甲基汞）</a:t>
            </a:r>
          </a:p>
          <a:p>
            <a:pPr fontAlgn="base">
              <a:spcBef>
                <a:spcPct val="50000"/>
              </a:spcBef>
              <a:spcAft>
                <a:spcPct val="0"/>
              </a:spcAft>
              <a:buClr>
                <a:srgbClr val="333399"/>
              </a:buClr>
              <a:buFont typeface="Arial" charset="0"/>
              <a:buChar char="‡"/>
            </a:pPr>
            <a:r>
              <a:rPr lang="zh-CN" altLang="en-US" b="1">
                <a:solidFill>
                  <a:srgbClr val="0000FF"/>
                </a:solidFill>
                <a:latin typeface="楷体_GB2312" pitchFamily="49" charset="-122"/>
                <a:ea typeface="楷体_GB2312" pitchFamily="49" charset="-122"/>
              </a:rPr>
              <a:t> 抑制酶活性（汞、镉、铅、锌、硒、铜、砷、铁、镍等 ）</a:t>
            </a:r>
          </a:p>
          <a:p>
            <a:pPr fontAlgn="base">
              <a:spcBef>
                <a:spcPct val="50000"/>
              </a:spcBef>
              <a:spcAft>
                <a:spcPct val="0"/>
              </a:spcAft>
              <a:buClr>
                <a:srgbClr val="333399"/>
              </a:buClr>
              <a:buFont typeface="Arial" charset="0"/>
              <a:buChar char="‡"/>
            </a:pPr>
            <a:r>
              <a:rPr lang="zh-CN" altLang="en-US" b="1">
                <a:solidFill>
                  <a:srgbClr val="0000FF"/>
                </a:solidFill>
                <a:latin typeface="楷体_GB2312" pitchFamily="49" charset="-122"/>
                <a:ea typeface="楷体_GB2312" pitchFamily="49" charset="-122"/>
              </a:rPr>
              <a:t> 影响智力发育（</a:t>
            </a:r>
            <a:r>
              <a:rPr lang="en-US" altLang="zh-CN" b="1">
                <a:solidFill>
                  <a:srgbClr val="0000FF"/>
                </a:solidFill>
                <a:latin typeface="楷体_GB2312" pitchFamily="49" charset="-122"/>
                <a:ea typeface="楷体_GB2312" pitchFamily="49" charset="-122"/>
              </a:rPr>
              <a:t>Pb</a:t>
            </a:r>
            <a:r>
              <a:rPr lang="zh-CN" altLang="en-US" b="1">
                <a:solidFill>
                  <a:srgbClr val="0000FF"/>
                </a:solidFill>
                <a:latin typeface="楷体_GB2312" pitchFamily="49" charset="-122"/>
                <a:ea typeface="楷体_GB2312" pitchFamily="49" charset="-122"/>
              </a:rPr>
              <a:t>）</a:t>
            </a:r>
          </a:p>
          <a:p>
            <a:pPr fontAlgn="base">
              <a:spcBef>
                <a:spcPct val="50000"/>
              </a:spcBef>
              <a:spcAft>
                <a:spcPct val="0"/>
              </a:spcAft>
              <a:buClr>
                <a:srgbClr val="333399"/>
              </a:buClr>
              <a:buFont typeface="Arial" charset="0"/>
              <a:buChar char="‡"/>
            </a:pPr>
            <a:r>
              <a:rPr lang="zh-CN" altLang="en-US" b="1">
                <a:solidFill>
                  <a:srgbClr val="0000FF"/>
                </a:solidFill>
                <a:latin typeface="楷体_GB2312" pitchFamily="49" charset="-122"/>
                <a:ea typeface="楷体_GB2312" pitchFamily="49" charset="-122"/>
              </a:rPr>
              <a:t> 致畸、致癌（六价</a:t>
            </a:r>
            <a:r>
              <a:rPr lang="en-US" altLang="zh-CN" b="1">
                <a:solidFill>
                  <a:srgbClr val="0000FF"/>
                </a:solidFill>
                <a:latin typeface="楷体_GB2312" pitchFamily="49" charset="-122"/>
                <a:ea typeface="楷体_GB2312" pitchFamily="49" charset="-122"/>
              </a:rPr>
              <a:t>Cd</a:t>
            </a:r>
            <a:r>
              <a:rPr lang="zh-CN" altLang="en-US" b="1">
                <a:solidFill>
                  <a:srgbClr val="0000FF"/>
                </a:solidFill>
                <a:latin typeface="楷体_GB2312" pitchFamily="49" charset="-122"/>
                <a:ea typeface="楷体_GB2312" pitchFamily="49" charset="-122"/>
              </a:rPr>
              <a:t>）</a:t>
            </a:r>
          </a:p>
        </p:txBody>
      </p:sp>
      <p:pic>
        <p:nvPicPr>
          <p:cNvPr id="155673" name="Picture 25" descr="42577322bf1114b74623e8d4">
            <a:hlinkClick r:id="rId2"/>
          </p:cNvPr>
          <p:cNvPicPr>
            <a:picLocks noChangeAspect="1" noChangeArrowheads="1"/>
          </p:cNvPicPr>
          <p:nvPr/>
        </p:nvPicPr>
        <p:blipFill>
          <a:blip r:embed="rId3"/>
          <a:srcRect/>
          <a:stretch>
            <a:fillRect/>
          </a:stretch>
        </p:blipFill>
        <p:spPr bwMode="auto">
          <a:xfrm>
            <a:off x="395288" y="765175"/>
            <a:ext cx="2268537" cy="2211388"/>
          </a:xfrm>
          <a:prstGeom prst="rect">
            <a:avLst/>
          </a:prstGeom>
          <a:noFill/>
          <a:ln w="19050">
            <a:solidFill>
              <a:srgbClr val="FFFF99"/>
            </a:solidFill>
            <a:miter lim="800000"/>
            <a:headEnd/>
            <a:tailEnd/>
          </a:ln>
        </p:spPr>
      </p:pic>
      <p:grpSp>
        <p:nvGrpSpPr>
          <p:cNvPr id="2" name="Group 29"/>
          <p:cNvGrpSpPr>
            <a:grpSpLocks/>
          </p:cNvGrpSpPr>
          <p:nvPr/>
        </p:nvGrpSpPr>
        <p:grpSpPr bwMode="auto">
          <a:xfrm>
            <a:off x="6443663" y="2924175"/>
            <a:ext cx="2505075" cy="3814763"/>
            <a:chOff x="4059" y="1794"/>
            <a:chExt cx="1578" cy="2403"/>
          </a:xfrm>
        </p:grpSpPr>
        <p:pic>
          <p:nvPicPr>
            <p:cNvPr id="56355" name="Picture 27" descr="00c09f26005a096becad32"/>
            <p:cNvPicPr>
              <a:picLocks noChangeAspect="1" noChangeArrowheads="1"/>
            </p:cNvPicPr>
            <p:nvPr/>
          </p:nvPicPr>
          <p:blipFill>
            <a:blip r:embed="rId4"/>
            <a:srcRect/>
            <a:stretch>
              <a:fillRect/>
            </a:stretch>
          </p:blipFill>
          <p:spPr bwMode="auto">
            <a:xfrm>
              <a:off x="4059" y="1797"/>
              <a:ext cx="1578" cy="2400"/>
            </a:xfrm>
            <a:prstGeom prst="rect">
              <a:avLst/>
            </a:prstGeom>
            <a:noFill/>
            <a:ln w="9525">
              <a:solidFill>
                <a:srgbClr val="0000FF"/>
              </a:solidFill>
              <a:miter lim="800000"/>
              <a:headEnd/>
              <a:tailEnd/>
            </a:ln>
          </p:spPr>
        </p:pic>
        <p:sp>
          <p:nvSpPr>
            <p:cNvPr id="56356" name="Rectangle 28"/>
            <p:cNvSpPr>
              <a:spLocks noChangeArrowheads="1"/>
            </p:cNvSpPr>
            <p:nvPr/>
          </p:nvSpPr>
          <p:spPr bwMode="auto">
            <a:xfrm>
              <a:off x="4059" y="1794"/>
              <a:ext cx="1538" cy="237"/>
            </a:xfrm>
            <a:prstGeom prst="rect">
              <a:avLst/>
            </a:prstGeom>
            <a:solidFill>
              <a:schemeClr val="bg1"/>
            </a:solidFill>
            <a:ln w="9525">
              <a:solidFill>
                <a:srgbClr val="0000FF"/>
              </a:solidFill>
              <a:miter lim="800000"/>
              <a:headEnd/>
              <a:tailEnd/>
            </a:ln>
          </p:spPr>
          <p:txBody>
            <a:bodyPr wrap="none" anchor="ctr">
              <a:spAutoFit/>
            </a:bodyPr>
            <a:lstStyle/>
            <a:p>
              <a:pPr fontAlgn="base">
                <a:spcBef>
                  <a:spcPct val="0"/>
                </a:spcBef>
                <a:spcAft>
                  <a:spcPct val="0"/>
                </a:spcAft>
              </a:pPr>
              <a:r>
                <a:rPr lang="zh-CN" altLang="en-US">
                  <a:solidFill>
                    <a:srgbClr val="000000"/>
                  </a:solidFill>
                </a:rPr>
                <a:t>揭开锅盖惊现</a:t>
              </a:r>
              <a:r>
                <a:rPr lang="en-US" altLang="zh-CN">
                  <a:solidFill>
                    <a:srgbClr val="000000"/>
                  </a:solidFill>
                </a:rPr>
                <a:t>5</a:t>
              </a:r>
              <a:r>
                <a:rPr lang="zh-CN" altLang="en-US">
                  <a:solidFill>
                    <a:srgbClr val="000000"/>
                  </a:solidFill>
                </a:rPr>
                <a:t>猫连体 </a:t>
              </a:r>
            </a:p>
          </p:txBody>
        </p:sp>
      </p:grpSp>
      <p:grpSp>
        <p:nvGrpSpPr>
          <p:cNvPr id="3" name="Group 30"/>
          <p:cNvGrpSpPr>
            <a:grpSpLocks/>
          </p:cNvGrpSpPr>
          <p:nvPr/>
        </p:nvGrpSpPr>
        <p:grpSpPr bwMode="auto">
          <a:xfrm>
            <a:off x="179388" y="809625"/>
            <a:ext cx="8964612" cy="6048375"/>
            <a:chOff x="0" y="0"/>
            <a:chExt cx="5647" cy="3810"/>
          </a:xfrm>
        </p:grpSpPr>
        <p:sp>
          <p:nvSpPr>
            <p:cNvPr id="56349" name="Rectangle 31"/>
            <p:cNvSpPr>
              <a:spLocks noChangeArrowheads="1"/>
            </p:cNvSpPr>
            <p:nvPr/>
          </p:nvSpPr>
          <p:spPr bwMode="auto">
            <a:xfrm>
              <a:off x="0" y="0"/>
              <a:ext cx="5647" cy="3810"/>
            </a:xfrm>
            <a:prstGeom prst="rect">
              <a:avLst/>
            </a:prstGeom>
            <a:solidFill>
              <a:schemeClr val="bg1"/>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56350" name="Rectangle 32"/>
            <p:cNvSpPr>
              <a:spLocks noChangeArrowheads="1"/>
            </p:cNvSpPr>
            <p:nvPr/>
          </p:nvSpPr>
          <p:spPr bwMode="auto">
            <a:xfrm>
              <a:off x="2517" y="527"/>
              <a:ext cx="1815" cy="672"/>
            </a:xfrm>
            <a:prstGeom prst="rect">
              <a:avLst/>
            </a:prstGeom>
            <a:noFill/>
            <a:ln w="9525">
              <a:noFill/>
              <a:miter lim="800000"/>
              <a:headEnd/>
              <a:tailEnd/>
            </a:ln>
          </p:spPr>
          <p:txBody>
            <a:bodyPr>
              <a:spAutoFit/>
            </a:bodyPr>
            <a:lstStyle/>
            <a:p>
              <a:pPr algn="ctr" fontAlgn="base">
                <a:spcBef>
                  <a:spcPct val="0"/>
                </a:spcBef>
                <a:spcAft>
                  <a:spcPct val="0"/>
                </a:spcAft>
              </a:pPr>
              <a:r>
                <a:rPr kumimoji="1" lang="zh-CN" altLang="en-US" sz="3200">
                  <a:solidFill>
                    <a:srgbClr val="660066"/>
                  </a:solidFill>
                  <a:latin typeface="Times New Roman" pitchFamily="18" charset="0"/>
                  <a:ea typeface="华文新魏" pitchFamily="2" charset="-122"/>
                </a:rPr>
                <a:t>公害事件</a:t>
              </a:r>
            </a:p>
            <a:p>
              <a:pPr algn="ctr" fontAlgn="base">
                <a:spcBef>
                  <a:spcPct val="0"/>
                </a:spcBef>
                <a:spcAft>
                  <a:spcPct val="0"/>
                </a:spcAft>
              </a:pPr>
              <a:r>
                <a:rPr kumimoji="1" lang="en-US" altLang="zh-CN" sz="3200">
                  <a:solidFill>
                    <a:srgbClr val="660066"/>
                  </a:solidFill>
                  <a:latin typeface="Times New Roman" pitchFamily="18" charset="0"/>
                  <a:ea typeface="华文新魏" pitchFamily="2" charset="-122"/>
                </a:rPr>
                <a:t>——</a:t>
              </a:r>
              <a:r>
                <a:rPr kumimoji="1" lang="zh-CN" altLang="en-US" sz="3200">
                  <a:solidFill>
                    <a:srgbClr val="660066"/>
                  </a:solidFill>
                  <a:latin typeface="Times New Roman" pitchFamily="18" charset="0"/>
                  <a:ea typeface="华文新魏" pitchFamily="2" charset="-122"/>
                </a:rPr>
                <a:t>水俣病</a:t>
              </a:r>
            </a:p>
          </p:txBody>
        </p:sp>
        <p:sp>
          <p:nvSpPr>
            <p:cNvPr id="56351" name="Rectangle 33"/>
            <p:cNvSpPr>
              <a:spLocks noChangeArrowheads="1"/>
            </p:cNvSpPr>
            <p:nvPr/>
          </p:nvSpPr>
          <p:spPr bwMode="auto">
            <a:xfrm>
              <a:off x="249" y="1525"/>
              <a:ext cx="5262" cy="1978"/>
            </a:xfrm>
            <a:prstGeom prst="rect">
              <a:avLst/>
            </a:prstGeom>
            <a:noFill/>
            <a:ln w="9525">
              <a:noFill/>
              <a:miter lim="800000"/>
              <a:headEnd/>
              <a:tailEnd/>
            </a:ln>
          </p:spPr>
          <p:txBody>
            <a:bodyPr>
              <a:spAutoFit/>
            </a:bodyPr>
            <a:lstStyle/>
            <a:p>
              <a:pPr fontAlgn="base">
                <a:spcBef>
                  <a:spcPct val="0"/>
                </a:spcBef>
                <a:spcAft>
                  <a:spcPct val="0"/>
                </a:spcAft>
              </a:pPr>
              <a:r>
                <a:rPr kumimoji="1" lang="zh-CN" altLang="en-US" sz="2000">
                  <a:solidFill>
                    <a:srgbClr val="660066"/>
                  </a:solidFill>
                  <a:latin typeface="Times New Roman" pitchFamily="18" charset="0"/>
                  <a:ea typeface="华文新魏" pitchFamily="2" charset="-122"/>
                </a:rPr>
                <a:t>时间、地点</a:t>
              </a:r>
              <a:r>
                <a:rPr kumimoji="1" lang="en-US" altLang="zh-CN" sz="2000">
                  <a:solidFill>
                    <a:srgbClr val="660066"/>
                  </a:solidFill>
                  <a:latin typeface="Times New Roman" pitchFamily="18" charset="0"/>
                  <a:ea typeface="华文新魏" pitchFamily="2" charset="-122"/>
                </a:rPr>
                <a:t>——</a:t>
              </a:r>
              <a:r>
                <a:rPr kumimoji="1" lang="en-US" altLang="zh-CN" sz="2000">
                  <a:solidFill>
                    <a:srgbClr val="0000FF"/>
                  </a:solidFill>
                  <a:latin typeface="Times New Roman" pitchFamily="18" charset="0"/>
                  <a:ea typeface="华文新魏" pitchFamily="2" charset="-122"/>
                </a:rPr>
                <a:t>20</a:t>
              </a:r>
              <a:r>
                <a:rPr kumimoji="1" lang="zh-CN" altLang="en-US" sz="2000">
                  <a:solidFill>
                    <a:srgbClr val="0000FF"/>
                  </a:solidFill>
                  <a:latin typeface="Times New Roman" pitchFamily="18" charset="0"/>
                  <a:ea typeface="华文新魏" pitchFamily="2" charset="-122"/>
                </a:rPr>
                <a:t>世纪</a:t>
              </a:r>
              <a:r>
                <a:rPr kumimoji="1" lang="en-US" altLang="zh-CN" sz="2000">
                  <a:solidFill>
                    <a:srgbClr val="0000FF"/>
                  </a:solidFill>
                  <a:latin typeface="Times New Roman" pitchFamily="18" charset="0"/>
                  <a:ea typeface="华文新魏" pitchFamily="2" charset="-122"/>
                </a:rPr>
                <a:t>50</a:t>
              </a:r>
              <a:r>
                <a:rPr kumimoji="1" lang="zh-CN" altLang="en-US" sz="2000">
                  <a:solidFill>
                    <a:srgbClr val="0000FF"/>
                  </a:solidFill>
                  <a:latin typeface="Times New Roman" pitchFamily="18" charset="0"/>
                  <a:ea typeface="华文新魏" pitchFamily="2" charset="-122"/>
                </a:rPr>
                <a:t>年代初，日本九州岛南部熊本县水俣镇</a:t>
              </a:r>
            </a:p>
            <a:p>
              <a:pPr fontAlgn="base">
                <a:spcBef>
                  <a:spcPct val="0"/>
                </a:spcBef>
                <a:spcAft>
                  <a:spcPct val="0"/>
                </a:spcAft>
              </a:pPr>
              <a:r>
                <a:rPr kumimoji="1" lang="zh-CN" altLang="en-US" sz="2000">
                  <a:solidFill>
                    <a:srgbClr val="660066"/>
                  </a:solidFill>
                  <a:latin typeface="Times New Roman" pitchFamily="18" charset="0"/>
                  <a:ea typeface="华文新魏" pitchFamily="2" charset="-122"/>
                </a:rPr>
                <a:t>人症状</a:t>
              </a:r>
              <a:r>
                <a:rPr kumimoji="1" lang="en-US" altLang="zh-CN" sz="2000">
                  <a:solidFill>
                    <a:srgbClr val="660066"/>
                  </a:solidFill>
                  <a:latin typeface="Times New Roman" pitchFamily="18" charset="0"/>
                  <a:ea typeface="华文新魏" pitchFamily="2" charset="-122"/>
                </a:rPr>
                <a:t>——</a:t>
              </a:r>
              <a:r>
                <a:rPr kumimoji="1" lang="zh-CN" altLang="en-US" sz="2000">
                  <a:solidFill>
                    <a:srgbClr val="0000FF"/>
                  </a:solidFill>
                  <a:latin typeface="Times New Roman" pitchFamily="18" charset="0"/>
                  <a:ea typeface="华文新魏" pitchFamily="2" charset="-122"/>
                </a:rPr>
                <a:t>口齿不清、面部发呆、双目失明、手脚发抖、神经失常</a:t>
              </a:r>
              <a:br>
                <a:rPr kumimoji="1" lang="zh-CN" altLang="en-US" sz="2000">
                  <a:solidFill>
                    <a:srgbClr val="0000FF"/>
                  </a:solidFill>
                  <a:latin typeface="Times New Roman" pitchFamily="18" charset="0"/>
                  <a:ea typeface="华文新魏" pitchFamily="2" charset="-122"/>
                </a:rPr>
              </a:br>
              <a:r>
                <a:rPr kumimoji="1" lang="zh-CN" altLang="en-US" sz="2000">
                  <a:solidFill>
                    <a:srgbClr val="0000FF"/>
                  </a:solidFill>
                  <a:latin typeface="Times New Roman" pitchFamily="18" charset="0"/>
                  <a:ea typeface="华文新魏" pitchFamily="2" charset="-122"/>
                </a:rPr>
                <a:t>                    吞咽困难、久治不愈，全身弯曲，悲惨死去（神经性疾病）。</a:t>
              </a:r>
            </a:p>
            <a:p>
              <a:pPr fontAlgn="base">
                <a:spcBef>
                  <a:spcPct val="0"/>
                </a:spcBef>
                <a:spcAft>
                  <a:spcPct val="0"/>
                </a:spcAft>
              </a:pPr>
              <a:r>
                <a:rPr kumimoji="1" lang="zh-CN" altLang="en-US" sz="2000">
                  <a:solidFill>
                    <a:srgbClr val="660066"/>
                  </a:solidFill>
                  <a:latin typeface="Times New Roman" pitchFamily="18" charset="0"/>
                  <a:ea typeface="华文新魏" pitchFamily="2" charset="-122"/>
                </a:rPr>
                <a:t>猫症状</a:t>
              </a:r>
              <a:r>
                <a:rPr kumimoji="1" lang="en-US" altLang="zh-CN" sz="2000">
                  <a:solidFill>
                    <a:srgbClr val="660066"/>
                  </a:solidFill>
                  <a:latin typeface="Times New Roman" pitchFamily="18" charset="0"/>
                  <a:ea typeface="华文新魏" pitchFamily="2" charset="-122"/>
                </a:rPr>
                <a:t>——</a:t>
              </a:r>
              <a:r>
                <a:rPr kumimoji="1" lang="zh-CN" altLang="en-US" sz="2000">
                  <a:solidFill>
                    <a:srgbClr val="0000FF"/>
                  </a:solidFill>
                  <a:latin typeface="Times New Roman" pitchFamily="18" charset="0"/>
                  <a:ea typeface="华文新魏" pitchFamily="2" charset="-122"/>
                </a:rPr>
                <a:t>互相疯狂地乱咬，有的跳海自杀</a:t>
              </a:r>
            </a:p>
            <a:p>
              <a:pPr fontAlgn="base">
                <a:spcBef>
                  <a:spcPct val="0"/>
                </a:spcBef>
                <a:spcAft>
                  <a:spcPct val="0"/>
                </a:spcAft>
              </a:pPr>
              <a:r>
                <a:rPr kumimoji="1" lang="zh-CN" altLang="en-US" sz="2000">
                  <a:solidFill>
                    <a:srgbClr val="660066"/>
                  </a:solidFill>
                  <a:latin typeface="Times New Roman" pitchFamily="18" charset="0"/>
                  <a:ea typeface="华文新魏" pitchFamily="2" charset="-122"/>
                </a:rPr>
                <a:t>生    态</a:t>
              </a:r>
              <a:r>
                <a:rPr kumimoji="1" lang="en-US" altLang="zh-CN" sz="2000">
                  <a:solidFill>
                    <a:srgbClr val="660066"/>
                  </a:solidFill>
                  <a:latin typeface="Times New Roman" pitchFamily="18" charset="0"/>
                  <a:ea typeface="华文新魏" pitchFamily="2" charset="-122"/>
                </a:rPr>
                <a:t>——</a:t>
              </a:r>
              <a:r>
                <a:rPr kumimoji="1" lang="zh-CN" altLang="en-US" sz="2000">
                  <a:solidFill>
                    <a:srgbClr val="0000FF"/>
                  </a:solidFill>
                  <a:latin typeface="Times New Roman" pitchFamily="18" charset="0"/>
                  <a:ea typeface="华文新魏" pitchFamily="2" charset="-122"/>
                </a:rPr>
                <a:t>海藻变白浮在水面，许多鱼死亡</a:t>
              </a:r>
            </a:p>
            <a:p>
              <a:pPr fontAlgn="base">
                <a:spcBef>
                  <a:spcPct val="0"/>
                </a:spcBef>
                <a:spcAft>
                  <a:spcPct val="0"/>
                </a:spcAft>
              </a:pPr>
              <a:r>
                <a:rPr kumimoji="1" lang="zh-CN" altLang="en-US" sz="2000">
                  <a:solidFill>
                    <a:srgbClr val="660066"/>
                  </a:solidFill>
                  <a:latin typeface="Times New Roman" pitchFamily="18" charset="0"/>
                  <a:ea typeface="华文新魏" pitchFamily="2" charset="-122"/>
                </a:rPr>
                <a:t>影    响</a:t>
              </a:r>
              <a:r>
                <a:rPr kumimoji="1" lang="en-US" altLang="zh-CN" sz="2000">
                  <a:solidFill>
                    <a:srgbClr val="660066"/>
                  </a:solidFill>
                  <a:latin typeface="Times New Roman" pitchFamily="18" charset="0"/>
                  <a:ea typeface="华文新魏" pitchFamily="2" charset="-122"/>
                </a:rPr>
                <a:t>——</a:t>
              </a:r>
              <a:r>
                <a:rPr kumimoji="1" lang="en-US" altLang="zh-CN" sz="2000">
                  <a:solidFill>
                    <a:srgbClr val="000000"/>
                  </a:solidFill>
                  <a:latin typeface="Times New Roman" pitchFamily="18" charset="0"/>
                  <a:ea typeface="华文新魏" pitchFamily="2" charset="-122"/>
                </a:rPr>
                <a:t>4</a:t>
              </a:r>
              <a:r>
                <a:rPr kumimoji="1" lang="zh-CN" altLang="en-US" sz="2000">
                  <a:solidFill>
                    <a:srgbClr val="000000"/>
                  </a:solidFill>
                  <a:latin typeface="Times New Roman" pitchFamily="18" charset="0"/>
                  <a:ea typeface="华文新魏" pitchFamily="2" charset="-122"/>
                </a:rPr>
                <a:t>万居民，几年中先后有</a:t>
              </a:r>
              <a:r>
                <a:rPr kumimoji="1" lang="en-US" altLang="zh-CN" sz="2000">
                  <a:solidFill>
                    <a:srgbClr val="000000"/>
                  </a:solidFill>
                  <a:latin typeface="Times New Roman" pitchFamily="18" charset="0"/>
                  <a:ea typeface="华文新魏" pitchFamily="2" charset="-122"/>
                </a:rPr>
                <a:t>1</a:t>
              </a:r>
              <a:r>
                <a:rPr kumimoji="1" lang="zh-CN" altLang="en-US" sz="2000">
                  <a:solidFill>
                    <a:srgbClr val="000000"/>
                  </a:solidFill>
                  <a:latin typeface="Times New Roman" pitchFamily="18" charset="0"/>
                  <a:ea typeface="华文新魏" pitchFamily="2" charset="-122"/>
                </a:rPr>
                <a:t>万人不同程度的患有此种病状。</a:t>
              </a:r>
            </a:p>
            <a:p>
              <a:pPr fontAlgn="base">
                <a:spcBef>
                  <a:spcPct val="0"/>
                </a:spcBef>
                <a:spcAft>
                  <a:spcPct val="0"/>
                </a:spcAft>
              </a:pPr>
              <a:r>
                <a:rPr kumimoji="1" lang="zh-CN" altLang="en-US" sz="2000">
                  <a:solidFill>
                    <a:srgbClr val="660066"/>
                  </a:solidFill>
                  <a:latin typeface="Times New Roman" pitchFamily="18" charset="0"/>
                  <a:ea typeface="华文新魏" pitchFamily="2" charset="-122"/>
                </a:rPr>
                <a:t>病    因</a:t>
              </a:r>
              <a:r>
                <a:rPr kumimoji="1" lang="en-US" altLang="zh-CN" sz="2000">
                  <a:solidFill>
                    <a:srgbClr val="660066"/>
                  </a:solidFill>
                  <a:latin typeface="Times New Roman" pitchFamily="18" charset="0"/>
                  <a:ea typeface="华文新魏" pitchFamily="2" charset="-122"/>
                </a:rPr>
                <a:t>——</a:t>
              </a:r>
              <a:r>
                <a:rPr kumimoji="1" lang="zh-CN" altLang="en-US" sz="2000">
                  <a:solidFill>
                    <a:srgbClr val="000000"/>
                  </a:solidFill>
                  <a:latin typeface="Times New Roman" pitchFamily="18" charset="0"/>
                  <a:ea typeface="华文新魏" pitchFamily="2" charset="-122"/>
                </a:rPr>
                <a:t>居民长期食用八代海水俣湾中含有汞的海产品</a:t>
              </a:r>
            </a:p>
            <a:p>
              <a:pPr fontAlgn="base">
                <a:spcBef>
                  <a:spcPct val="0"/>
                </a:spcBef>
                <a:spcAft>
                  <a:spcPct val="0"/>
                </a:spcAft>
              </a:pPr>
              <a:endParaRPr kumimoji="1" lang="zh-CN" altLang="en-US" sz="2000">
                <a:solidFill>
                  <a:srgbClr val="000000"/>
                </a:solidFill>
                <a:latin typeface="Times New Roman" pitchFamily="18" charset="0"/>
                <a:ea typeface="华文新魏" pitchFamily="2" charset="-122"/>
              </a:endParaRPr>
            </a:p>
            <a:p>
              <a:pPr fontAlgn="base">
                <a:spcBef>
                  <a:spcPct val="0"/>
                </a:spcBef>
                <a:spcAft>
                  <a:spcPct val="0"/>
                </a:spcAft>
              </a:pPr>
              <a:r>
                <a:rPr kumimoji="1" lang="zh-CN" altLang="en-US" sz="2000">
                  <a:solidFill>
                    <a:srgbClr val="660066"/>
                  </a:solidFill>
                  <a:latin typeface="Times New Roman" pitchFamily="18" charset="0"/>
                  <a:ea typeface="华文新魏" pitchFamily="2" charset="-122"/>
                </a:rPr>
                <a:t>污    染</a:t>
              </a:r>
              <a:r>
                <a:rPr kumimoji="1" lang="en-US" altLang="zh-CN" sz="2000">
                  <a:solidFill>
                    <a:srgbClr val="660066"/>
                  </a:solidFill>
                  <a:latin typeface="Times New Roman" pitchFamily="18" charset="0"/>
                  <a:ea typeface="华文新魏" pitchFamily="2" charset="-122"/>
                </a:rPr>
                <a:t>——</a:t>
              </a:r>
              <a:r>
                <a:rPr kumimoji="1" lang="zh-CN" altLang="en-US" sz="2000">
                  <a:solidFill>
                    <a:srgbClr val="FF0000"/>
                  </a:solidFill>
                  <a:latin typeface="Times New Roman" pitchFamily="18" charset="0"/>
                  <a:ea typeface="华文新魏" pitchFamily="2" charset="-122"/>
                </a:rPr>
                <a:t>水俣湾内有一家生产氮肥、乙醛、氯乙烯的化工厂，</a:t>
              </a:r>
              <a:br>
                <a:rPr kumimoji="1" lang="zh-CN" altLang="en-US" sz="2000">
                  <a:solidFill>
                    <a:srgbClr val="FF0000"/>
                  </a:solidFill>
                  <a:latin typeface="Times New Roman" pitchFamily="18" charset="0"/>
                  <a:ea typeface="华文新魏" pitchFamily="2" charset="-122"/>
                </a:rPr>
              </a:br>
              <a:r>
                <a:rPr kumimoji="1" lang="zh-CN" altLang="en-US" sz="2000">
                  <a:solidFill>
                    <a:srgbClr val="FF0000"/>
                  </a:solidFill>
                  <a:latin typeface="Times New Roman" pitchFamily="18" charset="0"/>
                  <a:ea typeface="华文新魏" pitchFamily="2" charset="-122"/>
                </a:rPr>
                <a:t>                    排出的废水中含有大量的“甲基汞”。</a:t>
              </a:r>
            </a:p>
          </p:txBody>
        </p:sp>
        <p:pic>
          <p:nvPicPr>
            <p:cNvPr id="56352" name="Picture 34" descr="日本的水俣病"/>
            <p:cNvPicPr>
              <a:picLocks noChangeAspect="1" noChangeArrowheads="1"/>
            </p:cNvPicPr>
            <p:nvPr/>
          </p:nvPicPr>
          <p:blipFill>
            <a:blip r:embed="rId5"/>
            <a:srcRect/>
            <a:stretch>
              <a:fillRect/>
            </a:stretch>
          </p:blipFill>
          <p:spPr bwMode="auto">
            <a:xfrm>
              <a:off x="975" y="346"/>
              <a:ext cx="1565" cy="962"/>
            </a:xfrm>
            <a:prstGeom prst="rect">
              <a:avLst/>
            </a:prstGeom>
            <a:noFill/>
            <a:ln w="9525">
              <a:noFill/>
              <a:miter lim="800000"/>
              <a:headEnd/>
              <a:tailEnd/>
            </a:ln>
          </p:spPr>
        </p:pic>
        <p:pic>
          <p:nvPicPr>
            <p:cNvPr id="56353" name="Picture 35" descr="0b07ec1f4c855570f624e485">
              <a:hlinkClick r:id="rId6"/>
            </p:cNvPr>
            <p:cNvPicPr>
              <a:picLocks noChangeAspect="1" noChangeArrowheads="1"/>
            </p:cNvPicPr>
            <p:nvPr/>
          </p:nvPicPr>
          <p:blipFill>
            <a:blip r:embed="rId7"/>
            <a:srcRect/>
            <a:stretch>
              <a:fillRect/>
            </a:stretch>
          </p:blipFill>
          <p:spPr bwMode="auto">
            <a:xfrm>
              <a:off x="0" y="164"/>
              <a:ext cx="950" cy="1344"/>
            </a:xfrm>
            <a:prstGeom prst="rect">
              <a:avLst/>
            </a:prstGeom>
            <a:noFill/>
            <a:ln w="9525">
              <a:noFill/>
              <a:miter lim="800000"/>
              <a:headEnd/>
              <a:tailEnd/>
            </a:ln>
          </p:spPr>
        </p:pic>
        <p:pic>
          <p:nvPicPr>
            <p:cNvPr id="56354" name="Picture 36" descr="pic_32614"/>
            <p:cNvPicPr>
              <a:picLocks noChangeAspect="1" noChangeArrowheads="1"/>
            </p:cNvPicPr>
            <p:nvPr/>
          </p:nvPicPr>
          <p:blipFill>
            <a:blip r:embed="rId8"/>
            <a:srcRect/>
            <a:stretch>
              <a:fillRect/>
            </a:stretch>
          </p:blipFill>
          <p:spPr bwMode="auto">
            <a:xfrm>
              <a:off x="4377" y="73"/>
              <a:ext cx="1127" cy="1479"/>
            </a:xfrm>
            <a:prstGeom prst="rect">
              <a:avLst/>
            </a:prstGeom>
            <a:noFill/>
            <a:ln w="9525">
              <a:noFill/>
              <a:miter lim="800000"/>
              <a:headEnd/>
              <a:tailEnd/>
            </a:ln>
          </p:spPr>
        </p:pic>
      </p:grpSp>
      <p:grpSp>
        <p:nvGrpSpPr>
          <p:cNvPr id="4" name="Group 40"/>
          <p:cNvGrpSpPr>
            <a:grpSpLocks/>
          </p:cNvGrpSpPr>
          <p:nvPr/>
        </p:nvGrpSpPr>
        <p:grpSpPr bwMode="auto">
          <a:xfrm>
            <a:off x="182563" y="884238"/>
            <a:ext cx="8961437" cy="5973762"/>
            <a:chOff x="0" y="482"/>
            <a:chExt cx="5645" cy="3763"/>
          </a:xfrm>
        </p:grpSpPr>
        <p:pic>
          <p:nvPicPr>
            <p:cNvPr id="56347" name="Picture 38" descr="20070810025149DSC46"/>
            <p:cNvPicPr>
              <a:picLocks noChangeAspect="1" noChangeArrowheads="1"/>
            </p:cNvPicPr>
            <p:nvPr/>
          </p:nvPicPr>
          <p:blipFill>
            <a:blip r:embed="rId9"/>
            <a:srcRect/>
            <a:stretch>
              <a:fillRect/>
            </a:stretch>
          </p:blipFill>
          <p:spPr bwMode="auto">
            <a:xfrm>
              <a:off x="0" y="482"/>
              <a:ext cx="5645" cy="3763"/>
            </a:xfrm>
            <a:prstGeom prst="rect">
              <a:avLst/>
            </a:prstGeom>
            <a:noFill/>
            <a:ln w="9525">
              <a:noFill/>
              <a:miter lim="800000"/>
              <a:headEnd/>
              <a:tailEnd/>
            </a:ln>
          </p:spPr>
        </p:pic>
        <p:sp>
          <p:nvSpPr>
            <p:cNvPr id="56348" name="Rectangle 39"/>
            <p:cNvSpPr>
              <a:spLocks noChangeArrowheads="1"/>
            </p:cNvSpPr>
            <p:nvPr/>
          </p:nvSpPr>
          <p:spPr bwMode="auto">
            <a:xfrm>
              <a:off x="1927" y="3884"/>
              <a:ext cx="1751" cy="231"/>
            </a:xfrm>
            <a:prstGeom prst="rect">
              <a:avLst/>
            </a:prstGeom>
            <a:noFill/>
            <a:ln w="9525">
              <a:noFill/>
              <a:miter lim="800000"/>
              <a:headEnd/>
              <a:tailEnd/>
            </a:ln>
          </p:spPr>
          <p:txBody>
            <a:bodyPr wrap="none" anchor="ctr">
              <a:spAutoFit/>
            </a:bodyPr>
            <a:lstStyle/>
            <a:p>
              <a:pPr fontAlgn="base">
                <a:spcBef>
                  <a:spcPct val="0"/>
                </a:spcBef>
                <a:spcAft>
                  <a:spcPct val="0"/>
                </a:spcAft>
              </a:pPr>
              <a:r>
                <a:rPr lang="zh-CN" altLang="en-US" b="1">
                  <a:solidFill>
                    <a:srgbClr val="FFFF00"/>
                  </a:solidFill>
                </a:rPr>
                <a:t>水俣病资料馆的历史照片 </a:t>
              </a:r>
            </a:p>
          </p:txBody>
        </p:sp>
      </p:grpSp>
      <p:grpSp>
        <p:nvGrpSpPr>
          <p:cNvPr id="5" name="Group 41"/>
          <p:cNvGrpSpPr>
            <a:grpSpLocks/>
          </p:cNvGrpSpPr>
          <p:nvPr/>
        </p:nvGrpSpPr>
        <p:grpSpPr bwMode="auto">
          <a:xfrm>
            <a:off x="0" y="785794"/>
            <a:ext cx="9144000" cy="6048375"/>
            <a:chOff x="0" y="300"/>
            <a:chExt cx="5760" cy="3810"/>
          </a:xfrm>
        </p:grpSpPr>
        <p:sp>
          <p:nvSpPr>
            <p:cNvPr id="56343" name="Rectangle 42"/>
            <p:cNvSpPr>
              <a:spLocks noChangeArrowheads="1"/>
            </p:cNvSpPr>
            <p:nvPr/>
          </p:nvSpPr>
          <p:spPr bwMode="auto">
            <a:xfrm>
              <a:off x="0" y="300"/>
              <a:ext cx="5760" cy="3810"/>
            </a:xfrm>
            <a:prstGeom prst="rect">
              <a:avLst/>
            </a:prstGeom>
            <a:solidFill>
              <a:schemeClr val="bg1"/>
            </a:solidFill>
            <a:ln w="9525">
              <a:solidFill>
                <a:schemeClr val="bg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56344" name="Rectangle 43"/>
            <p:cNvSpPr>
              <a:spLocks noChangeArrowheads="1"/>
            </p:cNvSpPr>
            <p:nvPr/>
          </p:nvSpPr>
          <p:spPr bwMode="auto">
            <a:xfrm>
              <a:off x="113" y="436"/>
              <a:ext cx="4105" cy="3557"/>
            </a:xfrm>
            <a:prstGeom prst="rect">
              <a:avLst/>
            </a:prstGeom>
            <a:noFill/>
            <a:ln w="9525">
              <a:noFill/>
              <a:miter lim="800000"/>
              <a:headEnd/>
              <a:tailEnd/>
            </a:ln>
          </p:spPr>
          <p:txBody>
            <a:bodyPr>
              <a:spAutoFit/>
            </a:bodyPr>
            <a:lstStyle/>
            <a:p>
              <a:pPr algn="ctr" fontAlgn="base">
                <a:lnSpc>
                  <a:spcPct val="130000"/>
                </a:lnSpc>
                <a:spcBef>
                  <a:spcPct val="0"/>
                </a:spcBef>
                <a:spcAft>
                  <a:spcPct val="0"/>
                </a:spcAft>
              </a:pPr>
              <a:r>
                <a:rPr kumimoji="1" lang="zh-CN" altLang="en-US" sz="2400" dirty="0">
                  <a:solidFill>
                    <a:srgbClr val="FF0000"/>
                  </a:solidFill>
                  <a:latin typeface="Times New Roman" pitchFamily="18" charset="0"/>
                  <a:ea typeface="华文新魏" pitchFamily="2" charset="-122"/>
                </a:rPr>
                <a:t>公害事件</a:t>
              </a:r>
              <a:r>
                <a:rPr kumimoji="1" lang="en-US" altLang="zh-CN" sz="2400" dirty="0">
                  <a:solidFill>
                    <a:srgbClr val="FF0000"/>
                  </a:solidFill>
                  <a:latin typeface="Times New Roman" pitchFamily="18" charset="0"/>
                  <a:ea typeface="华文新魏" pitchFamily="2" charset="-122"/>
                </a:rPr>
                <a:t>——</a:t>
              </a:r>
              <a:r>
                <a:rPr kumimoji="1" lang="zh-CN" altLang="en-US" sz="2400" dirty="0">
                  <a:solidFill>
                    <a:srgbClr val="FF0000"/>
                  </a:solidFill>
                  <a:latin typeface="Times New Roman" pitchFamily="18" charset="0"/>
                  <a:ea typeface="华文新魏" pitchFamily="2" charset="-122"/>
                </a:rPr>
                <a:t>痛痛病（镉）</a:t>
              </a:r>
            </a:p>
            <a:p>
              <a:pPr fontAlgn="base">
                <a:lnSpc>
                  <a:spcPct val="130000"/>
                </a:lnSpc>
                <a:spcBef>
                  <a:spcPct val="0"/>
                </a:spcBef>
                <a:spcAft>
                  <a:spcPct val="0"/>
                </a:spcAft>
              </a:pPr>
              <a:r>
                <a:rPr kumimoji="1" lang="zh-CN" altLang="en-US" sz="2000" dirty="0">
                  <a:solidFill>
                    <a:srgbClr val="660066"/>
                  </a:solidFill>
                  <a:latin typeface="Times New Roman" pitchFamily="18" charset="0"/>
                  <a:ea typeface="华文新魏" pitchFamily="2" charset="-122"/>
                </a:rPr>
                <a:t>地点</a:t>
              </a:r>
              <a:r>
                <a:rPr kumimoji="1" lang="en-US" altLang="zh-CN" sz="2000" dirty="0">
                  <a:solidFill>
                    <a:srgbClr val="660066"/>
                  </a:solidFill>
                  <a:latin typeface="Times New Roman" pitchFamily="18" charset="0"/>
                  <a:ea typeface="华文新魏" pitchFamily="2" charset="-122"/>
                </a:rPr>
                <a:t>——</a:t>
              </a:r>
              <a:r>
                <a:rPr kumimoji="1" lang="zh-CN" altLang="en-US" sz="2000" dirty="0">
                  <a:solidFill>
                    <a:srgbClr val="0000FF"/>
                  </a:solidFill>
                  <a:latin typeface="Times New Roman" pitchFamily="18" charset="0"/>
                  <a:ea typeface="华文新魏" pitchFamily="2" charset="-122"/>
                </a:rPr>
                <a:t>日本富山县神通川</a:t>
              </a:r>
            </a:p>
            <a:p>
              <a:pPr fontAlgn="base">
                <a:lnSpc>
                  <a:spcPct val="130000"/>
                </a:lnSpc>
                <a:spcBef>
                  <a:spcPct val="0"/>
                </a:spcBef>
                <a:spcAft>
                  <a:spcPct val="0"/>
                </a:spcAft>
              </a:pPr>
              <a:r>
                <a:rPr kumimoji="1" lang="zh-CN" altLang="en-US" sz="2000" dirty="0">
                  <a:solidFill>
                    <a:srgbClr val="660066"/>
                  </a:solidFill>
                  <a:latin typeface="Times New Roman" pitchFamily="18" charset="0"/>
                  <a:ea typeface="华文新魏" pitchFamily="2" charset="-122"/>
                </a:rPr>
                <a:t>症状</a:t>
              </a:r>
              <a:r>
                <a:rPr kumimoji="1" lang="en-US" altLang="zh-CN" sz="2000" dirty="0">
                  <a:solidFill>
                    <a:srgbClr val="660066"/>
                  </a:solidFill>
                  <a:latin typeface="Times New Roman" pitchFamily="18" charset="0"/>
                  <a:ea typeface="华文新魏" pitchFamily="2" charset="-122"/>
                </a:rPr>
                <a:t>——</a:t>
              </a:r>
              <a:r>
                <a:rPr kumimoji="1" lang="zh-CN" altLang="en-US" sz="2000" dirty="0">
                  <a:solidFill>
                    <a:srgbClr val="0000FF"/>
                  </a:solidFill>
                  <a:latin typeface="Times New Roman" pitchFamily="18" charset="0"/>
                  <a:ea typeface="华文新魏" pitchFamily="2" charset="-122"/>
                </a:rPr>
                <a:t>多为育龄妇女，主要症状是骨质疏松，全身疼痛，四肢弯曲变形，脊柱受压也缩短变形，全身多发性骨折，行动困难。</a:t>
              </a:r>
              <a:r>
                <a:rPr kumimoji="1" lang="en-US" altLang="zh-CN" sz="2000" dirty="0">
                  <a:solidFill>
                    <a:srgbClr val="0000FF"/>
                  </a:solidFill>
                  <a:latin typeface="Times New Roman" pitchFamily="18" charset="0"/>
                  <a:ea typeface="华文新魏" pitchFamily="2" charset="-122"/>
                </a:rPr>
                <a:t>1967</a:t>
              </a:r>
              <a:r>
                <a:rPr kumimoji="1" lang="zh-CN" altLang="en-US" sz="2000" dirty="0">
                  <a:solidFill>
                    <a:srgbClr val="0000FF"/>
                  </a:solidFill>
                  <a:latin typeface="Times New Roman" pitchFamily="18" charset="0"/>
                  <a:ea typeface="华文新魏" pitchFamily="2" charset="-122"/>
                </a:rPr>
                <a:t>～</a:t>
              </a:r>
              <a:r>
                <a:rPr kumimoji="1" lang="en-US" altLang="zh-CN" sz="2000" dirty="0">
                  <a:solidFill>
                    <a:srgbClr val="0000FF"/>
                  </a:solidFill>
                  <a:latin typeface="Times New Roman" pitchFamily="18" charset="0"/>
                  <a:ea typeface="华文新魏" pitchFamily="2" charset="-122"/>
                </a:rPr>
                <a:t>1982</a:t>
              </a:r>
              <a:r>
                <a:rPr kumimoji="1" lang="zh-CN" altLang="en-US" sz="2000" dirty="0">
                  <a:solidFill>
                    <a:srgbClr val="0000FF"/>
                  </a:solidFill>
                  <a:latin typeface="Times New Roman" pitchFamily="18" charset="0"/>
                  <a:ea typeface="华文新魏" pitchFamily="2" charset="-122"/>
                </a:rPr>
                <a:t>年间正式诊断</a:t>
              </a:r>
              <a:r>
                <a:rPr kumimoji="1" lang="en-US" altLang="zh-CN" sz="2000" dirty="0">
                  <a:solidFill>
                    <a:srgbClr val="0000FF"/>
                  </a:solidFill>
                  <a:latin typeface="Times New Roman" pitchFamily="18" charset="0"/>
                  <a:ea typeface="华文新魏" pitchFamily="2" charset="-122"/>
                </a:rPr>
                <a:t>132</a:t>
              </a:r>
              <a:r>
                <a:rPr kumimoji="1" lang="zh-CN" altLang="en-US" sz="2000" dirty="0">
                  <a:solidFill>
                    <a:srgbClr val="0000FF"/>
                  </a:solidFill>
                  <a:latin typeface="Times New Roman" pitchFamily="18" charset="0"/>
                  <a:ea typeface="华文新魏" pitchFamily="2" charset="-122"/>
                </a:rPr>
                <a:t>例，其中</a:t>
              </a:r>
              <a:r>
                <a:rPr kumimoji="1" lang="en-US" altLang="zh-CN" sz="2000" dirty="0">
                  <a:solidFill>
                    <a:srgbClr val="0000FF"/>
                  </a:solidFill>
                  <a:latin typeface="Times New Roman" pitchFamily="18" charset="0"/>
                  <a:ea typeface="华文新魏" pitchFamily="2" charset="-122"/>
                </a:rPr>
                <a:t>90</a:t>
              </a:r>
              <a:r>
                <a:rPr kumimoji="1" lang="zh-CN" altLang="en-US" sz="2000" dirty="0">
                  <a:solidFill>
                    <a:srgbClr val="0000FF"/>
                  </a:solidFill>
                  <a:latin typeface="Times New Roman" pitchFamily="18" charset="0"/>
                  <a:ea typeface="华文新魏" pitchFamily="2" charset="-122"/>
                </a:rPr>
                <a:t>例已死亡。 </a:t>
              </a:r>
            </a:p>
            <a:p>
              <a:pPr fontAlgn="base">
                <a:lnSpc>
                  <a:spcPct val="130000"/>
                </a:lnSpc>
                <a:spcBef>
                  <a:spcPct val="0"/>
                </a:spcBef>
                <a:spcAft>
                  <a:spcPct val="0"/>
                </a:spcAft>
              </a:pPr>
              <a:r>
                <a:rPr kumimoji="1" lang="zh-CN" altLang="en-US" sz="2000" dirty="0">
                  <a:solidFill>
                    <a:srgbClr val="660066"/>
                  </a:solidFill>
                  <a:latin typeface="Times New Roman" pitchFamily="18" charset="0"/>
                  <a:ea typeface="华文新魏" pitchFamily="2" charset="-122"/>
                </a:rPr>
                <a:t>病因</a:t>
              </a:r>
              <a:r>
                <a:rPr kumimoji="1" lang="en-US" altLang="zh-CN" sz="2000" dirty="0">
                  <a:solidFill>
                    <a:srgbClr val="660066"/>
                  </a:solidFill>
                  <a:latin typeface="Times New Roman" pitchFamily="18" charset="0"/>
                  <a:ea typeface="华文新魏" pitchFamily="2" charset="-122"/>
                </a:rPr>
                <a:t>——</a:t>
              </a:r>
              <a:r>
                <a:rPr kumimoji="1" lang="zh-CN" altLang="en-US" sz="2000" dirty="0">
                  <a:solidFill>
                    <a:srgbClr val="0000FF"/>
                  </a:solidFill>
                  <a:latin typeface="Times New Roman" pitchFamily="18" charset="0"/>
                  <a:ea typeface="华文新魏" pitchFamily="2" charset="-122"/>
                </a:rPr>
                <a:t>神冈炼锌厂排放的含镉废水污染稻田</a:t>
              </a:r>
              <a:r>
                <a:rPr kumimoji="1" lang="zh-CN" altLang="en-US" sz="2000" dirty="0">
                  <a:solidFill>
                    <a:srgbClr val="0000FF"/>
                  </a:solidFill>
                  <a:latin typeface="Times New Roman" pitchFamily="18" charset="0"/>
                  <a:ea typeface="华文新魏" pitchFamily="2" charset="-122"/>
                </a:rPr>
                <a:t>，居民</a:t>
              </a:r>
              <a:r>
                <a:rPr kumimoji="1" lang="zh-CN" altLang="en-US" sz="2000" dirty="0">
                  <a:solidFill>
                    <a:srgbClr val="0000FF"/>
                  </a:solidFill>
                  <a:latin typeface="Times New Roman" pitchFamily="18" charset="0"/>
                  <a:ea typeface="华文新魏" pitchFamily="2" charset="-122"/>
                </a:rPr>
                <a:t>长期食用含镉很高的稻米（称为“镉米”）</a:t>
              </a:r>
            </a:p>
            <a:p>
              <a:pPr fontAlgn="base">
                <a:lnSpc>
                  <a:spcPct val="130000"/>
                </a:lnSpc>
                <a:spcBef>
                  <a:spcPct val="0"/>
                </a:spcBef>
                <a:spcAft>
                  <a:spcPct val="0"/>
                </a:spcAft>
              </a:pPr>
              <a:r>
                <a:rPr kumimoji="1" lang="zh-CN" altLang="en-US" sz="2000" dirty="0">
                  <a:solidFill>
                    <a:srgbClr val="660066"/>
                  </a:solidFill>
                  <a:latin typeface="Times New Roman" pitchFamily="18" charset="0"/>
                  <a:ea typeface="华文新魏" pitchFamily="2" charset="-122"/>
                </a:rPr>
                <a:t>病理</a:t>
              </a:r>
              <a:r>
                <a:rPr kumimoji="1" lang="en-US" altLang="zh-CN" sz="2000" dirty="0">
                  <a:solidFill>
                    <a:srgbClr val="660066"/>
                  </a:solidFill>
                  <a:latin typeface="Times New Roman" pitchFamily="18" charset="0"/>
                  <a:ea typeface="华文新魏" pitchFamily="2" charset="-122"/>
                </a:rPr>
                <a:t>——</a:t>
              </a:r>
              <a:r>
                <a:rPr kumimoji="1" lang="zh-CN" altLang="en-US" sz="2000" dirty="0">
                  <a:solidFill>
                    <a:srgbClr val="0000FF"/>
                  </a:solidFill>
                  <a:latin typeface="Times New Roman" pitchFamily="18" charset="0"/>
                  <a:ea typeface="华文新魏" pitchFamily="2" charset="-122"/>
                </a:rPr>
                <a:t>由于镉损害了肾小管，使肾功能异常，引起钙、磷代谢障碍，尿钙增多，导致骨质脱钙。此病无特效疗法，死亡率很高，多在营养不良的条件下发病，患者多因全身极度衰弱和并发其他疾病而死亡。此病发病缓慢，潜伏期为</a:t>
              </a:r>
              <a:r>
                <a:rPr kumimoji="1" lang="en-US" altLang="zh-CN" sz="2000" dirty="0">
                  <a:solidFill>
                    <a:srgbClr val="0000FF"/>
                  </a:solidFill>
                  <a:latin typeface="Times New Roman" pitchFamily="18" charset="0"/>
                  <a:ea typeface="华文新魏" pitchFamily="2" charset="-122"/>
                </a:rPr>
                <a:t>2</a:t>
              </a:r>
              <a:r>
                <a:rPr kumimoji="1" lang="zh-CN" altLang="en-US" sz="2000" dirty="0">
                  <a:solidFill>
                    <a:srgbClr val="0000FF"/>
                  </a:solidFill>
                  <a:latin typeface="Times New Roman" pitchFamily="18" charset="0"/>
                  <a:ea typeface="华文新魏" pitchFamily="2" charset="-122"/>
                </a:rPr>
                <a:t>～</a:t>
              </a:r>
              <a:r>
                <a:rPr kumimoji="1" lang="en-US" altLang="zh-CN" sz="2000" dirty="0">
                  <a:solidFill>
                    <a:srgbClr val="0000FF"/>
                  </a:solidFill>
                  <a:latin typeface="Times New Roman" pitchFamily="18" charset="0"/>
                  <a:ea typeface="华文新魏" pitchFamily="2" charset="-122"/>
                </a:rPr>
                <a:t>8</a:t>
              </a:r>
              <a:r>
                <a:rPr kumimoji="1" lang="zh-CN" altLang="en-US" sz="2000" dirty="0">
                  <a:solidFill>
                    <a:srgbClr val="0000FF"/>
                  </a:solidFill>
                  <a:latin typeface="Times New Roman" pitchFamily="18" charset="0"/>
                  <a:ea typeface="华文新魏" pitchFamily="2" charset="-122"/>
                </a:rPr>
                <a:t>年。</a:t>
              </a:r>
            </a:p>
            <a:p>
              <a:pPr fontAlgn="base">
                <a:lnSpc>
                  <a:spcPct val="130000"/>
                </a:lnSpc>
                <a:spcBef>
                  <a:spcPct val="0"/>
                </a:spcBef>
                <a:spcAft>
                  <a:spcPct val="0"/>
                </a:spcAft>
              </a:pPr>
              <a:endParaRPr kumimoji="1" lang="en-US" altLang="zh-CN" sz="1600" dirty="0">
                <a:solidFill>
                  <a:srgbClr val="000000"/>
                </a:solidFill>
              </a:endParaRPr>
            </a:p>
          </p:txBody>
        </p:sp>
        <p:pic>
          <p:nvPicPr>
            <p:cNvPr id="56345" name="Picture 44"/>
            <p:cNvPicPr>
              <a:picLocks noChangeAspect="1" noChangeArrowheads="1"/>
            </p:cNvPicPr>
            <p:nvPr/>
          </p:nvPicPr>
          <p:blipFill>
            <a:blip r:embed="rId10"/>
            <a:srcRect/>
            <a:stretch>
              <a:fillRect/>
            </a:stretch>
          </p:blipFill>
          <p:spPr bwMode="auto">
            <a:xfrm>
              <a:off x="4372" y="436"/>
              <a:ext cx="1320" cy="1776"/>
            </a:xfrm>
            <a:prstGeom prst="rect">
              <a:avLst/>
            </a:prstGeom>
            <a:noFill/>
            <a:ln w="9525">
              <a:noFill/>
              <a:miter lim="800000"/>
              <a:headEnd/>
              <a:tailEnd/>
            </a:ln>
          </p:spPr>
        </p:pic>
        <p:pic>
          <p:nvPicPr>
            <p:cNvPr id="56346" name="Picture 45" descr="Tongto51"/>
            <p:cNvPicPr>
              <a:picLocks noChangeAspect="1" noChangeArrowheads="1"/>
            </p:cNvPicPr>
            <p:nvPr/>
          </p:nvPicPr>
          <p:blipFill>
            <a:blip r:embed="rId11"/>
            <a:srcRect/>
            <a:stretch>
              <a:fillRect/>
            </a:stretch>
          </p:blipFill>
          <p:spPr bwMode="auto">
            <a:xfrm>
              <a:off x="4332" y="2251"/>
              <a:ext cx="1158" cy="1800"/>
            </a:xfrm>
            <a:prstGeom prst="rect">
              <a:avLst/>
            </a:prstGeom>
            <a:noFill/>
            <a:ln w="9525">
              <a:noFill/>
              <a:miter lim="800000"/>
              <a:headEnd/>
              <a:tailEnd/>
            </a:ln>
          </p:spPr>
        </p:pic>
      </p:grpSp>
      <p:sp>
        <p:nvSpPr>
          <p:cNvPr id="56341" name="Oval 46"/>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fontAlgn="base">
              <a:spcBef>
                <a:spcPct val="0"/>
              </a:spcBef>
              <a:spcAft>
                <a:spcPct val="0"/>
              </a:spcAft>
            </a:pP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5</a:t>
            </a:r>
          </a:p>
        </p:txBody>
      </p:sp>
      <p:sp>
        <p:nvSpPr>
          <p:cNvPr id="155696" name="Text Box 48"/>
          <p:cNvSpPr txBox="1">
            <a:spLocks noChangeArrowheads="1"/>
          </p:cNvSpPr>
          <p:nvPr/>
        </p:nvSpPr>
        <p:spPr bwMode="auto">
          <a:xfrm>
            <a:off x="214282" y="836613"/>
            <a:ext cx="6551612" cy="5859462"/>
          </a:xfrm>
          <a:prstGeom prst="rect">
            <a:avLst/>
          </a:prstGeom>
          <a:solidFill>
            <a:srgbClr val="FFFFFF"/>
          </a:solidFill>
          <a:ln w="9525">
            <a:noFill/>
            <a:miter lim="800000"/>
            <a:headEnd/>
            <a:tailEnd/>
          </a:ln>
        </p:spPr>
        <p:txBody>
          <a:bodyPr>
            <a:spAutoFit/>
          </a:bodyPr>
          <a:lstStyle/>
          <a:p>
            <a:pPr algn="ctr" fontAlgn="base">
              <a:lnSpc>
                <a:spcPct val="150000"/>
              </a:lnSpc>
              <a:spcBef>
                <a:spcPct val="0"/>
              </a:spcBef>
              <a:spcAft>
                <a:spcPct val="0"/>
              </a:spcAft>
            </a:pPr>
            <a:r>
              <a:rPr lang="en-US" altLang="zh-CN" sz="3600">
                <a:solidFill>
                  <a:srgbClr val="0000FF"/>
                </a:solidFill>
                <a:latin typeface="华文新魏" pitchFamily="2" charset="-122"/>
                <a:ea typeface="华文新魏" pitchFamily="2" charset="-122"/>
              </a:rPr>
              <a:t>《</a:t>
            </a:r>
            <a:r>
              <a:rPr lang="zh-CN" altLang="en-US" sz="3600">
                <a:solidFill>
                  <a:srgbClr val="0000FF"/>
                </a:solidFill>
                <a:latin typeface="华文新魏" pitchFamily="2" charset="-122"/>
                <a:ea typeface="华文新魏" pitchFamily="2" charset="-122"/>
              </a:rPr>
              <a:t>中国经济时报</a:t>
            </a:r>
            <a:r>
              <a:rPr lang="en-US" altLang="zh-CN" sz="3600">
                <a:solidFill>
                  <a:srgbClr val="0000FF"/>
                </a:solidFill>
                <a:latin typeface="华文新魏" pitchFamily="2" charset="-122"/>
                <a:ea typeface="华文新魏" pitchFamily="2" charset="-122"/>
              </a:rPr>
              <a:t>》</a:t>
            </a:r>
          </a:p>
          <a:p>
            <a:pPr algn="ctr" fontAlgn="base">
              <a:lnSpc>
                <a:spcPct val="150000"/>
              </a:lnSpc>
              <a:spcBef>
                <a:spcPct val="0"/>
              </a:spcBef>
              <a:spcAft>
                <a:spcPct val="0"/>
              </a:spcAft>
            </a:pPr>
            <a:r>
              <a:rPr lang="en-US" altLang="zh-CN" sz="3600">
                <a:solidFill>
                  <a:srgbClr val="0000FF"/>
                </a:solidFill>
                <a:latin typeface="华文新魏" pitchFamily="2" charset="-122"/>
                <a:ea typeface="华文新魏" pitchFamily="2" charset="-122"/>
              </a:rPr>
              <a:t>2010</a:t>
            </a:r>
            <a:r>
              <a:rPr lang="zh-CN" altLang="en-US" sz="3600">
                <a:solidFill>
                  <a:srgbClr val="0000FF"/>
                </a:solidFill>
                <a:latin typeface="华文新魏" pitchFamily="2" charset="-122"/>
                <a:ea typeface="华文新魏" pitchFamily="2" charset="-122"/>
              </a:rPr>
              <a:t>年</a:t>
            </a:r>
            <a:r>
              <a:rPr lang="en-US" altLang="zh-CN" sz="3600">
                <a:solidFill>
                  <a:srgbClr val="0000FF"/>
                </a:solidFill>
                <a:latin typeface="华文新魏" pitchFamily="2" charset="-122"/>
                <a:ea typeface="华文新魏" pitchFamily="2" charset="-122"/>
              </a:rPr>
              <a:t>2</a:t>
            </a:r>
            <a:r>
              <a:rPr lang="zh-CN" altLang="en-US" sz="3600">
                <a:solidFill>
                  <a:srgbClr val="0000FF"/>
                </a:solidFill>
                <a:latin typeface="华文新魏" pitchFamily="2" charset="-122"/>
                <a:ea typeface="华文新魏" pitchFamily="2" charset="-122"/>
              </a:rPr>
              <a:t>月</a:t>
            </a:r>
            <a:r>
              <a:rPr lang="en-US" altLang="zh-CN" sz="3600">
                <a:solidFill>
                  <a:srgbClr val="0000FF"/>
                </a:solidFill>
                <a:latin typeface="华文新魏" pitchFamily="2" charset="-122"/>
                <a:ea typeface="华文新魏" pitchFamily="2" charset="-122"/>
              </a:rPr>
              <a:t>4</a:t>
            </a:r>
            <a:r>
              <a:rPr lang="zh-CN" altLang="en-US" sz="3600">
                <a:solidFill>
                  <a:srgbClr val="0000FF"/>
                </a:solidFill>
                <a:latin typeface="华文新魏" pitchFamily="2" charset="-122"/>
                <a:ea typeface="华文新魏" pitchFamily="2" charset="-122"/>
              </a:rPr>
              <a:t>日报导，</a:t>
            </a:r>
          </a:p>
          <a:p>
            <a:pPr algn="ctr" fontAlgn="base">
              <a:lnSpc>
                <a:spcPct val="150000"/>
              </a:lnSpc>
              <a:spcBef>
                <a:spcPct val="0"/>
              </a:spcBef>
              <a:spcAft>
                <a:spcPct val="0"/>
              </a:spcAft>
            </a:pPr>
            <a:r>
              <a:rPr lang="zh-CN" altLang="en-US" sz="3600">
                <a:solidFill>
                  <a:srgbClr val="0000FF"/>
                </a:solidFill>
                <a:latin typeface="华文新魏" pitchFamily="2" charset="-122"/>
                <a:ea typeface="华文新魏" pitchFamily="2" charset="-122"/>
              </a:rPr>
              <a:t>环保部部长周生贤透露，</a:t>
            </a:r>
          </a:p>
          <a:p>
            <a:pPr algn="ctr" fontAlgn="base">
              <a:lnSpc>
                <a:spcPct val="150000"/>
              </a:lnSpc>
              <a:spcBef>
                <a:spcPct val="0"/>
              </a:spcBef>
              <a:spcAft>
                <a:spcPct val="0"/>
              </a:spcAft>
            </a:pPr>
            <a:r>
              <a:rPr lang="en-US" altLang="zh-CN" sz="3600">
                <a:solidFill>
                  <a:srgbClr val="0000FF"/>
                </a:solidFill>
                <a:latin typeface="华文新魏" pitchFamily="2" charset="-122"/>
                <a:ea typeface="华文新魏" pitchFamily="2" charset="-122"/>
              </a:rPr>
              <a:t>12</a:t>
            </a:r>
            <a:r>
              <a:rPr lang="zh-CN" altLang="en-US" sz="3600">
                <a:solidFill>
                  <a:srgbClr val="0000FF"/>
                </a:solidFill>
                <a:latin typeface="华文新魏" pitchFamily="2" charset="-122"/>
                <a:ea typeface="华文新魏" pitchFamily="2" charset="-122"/>
              </a:rPr>
              <a:t>起重金属、类金属污染事件致使</a:t>
            </a:r>
            <a:r>
              <a:rPr lang="en-US" altLang="zh-CN" sz="3600">
                <a:solidFill>
                  <a:srgbClr val="0000FF"/>
                </a:solidFill>
                <a:latin typeface="华文新魏" pitchFamily="2" charset="-122"/>
                <a:ea typeface="华文新魏" pitchFamily="2" charset="-122"/>
              </a:rPr>
              <a:t>4035</a:t>
            </a:r>
            <a:r>
              <a:rPr lang="zh-CN" altLang="en-US" sz="3600">
                <a:solidFill>
                  <a:srgbClr val="0000FF"/>
                </a:solidFill>
                <a:latin typeface="华文新魏" pitchFamily="2" charset="-122"/>
                <a:ea typeface="华文新魏" pitchFamily="2" charset="-122"/>
              </a:rPr>
              <a:t>人血铅超标、</a:t>
            </a:r>
          </a:p>
          <a:p>
            <a:pPr algn="ctr" fontAlgn="base">
              <a:lnSpc>
                <a:spcPct val="150000"/>
              </a:lnSpc>
              <a:spcBef>
                <a:spcPct val="0"/>
              </a:spcBef>
              <a:spcAft>
                <a:spcPct val="0"/>
              </a:spcAft>
            </a:pPr>
            <a:r>
              <a:rPr lang="en-US" altLang="zh-CN" sz="3600">
                <a:solidFill>
                  <a:srgbClr val="0000FF"/>
                </a:solidFill>
                <a:latin typeface="华文新魏" pitchFamily="2" charset="-122"/>
                <a:ea typeface="华文新魏" pitchFamily="2" charset="-122"/>
              </a:rPr>
              <a:t>182</a:t>
            </a:r>
            <a:r>
              <a:rPr lang="zh-CN" altLang="en-US" sz="3600">
                <a:solidFill>
                  <a:srgbClr val="0000FF"/>
                </a:solidFill>
                <a:latin typeface="华文新魏" pitchFamily="2" charset="-122"/>
                <a:ea typeface="华文新魏" pitchFamily="2" charset="-122"/>
              </a:rPr>
              <a:t>人鎘超标，</a:t>
            </a:r>
          </a:p>
          <a:p>
            <a:pPr algn="ctr" fontAlgn="base">
              <a:lnSpc>
                <a:spcPct val="150000"/>
              </a:lnSpc>
              <a:spcBef>
                <a:spcPct val="0"/>
              </a:spcBef>
              <a:spcAft>
                <a:spcPct val="0"/>
              </a:spcAft>
            </a:pPr>
            <a:r>
              <a:rPr lang="zh-CN" altLang="en-US" sz="3600">
                <a:solidFill>
                  <a:srgbClr val="0000FF"/>
                </a:solidFill>
                <a:latin typeface="华文新魏" pitchFamily="2" charset="-122"/>
                <a:ea typeface="华文新魏" pitchFamily="2" charset="-122"/>
              </a:rPr>
              <a:t>引发</a:t>
            </a:r>
            <a:r>
              <a:rPr lang="en-US" altLang="zh-CN" sz="3600">
                <a:solidFill>
                  <a:srgbClr val="0000FF"/>
                </a:solidFill>
                <a:latin typeface="华文新魏" pitchFamily="2" charset="-122"/>
                <a:ea typeface="华文新魏" pitchFamily="2" charset="-122"/>
              </a:rPr>
              <a:t>32</a:t>
            </a:r>
            <a:r>
              <a:rPr lang="zh-CN" altLang="en-US" sz="3600">
                <a:solidFill>
                  <a:srgbClr val="0000FF"/>
                </a:solidFill>
                <a:latin typeface="华文新魏" pitchFamily="2" charset="-122"/>
                <a:ea typeface="华文新魏" pitchFamily="2" charset="-122"/>
              </a:rPr>
              <a:t>起群体性事件。</a:t>
            </a:r>
          </a:p>
        </p:txBody>
      </p:sp>
      <p:sp>
        <p:nvSpPr>
          <p:cNvPr id="6" name="灯片编号占位符 5"/>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52</a:t>
            </a:fld>
            <a:endParaRPr lang="en-US" altLang="zh-CN">
              <a:solidFill>
                <a:srgbClr val="000000"/>
              </a:solidFill>
            </a:endParaRPr>
          </a:p>
        </p:txBody>
      </p:sp>
    </p:spTree>
    <p:extLst>
      <p:ext uri="{BB962C8B-B14F-4D97-AF65-F5344CB8AC3E}">
        <p14:creationId xmlns:p14="http://schemas.microsoft.com/office/powerpoint/2010/main" val="2223969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155673"/>
                                        </p:tgtEl>
                                        <p:attrNameLst>
                                          <p:attrName>style.visibility</p:attrName>
                                        </p:attrNameLst>
                                      </p:cBhvr>
                                      <p:to>
                                        <p:strVal val="visible"/>
                                      </p:to>
                                    </p:set>
                                    <p:animEffect transition="in" filter="fade">
                                      <p:cBhvr>
                                        <p:cTn id="7" dur="500"/>
                                        <p:tgtEl>
                                          <p:spTgt spid="155673"/>
                                        </p:tgtEl>
                                      </p:cBhvr>
                                    </p:animEffect>
                                    <p:anim calcmode="lin" valueType="num">
                                      <p:cBhvr>
                                        <p:cTn id="8" dur="500" fill="hold"/>
                                        <p:tgtEl>
                                          <p:spTgt spid="155673"/>
                                        </p:tgtEl>
                                        <p:attrNameLst>
                                          <p:attrName>style.rotation</p:attrName>
                                        </p:attrNameLst>
                                      </p:cBhvr>
                                      <p:tavLst>
                                        <p:tav tm="0">
                                          <p:val>
                                            <p:fltVal val="720"/>
                                          </p:val>
                                        </p:tav>
                                        <p:tav tm="100000">
                                          <p:val>
                                            <p:fltVal val="0"/>
                                          </p:val>
                                        </p:tav>
                                      </p:tavLst>
                                    </p:anim>
                                    <p:anim calcmode="lin" valueType="num">
                                      <p:cBhvr>
                                        <p:cTn id="9" dur="500" fill="hold"/>
                                        <p:tgtEl>
                                          <p:spTgt spid="155673"/>
                                        </p:tgtEl>
                                        <p:attrNameLst>
                                          <p:attrName>ppt_h</p:attrName>
                                        </p:attrNameLst>
                                      </p:cBhvr>
                                      <p:tavLst>
                                        <p:tav tm="0">
                                          <p:val>
                                            <p:fltVal val="0"/>
                                          </p:val>
                                        </p:tav>
                                        <p:tav tm="100000">
                                          <p:val>
                                            <p:strVal val="#ppt_h"/>
                                          </p:val>
                                        </p:tav>
                                      </p:tavLst>
                                    </p:anim>
                                    <p:anim calcmode="lin" valueType="num">
                                      <p:cBhvr>
                                        <p:cTn id="10" dur="500" fill="hold"/>
                                        <p:tgtEl>
                                          <p:spTgt spid="155673"/>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style.rotation</p:attrName>
                                        </p:attrNameLst>
                                      </p:cBhvr>
                                      <p:tavLst>
                                        <p:tav tm="0">
                                          <p:val>
                                            <p:fltVal val="720"/>
                                          </p:val>
                                        </p:tav>
                                        <p:tav tm="100000">
                                          <p:val>
                                            <p:fltVal val="0"/>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0" presetClass="entr" presetSubtype="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edge">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checkerboard(across)">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556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96"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66CCFF"/>
            </a:gs>
          </a:gsLst>
          <a:path path="rect">
            <a:fillToRect l="100000" t="100000"/>
          </a:path>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0" y="1341438"/>
            <a:ext cx="2411413" cy="4175125"/>
          </a:xfrm>
          <a:prstGeom prst="rect">
            <a:avLst/>
          </a:prstGeom>
          <a:solidFill>
            <a:schemeClr val="bg1"/>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57347" name="Text Box 3"/>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57348" name="Text Box 4"/>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水环境污染物</a:t>
            </a:r>
          </a:p>
        </p:txBody>
      </p:sp>
      <p:sp>
        <p:nvSpPr>
          <p:cNvPr id="57349" name="Text Box 5"/>
          <p:cNvSpPr txBox="1">
            <a:spLocks noChangeArrowheads="1"/>
          </p:cNvSpPr>
          <p:nvPr/>
        </p:nvSpPr>
        <p:spPr bwMode="auto">
          <a:xfrm>
            <a:off x="84138" y="1484313"/>
            <a:ext cx="1828800" cy="396875"/>
          </a:xfrm>
          <a:prstGeom prst="rect">
            <a:avLst/>
          </a:prstGeom>
          <a:noFill/>
          <a:ln w="9525">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1</a:t>
            </a:r>
            <a:r>
              <a:rPr kumimoji="1" lang="zh-CN" altLang="en-US" sz="2000" b="1">
                <a:solidFill>
                  <a:srgbClr val="808080"/>
                </a:solidFill>
                <a:latin typeface="Times New Roman" pitchFamily="18" charset="0"/>
              </a:rPr>
              <a:t>、悬浮物 </a:t>
            </a:r>
          </a:p>
        </p:txBody>
      </p:sp>
      <p:sp>
        <p:nvSpPr>
          <p:cNvPr id="57350" name="Text Box 6"/>
          <p:cNvSpPr txBox="1">
            <a:spLocks noChangeArrowheads="1"/>
          </p:cNvSpPr>
          <p:nvPr/>
        </p:nvSpPr>
        <p:spPr bwMode="auto">
          <a:xfrm>
            <a:off x="84138" y="1989138"/>
            <a:ext cx="23622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2</a:t>
            </a:r>
            <a:r>
              <a:rPr kumimoji="1" lang="zh-CN" altLang="en-US" sz="2000" b="1">
                <a:solidFill>
                  <a:srgbClr val="808080"/>
                </a:solidFill>
                <a:latin typeface="Times New Roman" pitchFamily="18" charset="0"/>
              </a:rPr>
              <a:t>、耗氧有机物 </a:t>
            </a:r>
          </a:p>
        </p:txBody>
      </p:sp>
      <p:sp>
        <p:nvSpPr>
          <p:cNvPr id="57351" name="Text Box 7"/>
          <p:cNvSpPr txBox="1">
            <a:spLocks noChangeArrowheads="1"/>
          </p:cNvSpPr>
          <p:nvPr/>
        </p:nvSpPr>
        <p:spPr bwMode="auto">
          <a:xfrm>
            <a:off x="84138" y="2492375"/>
            <a:ext cx="30480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3</a:t>
            </a:r>
            <a:r>
              <a:rPr kumimoji="1" lang="zh-CN" altLang="en-US" sz="2000" b="1">
                <a:solidFill>
                  <a:srgbClr val="808080"/>
                </a:solidFill>
                <a:latin typeface="Times New Roman" pitchFamily="18" charset="0"/>
              </a:rPr>
              <a:t>、植物性营养物 </a:t>
            </a:r>
          </a:p>
        </p:txBody>
      </p:sp>
      <p:sp>
        <p:nvSpPr>
          <p:cNvPr id="57352" name="Text Box 8"/>
          <p:cNvSpPr txBox="1">
            <a:spLocks noChangeArrowheads="1"/>
          </p:cNvSpPr>
          <p:nvPr/>
        </p:nvSpPr>
        <p:spPr bwMode="auto">
          <a:xfrm>
            <a:off x="84138" y="2997200"/>
            <a:ext cx="16764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4</a:t>
            </a:r>
            <a:r>
              <a:rPr kumimoji="1" lang="zh-CN" altLang="en-US" sz="2000" b="1">
                <a:solidFill>
                  <a:srgbClr val="808080"/>
                </a:solidFill>
                <a:latin typeface="Times New Roman" pitchFamily="18" charset="0"/>
              </a:rPr>
              <a:t>、重金属 </a:t>
            </a:r>
          </a:p>
        </p:txBody>
      </p:sp>
      <p:sp>
        <p:nvSpPr>
          <p:cNvPr id="57353" name="Text Box 9"/>
          <p:cNvSpPr txBox="1">
            <a:spLocks noChangeArrowheads="1"/>
          </p:cNvSpPr>
          <p:nvPr/>
        </p:nvSpPr>
        <p:spPr bwMode="auto">
          <a:xfrm>
            <a:off x="84138" y="3500438"/>
            <a:ext cx="30480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3333FF"/>
                </a:solidFill>
                <a:latin typeface="Times New Roman" pitchFamily="18" charset="0"/>
              </a:rPr>
              <a:t>5</a:t>
            </a:r>
            <a:r>
              <a:rPr kumimoji="1" lang="zh-CN" altLang="en-US" sz="2000" b="1">
                <a:solidFill>
                  <a:srgbClr val="3333FF"/>
                </a:solidFill>
                <a:latin typeface="Times New Roman" pitchFamily="18" charset="0"/>
              </a:rPr>
              <a:t>、难降解有机物 </a:t>
            </a:r>
          </a:p>
        </p:txBody>
      </p:sp>
      <p:sp>
        <p:nvSpPr>
          <p:cNvPr id="57354" name="Text Box 10"/>
          <p:cNvSpPr txBox="1">
            <a:spLocks noChangeArrowheads="1"/>
          </p:cNvSpPr>
          <p:nvPr/>
        </p:nvSpPr>
        <p:spPr bwMode="auto">
          <a:xfrm>
            <a:off x="84138" y="4005263"/>
            <a:ext cx="18288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6</a:t>
            </a:r>
            <a:r>
              <a:rPr kumimoji="1" lang="zh-CN" altLang="en-US" sz="2000" b="1">
                <a:solidFill>
                  <a:srgbClr val="808080"/>
                </a:solidFill>
                <a:latin typeface="Times New Roman" pitchFamily="18" charset="0"/>
              </a:rPr>
              <a:t>、石油类 </a:t>
            </a:r>
          </a:p>
        </p:txBody>
      </p:sp>
      <p:sp>
        <p:nvSpPr>
          <p:cNvPr id="57355" name="Text Box 11"/>
          <p:cNvSpPr txBox="1">
            <a:spLocks noChangeArrowheads="1"/>
          </p:cNvSpPr>
          <p:nvPr/>
        </p:nvSpPr>
        <p:spPr bwMode="auto">
          <a:xfrm>
            <a:off x="84138" y="4508500"/>
            <a:ext cx="18288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7</a:t>
            </a:r>
            <a:r>
              <a:rPr kumimoji="1" lang="zh-CN" altLang="en-US" sz="2000" b="1">
                <a:solidFill>
                  <a:srgbClr val="808080"/>
                </a:solidFill>
                <a:latin typeface="Times New Roman" pitchFamily="18" charset="0"/>
              </a:rPr>
              <a:t>、酸碱 </a:t>
            </a:r>
          </a:p>
        </p:txBody>
      </p:sp>
      <p:sp>
        <p:nvSpPr>
          <p:cNvPr id="57356" name="Text Box 12"/>
          <p:cNvSpPr txBox="1">
            <a:spLocks noChangeArrowheads="1"/>
          </p:cNvSpPr>
          <p:nvPr/>
        </p:nvSpPr>
        <p:spPr bwMode="auto">
          <a:xfrm>
            <a:off x="84138" y="5013325"/>
            <a:ext cx="16764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8</a:t>
            </a:r>
            <a:r>
              <a:rPr kumimoji="1" lang="zh-CN" altLang="en-US" sz="2000" b="1">
                <a:solidFill>
                  <a:srgbClr val="808080"/>
                </a:solidFill>
                <a:latin typeface="Times New Roman" pitchFamily="18" charset="0"/>
              </a:rPr>
              <a:t>、病原体 </a:t>
            </a:r>
          </a:p>
        </p:txBody>
      </p:sp>
      <p:sp>
        <p:nvSpPr>
          <p:cNvPr id="57357" name="Oval 13"/>
          <p:cNvSpPr>
            <a:spLocks noChangeArrowheads="1"/>
          </p:cNvSpPr>
          <p:nvPr/>
        </p:nvSpPr>
        <p:spPr bwMode="auto">
          <a:xfrm>
            <a:off x="2411413" y="1052513"/>
            <a:ext cx="3240087" cy="608012"/>
          </a:xfrm>
          <a:prstGeom prst="ellipse">
            <a:avLst/>
          </a:prstGeom>
          <a:solidFill>
            <a:schemeClr val="bg1"/>
          </a:solidFill>
          <a:ln w="9525">
            <a:noFill/>
            <a:round/>
            <a:headEnd/>
            <a:tailEnd/>
          </a:ln>
        </p:spPr>
        <p:txBody>
          <a:bodyPr anchor="ctr">
            <a:spAutoFit/>
          </a:bodyPr>
          <a:lstStyle/>
          <a:p>
            <a:pPr algn="ctr" fontAlgn="base">
              <a:spcBef>
                <a:spcPct val="0"/>
              </a:spcBef>
              <a:spcAft>
                <a:spcPct val="0"/>
              </a:spcAft>
            </a:pPr>
            <a:r>
              <a:rPr kumimoji="1" lang="en-US" altLang="zh-CN" sz="2400" b="1">
                <a:solidFill>
                  <a:srgbClr val="3333FF"/>
                </a:solidFill>
                <a:latin typeface="Times New Roman" pitchFamily="18" charset="0"/>
                <a:ea typeface="华文新魏" pitchFamily="2" charset="-122"/>
              </a:rPr>
              <a:t>DDT/</a:t>
            </a:r>
            <a:r>
              <a:rPr kumimoji="1" lang="zh-CN" altLang="en-US" sz="2400" b="1">
                <a:solidFill>
                  <a:srgbClr val="3333FF"/>
                </a:solidFill>
                <a:latin typeface="Times New Roman" pitchFamily="18" charset="0"/>
                <a:ea typeface="华文新魏" pitchFamily="2" charset="-122"/>
              </a:rPr>
              <a:t>多氯联苯</a:t>
            </a:r>
          </a:p>
        </p:txBody>
      </p:sp>
      <p:sp>
        <p:nvSpPr>
          <p:cNvPr id="57358" name="AutoShape 14"/>
          <p:cNvSpPr>
            <a:spLocks noChangeArrowheads="1"/>
          </p:cNvSpPr>
          <p:nvPr/>
        </p:nvSpPr>
        <p:spPr bwMode="auto">
          <a:xfrm>
            <a:off x="2484438" y="1628775"/>
            <a:ext cx="6659562" cy="2305050"/>
          </a:xfrm>
          <a:prstGeom prst="cloudCallout">
            <a:avLst>
              <a:gd name="adj1" fmla="val -52620"/>
              <a:gd name="adj2" fmla="val 39394"/>
            </a:avLst>
          </a:prstGeom>
          <a:gradFill rotWithShape="0">
            <a:gsLst>
              <a:gs pos="0">
                <a:schemeClr val="bg1"/>
              </a:gs>
              <a:gs pos="100000">
                <a:srgbClr val="CCFFFF"/>
              </a:gs>
            </a:gsLst>
            <a:lin ang="5400000" scaled="1"/>
          </a:gradFill>
          <a:ln w="9525">
            <a:solidFill>
              <a:schemeClr val="tx1"/>
            </a:solidFill>
            <a:round/>
            <a:headEnd/>
            <a:tailEnd/>
          </a:ln>
        </p:spPr>
        <p:txBody>
          <a:bodyPr/>
          <a:lstStyle/>
          <a:p>
            <a:pPr algn="just" fontAlgn="base">
              <a:spcBef>
                <a:spcPct val="0"/>
              </a:spcBef>
              <a:spcAft>
                <a:spcPct val="0"/>
              </a:spcAft>
            </a:pPr>
            <a:r>
              <a:rPr lang="en-US" altLang="zh-CN" sz="2000" b="1">
                <a:solidFill>
                  <a:srgbClr val="660066"/>
                </a:solidFill>
                <a:latin typeface="楷体_GB2312" pitchFamily="49" charset="-122"/>
                <a:ea typeface="楷体_GB2312" pitchFamily="49" charset="-122"/>
              </a:rPr>
              <a:t>    </a:t>
            </a:r>
            <a:r>
              <a:rPr lang="zh-CN" altLang="en-US" sz="2000" b="1">
                <a:solidFill>
                  <a:srgbClr val="660066"/>
                </a:solidFill>
                <a:latin typeface="楷体_GB2312" pitchFamily="49" charset="-122"/>
                <a:ea typeface="楷体_GB2312" pitchFamily="49" charset="-122"/>
              </a:rPr>
              <a:t>持久性有机污染物（</a:t>
            </a:r>
            <a:r>
              <a:rPr lang="en-US" altLang="zh-CN" sz="2000" b="1">
                <a:solidFill>
                  <a:srgbClr val="660066"/>
                </a:solidFill>
                <a:latin typeface="楷体_GB2312" pitchFamily="49" charset="-122"/>
                <a:ea typeface="楷体_GB2312" pitchFamily="49" charset="-122"/>
              </a:rPr>
              <a:t>POPs</a:t>
            </a:r>
            <a:r>
              <a:rPr lang="zh-CN" altLang="en-US" sz="2000" b="1">
                <a:solidFill>
                  <a:srgbClr val="660066"/>
                </a:solidFill>
                <a:latin typeface="楷体_GB2312" pitchFamily="49" charset="-122"/>
                <a:ea typeface="楷体_GB2312" pitchFamily="49" charset="-122"/>
              </a:rPr>
              <a:t>）</a:t>
            </a:r>
            <a:r>
              <a:rPr lang="en-US" altLang="zh-CN" sz="1600" b="1">
                <a:solidFill>
                  <a:srgbClr val="660066"/>
                </a:solidFill>
                <a:ea typeface="楷体_GB2312" pitchFamily="49" charset="-122"/>
              </a:rPr>
              <a:t>——</a:t>
            </a:r>
            <a:r>
              <a:rPr lang="en-US" altLang="zh-CN" b="1">
                <a:solidFill>
                  <a:srgbClr val="660066"/>
                </a:solidFill>
                <a:latin typeface="楷体_GB2312" pitchFamily="49" charset="-122"/>
                <a:ea typeface="楷体_GB2312" pitchFamily="49" charset="-122"/>
              </a:rPr>
              <a:t>Persistent Organic Pollutants</a:t>
            </a:r>
            <a:r>
              <a:rPr lang="en-US" altLang="zh-CN" sz="1600" b="1">
                <a:solidFill>
                  <a:srgbClr val="660066"/>
                </a:solidFill>
                <a:latin typeface="楷体_GB2312" pitchFamily="49" charset="-122"/>
                <a:ea typeface="楷体_GB2312" pitchFamily="49" charset="-122"/>
              </a:rPr>
              <a:t> </a:t>
            </a:r>
            <a:r>
              <a:rPr lang="zh-CN" altLang="en-US" sz="1600" b="1">
                <a:solidFill>
                  <a:srgbClr val="660066"/>
                </a:solidFill>
                <a:latin typeface="楷体_GB2312" pitchFamily="49" charset="-122"/>
                <a:ea typeface="楷体_GB2312" pitchFamily="49" charset="-122"/>
              </a:rPr>
              <a:t>。</a:t>
            </a:r>
            <a:r>
              <a:rPr lang="zh-CN" altLang="en-US" sz="1600" b="1">
                <a:solidFill>
                  <a:srgbClr val="0000FF"/>
                </a:solidFill>
                <a:latin typeface="楷体_GB2312" pitchFamily="49" charset="-122"/>
                <a:ea typeface="楷体_GB2312" pitchFamily="49" charset="-122"/>
              </a:rPr>
              <a:t>指难以被微生物降解的有机物，能在水中长期稳定地存留，并通过食物链富集最后进入人体。它们中的一部分化合物即使在十分低的含量下仍具有致癌、致畸和致突变的作用 </a:t>
            </a:r>
          </a:p>
        </p:txBody>
      </p:sp>
      <p:sp>
        <p:nvSpPr>
          <p:cNvPr id="57359" name="Text Box 15"/>
          <p:cNvSpPr txBox="1">
            <a:spLocks noChangeArrowheads="1"/>
          </p:cNvSpPr>
          <p:nvPr/>
        </p:nvSpPr>
        <p:spPr bwMode="auto">
          <a:xfrm>
            <a:off x="2555875" y="4005263"/>
            <a:ext cx="6408738" cy="2671762"/>
          </a:xfrm>
          <a:prstGeom prst="rect">
            <a:avLst/>
          </a:prstGeom>
          <a:noFill/>
          <a:ln w="9525">
            <a:noFill/>
            <a:miter lim="800000"/>
            <a:headEnd/>
            <a:tailEnd/>
          </a:ln>
        </p:spPr>
        <p:txBody>
          <a:bodyPr>
            <a:spAutoFit/>
          </a:bodyPr>
          <a:lstStyle/>
          <a:p>
            <a:pPr fontAlgn="base">
              <a:lnSpc>
                <a:spcPct val="130000"/>
              </a:lnSpc>
              <a:spcBef>
                <a:spcPct val="50000"/>
              </a:spcBef>
              <a:spcAft>
                <a:spcPct val="0"/>
              </a:spcAft>
              <a:buClr>
                <a:srgbClr val="333399"/>
              </a:buClr>
              <a:buFont typeface="Arial" charset="0"/>
              <a:buChar char="‡"/>
            </a:pPr>
            <a:r>
              <a:rPr lang="en-US" altLang="zh-CN" sz="2000" b="1">
                <a:solidFill>
                  <a:srgbClr val="660066"/>
                </a:solidFill>
                <a:latin typeface="楷体_GB2312" pitchFamily="49" charset="-122"/>
                <a:ea typeface="楷体_GB2312" pitchFamily="49" charset="-122"/>
              </a:rPr>
              <a:t> </a:t>
            </a:r>
            <a:r>
              <a:rPr lang="zh-CN" altLang="en-US" sz="2000" b="1">
                <a:solidFill>
                  <a:srgbClr val="660066"/>
                </a:solidFill>
                <a:latin typeface="楷体_GB2312" pitchFamily="49" charset="-122"/>
                <a:ea typeface="楷体_GB2312" pitchFamily="49" charset="-122"/>
              </a:rPr>
              <a:t>首批列入公约控制的</a:t>
            </a:r>
            <a:r>
              <a:rPr lang="en-US" altLang="zh-CN" sz="2000" b="1">
                <a:solidFill>
                  <a:srgbClr val="660066"/>
                </a:solidFill>
                <a:latin typeface="楷体_GB2312" pitchFamily="49" charset="-122"/>
                <a:ea typeface="楷体_GB2312" pitchFamily="49" charset="-122"/>
              </a:rPr>
              <a:t>POPs</a:t>
            </a:r>
            <a:r>
              <a:rPr lang="zh-CN" altLang="en-US" sz="2000" b="1">
                <a:solidFill>
                  <a:srgbClr val="660066"/>
                </a:solidFill>
                <a:latin typeface="楷体_GB2312" pitchFamily="49" charset="-122"/>
                <a:ea typeface="楷体_GB2312" pitchFamily="49" charset="-122"/>
              </a:rPr>
              <a:t>共有</a:t>
            </a:r>
            <a:r>
              <a:rPr lang="en-US" altLang="zh-CN" sz="2000" b="1">
                <a:solidFill>
                  <a:srgbClr val="660066"/>
                </a:solidFill>
                <a:latin typeface="楷体_GB2312" pitchFamily="49" charset="-122"/>
                <a:ea typeface="楷体_GB2312" pitchFamily="49" charset="-122"/>
              </a:rPr>
              <a:t>12</a:t>
            </a:r>
            <a:r>
              <a:rPr lang="zh-CN" altLang="en-US" sz="2000" b="1">
                <a:solidFill>
                  <a:srgbClr val="660066"/>
                </a:solidFill>
                <a:latin typeface="楷体_GB2312" pitchFamily="49" charset="-122"/>
                <a:ea typeface="楷体_GB2312" pitchFamily="49" charset="-122"/>
              </a:rPr>
              <a:t>种</a:t>
            </a:r>
            <a:r>
              <a:rPr lang="en-US" altLang="zh-CN" sz="2000" b="1">
                <a:solidFill>
                  <a:srgbClr val="660066"/>
                </a:solidFill>
                <a:latin typeface="楷体_GB2312" pitchFamily="49" charset="-122"/>
                <a:ea typeface="楷体_GB2312" pitchFamily="49" charset="-122"/>
              </a:rPr>
              <a:t>(</a:t>
            </a:r>
            <a:r>
              <a:rPr lang="zh-CN" altLang="en-US" sz="2000" b="1">
                <a:solidFill>
                  <a:srgbClr val="660066"/>
                </a:solidFill>
                <a:latin typeface="楷体_GB2312" pitchFamily="49" charset="-122"/>
                <a:ea typeface="楷体_GB2312" pitchFamily="49" charset="-122"/>
              </a:rPr>
              <a:t>类</a:t>
            </a:r>
            <a:r>
              <a:rPr lang="en-US" altLang="zh-CN" sz="2000" b="1">
                <a:solidFill>
                  <a:srgbClr val="660066"/>
                </a:solidFill>
                <a:latin typeface="楷体_GB2312" pitchFamily="49" charset="-122"/>
                <a:ea typeface="楷体_GB2312" pitchFamily="49" charset="-122"/>
              </a:rPr>
              <a:t>)</a:t>
            </a:r>
            <a:br>
              <a:rPr lang="en-US" altLang="zh-CN" sz="2000" b="1">
                <a:solidFill>
                  <a:srgbClr val="660066"/>
                </a:solidFill>
                <a:latin typeface="楷体_GB2312" pitchFamily="49" charset="-122"/>
                <a:ea typeface="楷体_GB2312" pitchFamily="49" charset="-122"/>
              </a:rPr>
            </a:br>
            <a:r>
              <a:rPr lang="en-US" altLang="zh-CN" sz="2000" b="1">
                <a:solidFill>
                  <a:srgbClr val="660066"/>
                </a:solidFill>
                <a:latin typeface="楷体_GB2312" pitchFamily="49" charset="-122"/>
                <a:ea typeface="楷体_GB2312" pitchFamily="49" charset="-122"/>
              </a:rPr>
              <a:t>  </a:t>
            </a:r>
            <a:r>
              <a:rPr lang="en-US" altLang="zh-CN" sz="2000" b="1">
                <a:solidFill>
                  <a:srgbClr val="660066"/>
                </a:solidFill>
                <a:ea typeface="楷体_GB2312" pitchFamily="49" charset="-122"/>
              </a:rPr>
              <a:t>“</a:t>
            </a:r>
            <a:r>
              <a:rPr lang="zh-CN" altLang="en-US" sz="2000" b="1">
                <a:solidFill>
                  <a:srgbClr val="660066"/>
                </a:solidFill>
                <a:latin typeface="楷体_GB2312" pitchFamily="49" charset="-122"/>
                <a:ea typeface="楷体_GB2312" pitchFamily="49" charset="-122"/>
              </a:rPr>
              <a:t>肮脏的一打</a:t>
            </a:r>
            <a:r>
              <a:rPr lang="en-US" altLang="zh-CN" sz="2000" b="1">
                <a:solidFill>
                  <a:srgbClr val="660066"/>
                </a:solidFill>
                <a:latin typeface="楷体_GB2312" pitchFamily="49" charset="-122"/>
                <a:ea typeface="楷体_GB2312" pitchFamily="49" charset="-122"/>
              </a:rPr>
              <a:t>(Dirtydozen)</a:t>
            </a:r>
            <a:r>
              <a:rPr lang="en-US" altLang="zh-CN" sz="2000" b="1">
                <a:solidFill>
                  <a:srgbClr val="660066"/>
                </a:solidFill>
                <a:ea typeface="楷体_GB2312" pitchFamily="49" charset="-122"/>
              </a:rPr>
              <a:t>”</a:t>
            </a:r>
            <a:endParaRPr lang="en-US" altLang="zh-CN" sz="2000" b="1">
              <a:solidFill>
                <a:srgbClr val="660066"/>
              </a:solidFill>
              <a:latin typeface="楷体_GB2312" pitchFamily="49" charset="-122"/>
              <a:ea typeface="楷体_GB2312" pitchFamily="49" charset="-122"/>
            </a:endParaRPr>
          </a:p>
          <a:p>
            <a:pPr fontAlgn="base">
              <a:lnSpc>
                <a:spcPct val="130000"/>
              </a:lnSpc>
              <a:spcBef>
                <a:spcPct val="0"/>
              </a:spcBef>
              <a:spcAft>
                <a:spcPct val="0"/>
              </a:spcAft>
            </a:pPr>
            <a:r>
              <a:rPr lang="en-US" altLang="zh-CN" b="1">
                <a:solidFill>
                  <a:srgbClr val="0000FF"/>
                </a:solidFill>
                <a:latin typeface="楷体_GB2312" pitchFamily="49" charset="-122"/>
                <a:ea typeface="楷体_GB2312" pitchFamily="49" charset="-122"/>
              </a:rPr>
              <a:t> (1)</a:t>
            </a:r>
            <a:r>
              <a:rPr lang="zh-CN" altLang="en-US" b="1">
                <a:solidFill>
                  <a:srgbClr val="0000FF"/>
                </a:solidFill>
                <a:latin typeface="楷体_GB2312" pitchFamily="49" charset="-122"/>
                <a:ea typeface="楷体_GB2312" pitchFamily="49" charset="-122"/>
              </a:rPr>
              <a:t>艾氏剂 </a:t>
            </a:r>
            <a:r>
              <a:rPr lang="en-US" altLang="zh-CN" b="1">
                <a:solidFill>
                  <a:srgbClr val="0000FF"/>
                </a:solidFill>
                <a:latin typeface="楷体_GB2312" pitchFamily="49" charset="-122"/>
                <a:ea typeface="楷体_GB2312" pitchFamily="49" charset="-122"/>
              </a:rPr>
              <a:t>(2)</a:t>
            </a:r>
            <a:r>
              <a:rPr lang="zh-CN" altLang="en-US" b="1">
                <a:solidFill>
                  <a:srgbClr val="0000FF"/>
                </a:solidFill>
                <a:latin typeface="楷体_GB2312" pitchFamily="49" charset="-122"/>
                <a:ea typeface="楷体_GB2312" pitchFamily="49" charset="-122"/>
              </a:rPr>
              <a:t>狄氏剂 </a:t>
            </a:r>
            <a:r>
              <a:rPr lang="en-US" altLang="zh-CN" b="1">
                <a:solidFill>
                  <a:srgbClr val="0000FF"/>
                </a:solidFill>
                <a:latin typeface="楷体_GB2312" pitchFamily="49" charset="-122"/>
                <a:ea typeface="楷体_GB2312" pitchFamily="49" charset="-122"/>
              </a:rPr>
              <a:t>(3)</a:t>
            </a:r>
            <a:r>
              <a:rPr lang="zh-CN" altLang="en-US" b="1">
                <a:solidFill>
                  <a:srgbClr val="0000FF"/>
                </a:solidFill>
                <a:latin typeface="楷体_GB2312" pitchFamily="49" charset="-122"/>
                <a:ea typeface="楷体_GB2312" pitchFamily="49" charset="-122"/>
              </a:rPr>
              <a:t>异狄氏剂 </a:t>
            </a:r>
            <a:r>
              <a:rPr lang="en-US" altLang="zh-CN" b="1">
                <a:solidFill>
                  <a:srgbClr val="0000FF"/>
                </a:solidFill>
                <a:latin typeface="楷体_GB2312" pitchFamily="49" charset="-122"/>
                <a:ea typeface="楷体_GB2312" pitchFamily="49" charset="-122"/>
              </a:rPr>
              <a:t>(4)</a:t>
            </a:r>
            <a:r>
              <a:rPr lang="zh-CN" altLang="en-US" b="1">
                <a:solidFill>
                  <a:srgbClr val="0000FF"/>
                </a:solidFill>
                <a:latin typeface="楷体_GB2312" pitchFamily="49" charset="-122"/>
                <a:ea typeface="楷体_GB2312" pitchFamily="49" charset="-122"/>
              </a:rPr>
              <a:t>滴滴涕</a:t>
            </a:r>
          </a:p>
          <a:p>
            <a:pPr fontAlgn="base">
              <a:lnSpc>
                <a:spcPct val="130000"/>
              </a:lnSpc>
              <a:spcBef>
                <a:spcPct val="0"/>
              </a:spcBef>
              <a:spcAft>
                <a:spcPct val="0"/>
              </a:spcAft>
            </a:pPr>
            <a:r>
              <a:rPr lang="zh-CN" altLang="en-US" b="1">
                <a:solidFill>
                  <a:srgbClr val="0000FF"/>
                </a:solidFill>
                <a:latin typeface="楷体_GB2312" pitchFamily="49" charset="-122"/>
                <a:ea typeface="楷体_GB2312" pitchFamily="49" charset="-122"/>
              </a:rPr>
              <a:t> </a:t>
            </a:r>
            <a:r>
              <a:rPr lang="en-US" altLang="zh-CN" b="1">
                <a:solidFill>
                  <a:srgbClr val="0000FF"/>
                </a:solidFill>
                <a:latin typeface="楷体_GB2312" pitchFamily="49" charset="-122"/>
                <a:ea typeface="楷体_GB2312" pitchFamily="49" charset="-122"/>
              </a:rPr>
              <a:t>(5)</a:t>
            </a:r>
            <a:r>
              <a:rPr lang="zh-CN" altLang="en-US" b="1">
                <a:solidFill>
                  <a:srgbClr val="0000FF"/>
                </a:solidFill>
                <a:latin typeface="楷体_GB2312" pitchFamily="49" charset="-122"/>
                <a:ea typeface="楷体_GB2312" pitchFamily="49" charset="-122"/>
              </a:rPr>
              <a:t>六氯苯 </a:t>
            </a:r>
            <a:r>
              <a:rPr lang="en-US" altLang="zh-CN" b="1">
                <a:solidFill>
                  <a:srgbClr val="0000FF"/>
                </a:solidFill>
                <a:latin typeface="楷体_GB2312" pitchFamily="49" charset="-122"/>
                <a:ea typeface="楷体_GB2312" pitchFamily="49" charset="-122"/>
              </a:rPr>
              <a:t>(6)</a:t>
            </a:r>
            <a:r>
              <a:rPr lang="zh-CN" altLang="en-US" b="1">
                <a:solidFill>
                  <a:srgbClr val="0000FF"/>
                </a:solidFill>
                <a:latin typeface="楷体_GB2312" pitchFamily="49" charset="-122"/>
                <a:ea typeface="楷体_GB2312" pitchFamily="49" charset="-122"/>
              </a:rPr>
              <a:t>七氯 　</a:t>
            </a:r>
            <a:r>
              <a:rPr lang="en-US" altLang="zh-CN" b="1">
                <a:solidFill>
                  <a:srgbClr val="0000FF"/>
                </a:solidFill>
                <a:latin typeface="楷体_GB2312" pitchFamily="49" charset="-122"/>
                <a:ea typeface="楷体_GB2312" pitchFamily="49" charset="-122"/>
              </a:rPr>
              <a:t>(7)</a:t>
            </a:r>
            <a:r>
              <a:rPr lang="zh-CN" altLang="en-US" b="1">
                <a:solidFill>
                  <a:srgbClr val="0000FF"/>
                </a:solidFill>
                <a:latin typeface="楷体_GB2312" pitchFamily="49" charset="-122"/>
                <a:ea typeface="楷体_GB2312" pitchFamily="49" charset="-122"/>
              </a:rPr>
              <a:t>氯 丹　  </a:t>
            </a:r>
            <a:r>
              <a:rPr lang="en-US" altLang="zh-CN" b="1">
                <a:solidFill>
                  <a:srgbClr val="0000FF"/>
                </a:solidFill>
                <a:latin typeface="楷体_GB2312" pitchFamily="49" charset="-122"/>
                <a:ea typeface="楷体_GB2312" pitchFamily="49" charset="-122"/>
              </a:rPr>
              <a:t>(8)</a:t>
            </a:r>
            <a:r>
              <a:rPr lang="zh-CN" altLang="en-US" b="1">
                <a:solidFill>
                  <a:srgbClr val="0000FF"/>
                </a:solidFill>
                <a:latin typeface="楷体_GB2312" pitchFamily="49" charset="-122"/>
                <a:ea typeface="楷体_GB2312" pitchFamily="49" charset="-122"/>
              </a:rPr>
              <a:t>灭蚊灵</a:t>
            </a:r>
          </a:p>
          <a:p>
            <a:pPr fontAlgn="base">
              <a:lnSpc>
                <a:spcPct val="130000"/>
              </a:lnSpc>
              <a:spcBef>
                <a:spcPct val="0"/>
              </a:spcBef>
              <a:spcAft>
                <a:spcPct val="0"/>
              </a:spcAft>
            </a:pPr>
            <a:r>
              <a:rPr lang="zh-CN" altLang="en-US" b="1">
                <a:solidFill>
                  <a:srgbClr val="0000FF"/>
                </a:solidFill>
                <a:latin typeface="楷体_GB2312" pitchFamily="49" charset="-122"/>
                <a:ea typeface="楷体_GB2312" pitchFamily="49" charset="-122"/>
              </a:rPr>
              <a:t> </a:t>
            </a:r>
            <a:r>
              <a:rPr lang="en-US" altLang="zh-CN" b="1">
                <a:solidFill>
                  <a:srgbClr val="0000FF"/>
                </a:solidFill>
                <a:latin typeface="楷体_GB2312" pitchFamily="49" charset="-122"/>
                <a:ea typeface="楷体_GB2312" pitchFamily="49" charset="-122"/>
              </a:rPr>
              <a:t>(9)</a:t>
            </a:r>
            <a:r>
              <a:rPr lang="zh-CN" altLang="en-US" b="1">
                <a:solidFill>
                  <a:srgbClr val="0000FF"/>
                </a:solidFill>
                <a:latin typeface="楷体_GB2312" pitchFamily="49" charset="-122"/>
                <a:ea typeface="楷体_GB2312" pitchFamily="49" charset="-122"/>
              </a:rPr>
              <a:t>毒杀芬 </a:t>
            </a:r>
          </a:p>
          <a:p>
            <a:pPr fontAlgn="base">
              <a:lnSpc>
                <a:spcPct val="130000"/>
              </a:lnSpc>
              <a:spcBef>
                <a:spcPct val="0"/>
              </a:spcBef>
              <a:spcAft>
                <a:spcPct val="0"/>
              </a:spcAft>
            </a:pPr>
            <a:r>
              <a:rPr lang="zh-CN" altLang="en-US" b="1">
                <a:solidFill>
                  <a:srgbClr val="0000FF"/>
                </a:solidFill>
                <a:latin typeface="楷体_GB2312" pitchFamily="49" charset="-122"/>
                <a:ea typeface="楷体_GB2312" pitchFamily="49" charset="-122"/>
              </a:rPr>
              <a:t> </a:t>
            </a:r>
            <a:r>
              <a:rPr lang="en-US" altLang="zh-CN" b="1">
                <a:solidFill>
                  <a:srgbClr val="0000FF"/>
                </a:solidFill>
                <a:latin typeface="楷体_GB2312" pitchFamily="49" charset="-122"/>
                <a:ea typeface="楷体_GB2312" pitchFamily="49" charset="-122"/>
              </a:rPr>
              <a:t>(10)</a:t>
            </a:r>
            <a:r>
              <a:rPr lang="zh-CN" altLang="en-US" b="1">
                <a:solidFill>
                  <a:srgbClr val="0000FF"/>
                </a:solidFill>
                <a:latin typeface="楷体_GB2312" pitchFamily="49" charset="-122"/>
                <a:ea typeface="楷体_GB2312" pitchFamily="49" charset="-122"/>
              </a:rPr>
              <a:t>多氯联苯　</a:t>
            </a:r>
            <a:r>
              <a:rPr lang="en-US" altLang="zh-CN" b="1">
                <a:solidFill>
                  <a:srgbClr val="0000FF"/>
                </a:solidFill>
                <a:latin typeface="楷体_GB2312" pitchFamily="49" charset="-122"/>
                <a:ea typeface="楷体_GB2312" pitchFamily="49" charset="-122"/>
              </a:rPr>
              <a:t>(11)</a:t>
            </a:r>
            <a:r>
              <a:rPr lang="zh-CN" altLang="en-US" b="1">
                <a:solidFill>
                  <a:srgbClr val="0000FF"/>
                </a:solidFill>
                <a:latin typeface="楷体_GB2312" pitchFamily="49" charset="-122"/>
                <a:ea typeface="楷体_GB2312" pitchFamily="49" charset="-122"/>
              </a:rPr>
              <a:t>多氯代二苯并－对－二噁英</a:t>
            </a:r>
            <a:r>
              <a:rPr lang="en-US" altLang="zh-CN" b="1">
                <a:solidFill>
                  <a:srgbClr val="0000FF"/>
                </a:solidFill>
                <a:latin typeface="楷体_GB2312" pitchFamily="49" charset="-122"/>
                <a:ea typeface="楷体_GB2312" pitchFamily="49" charset="-122"/>
              </a:rPr>
              <a:t>(PCDDs</a:t>
            </a:r>
          </a:p>
          <a:p>
            <a:pPr fontAlgn="base">
              <a:lnSpc>
                <a:spcPct val="130000"/>
              </a:lnSpc>
              <a:spcBef>
                <a:spcPct val="0"/>
              </a:spcBef>
              <a:spcAft>
                <a:spcPct val="0"/>
              </a:spcAft>
            </a:pPr>
            <a:r>
              <a:rPr lang="en-US" altLang="zh-CN" b="1">
                <a:solidFill>
                  <a:srgbClr val="0000FF"/>
                </a:solidFill>
                <a:latin typeface="楷体_GB2312" pitchFamily="49" charset="-122"/>
                <a:ea typeface="楷体_GB2312" pitchFamily="49" charset="-122"/>
              </a:rPr>
              <a:t> (12)</a:t>
            </a:r>
            <a:r>
              <a:rPr lang="zh-CN" altLang="en-US" b="1">
                <a:solidFill>
                  <a:srgbClr val="0000FF"/>
                </a:solidFill>
                <a:latin typeface="楷体_GB2312" pitchFamily="49" charset="-122"/>
                <a:ea typeface="楷体_GB2312" pitchFamily="49" charset="-122"/>
              </a:rPr>
              <a:t>多氯代二苯并呋喃</a:t>
            </a:r>
            <a:r>
              <a:rPr lang="en-US" altLang="zh-CN" b="1">
                <a:solidFill>
                  <a:srgbClr val="0000FF"/>
                </a:solidFill>
                <a:latin typeface="楷体_GB2312" pitchFamily="49" charset="-122"/>
                <a:ea typeface="楷体_GB2312" pitchFamily="49" charset="-122"/>
              </a:rPr>
              <a:t>(PCDFs</a:t>
            </a:r>
            <a:r>
              <a:rPr lang="zh-CN" altLang="en-US" b="1">
                <a:solidFill>
                  <a:srgbClr val="0000FF"/>
                </a:solidFill>
                <a:latin typeface="楷体_GB2312" pitchFamily="49" charset="-122"/>
                <a:ea typeface="楷体_GB2312" pitchFamily="49" charset="-122"/>
              </a:rPr>
              <a:t>）</a:t>
            </a:r>
          </a:p>
        </p:txBody>
      </p:sp>
      <p:grpSp>
        <p:nvGrpSpPr>
          <p:cNvPr id="2" name="Group 35"/>
          <p:cNvGrpSpPr>
            <a:grpSpLocks/>
          </p:cNvGrpSpPr>
          <p:nvPr/>
        </p:nvGrpSpPr>
        <p:grpSpPr bwMode="auto">
          <a:xfrm>
            <a:off x="684213" y="1125538"/>
            <a:ext cx="8064500" cy="5473700"/>
            <a:chOff x="431" y="709"/>
            <a:chExt cx="5080" cy="3448"/>
          </a:xfrm>
        </p:grpSpPr>
        <p:sp>
          <p:nvSpPr>
            <p:cNvPr id="57362" name="Rectangle 36"/>
            <p:cNvSpPr>
              <a:spLocks noChangeArrowheads="1"/>
            </p:cNvSpPr>
            <p:nvPr/>
          </p:nvSpPr>
          <p:spPr bwMode="auto">
            <a:xfrm>
              <a:off x="431" y="709"/>
              <a:ext cx="5080" cy="3448"/>
            </a:xfrm>
            <a:prstGeom prst="rect">
              <a:avLst/>
            </a:prstGeom>
            <a:solidFill>
              <a:schemeClr val="bg1"/>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57363" name="Text Box 37"/>
            <p:cNvSpPr txBox="1">
              <a:spLocks noChangeArrowheads="1"/>
            </p:cNvSpPr>
            <p:nvPr/>
          </p:nvSpPr>
          <p:spPr bwMode="auto">
            <a:xfrm>
              <a:off x="612" y="890"/>
              <a:ext cx="4672" cy="3059"/>
            </a:xfrm>
            <a:prstGeom prst="rect">
              <a:avLst/>
            </a:prstGeom>
            <a:noFill/>
            <a:ln w="9525">
              <a:noFill/>
              <a:miter lim="800000"/>
              <a:headEnd/>
              <a:tailEnd/>
            </a:ln>
          </p:spPr>
          <p:txBody>
            <a:bodyPr>
              <a:spAutoFit/>
            </a:bodyPr>
            <a:lstStyle/>
            <a:p>
              <a:pPr fontAlgn="base">
                <a:spcBef>
                  <a:spcPct val="50000"/>
                </a:spcBef>
                <a:spcAft>
                  <a:spcPct val="0"/>
                </a:spcAft>
              </a:pPr>
              <a:r>
                <a:rPr kumimoji="1" lang="zh-CN" altLang="en-US" sz="2400" b="1">
                  <a:solidFill>
                    <a:srgbClr val="660066"/>
                  </a:solidFill>
                  <a:latin typeface="Times New Roman" pitchFamily="18" charset="0"/>
                  <a:ea typeface="华文新魏" pitchFamily="2" charset="-122"/>
                </a:rPr>
                <a:t>公害事件</a:t>
              </a:r>
              <a:r>
                <a:rPr kumimoji="1" lang="en-US" altLang="zh-CN" sz="2400" b="1">
                  <a:solidFill>
                    <a:srgbClr val="660066"/>
                  </a:solidFill>
                  <a:latin typeface="Times New Roman" pitchFamily="18" charset="0"/>
                  <a:ea typeface="华文新魏" pitchFamily="2" charset="-122"/>
                </a:rPr>
                <a:t>——</a:t>
              </a:r>
              <a:r>
                <a:rPr kumimoji="1" lang="zh-CN" altLang="en-US" sz="2400" b="1">
                  <a:solidFill>
                    <a:srgbClr val="660066"/>
                  </a:solidFill>
                  <a:latin typeface="Times New Roman" pitchFamily="18" charset="0"/>
                  <a:ea typeface="华文新魏" pitchFamily="2" charset="-122"/>
                </a:rPr>
                <a:t>米糠油</a:t>
              </a:r>
            </a:p>
            <a:p>
              <a:pPr fontAlgn="base">
                <a:spcBef>
                  <a:spcPct val="50000"/>
                </a:spcBef>
                <a:spcAft>
                  <a:spcPct val="0"/>
                </a:spcAft>
              </a:pPr>
              <a:r>
                <a:rPr kumimoji="1" lang="zh-CN" altLang="en-US" b="1">
                  <a:solidFill>
                    <a:srgbClr val="0000FF"/>
                  </a:solidFill>
                  <a:latin typeface="Times New Roman" pitchFamily="18" charset="0"/>
                  <a:ea typeface="华文新魏" pitchFamily="2" charset="-122"/>
                </a:rPr>
                <a:t>时间：</a:t>
              </a:r>
              <a:r>
                <a:rPr kumimoji="1" lang="en-US" altLang="zh-CN" b="1">
                  <a:solidFill>
                    <a:srgbClr val="0000FF"/>
                  </a:solidFill>
                  <a:latin typeface="Times New Roman" pitchFamily="18" charset="0"/>
                  <a:ea typeface="华文新魏" pitchFamily="2" charset="-122"/>
                </a:rPr>
                <a:t>1968</a:t>
              </a:r>
              <a:r>
                <a:rPr kumimoji="1" lang="zh-CN" altLang="en-US" b="1">
                  <a:solidFill>
                    <a:srgbClr val="0000FF"/>
                  </a:solidFill>
                  <a:latin typeface="Times New Roman" pitchFamily="18" charset="0"/>
                  <a:ea typeface="华文新魏" pitchFamily="2" charset="-122"/>
                </a:rPr>
                <a:t>年</a:t>
              </a:r>
              <a:r>
                <a:rPr kumimoji="1" lang="en-US" altLang="zh-CN" b="1">
                  <a:solidFill>
                    <a:srgbClr val="0000FF"/>
                  </a:solidFill>
                  <a:latin typeface="Times New Roman" pitchFamily="18" charset="0"/>
                  <a:ea typeface="华文新魏" pitchFamily="2" charset="-122"/>
                </a:rPr>
                <a:t>3</a:t>
              </a:r>
              <a:r>
                <a:rPr kumimoji="1" lang="zh-CN" altLang="en-US" b="1">
                  <a:solidFill>
                    <a:srgbClr val="0000FF"/>
                  </a:solidFill>
                  <a:latin typeface="Times New Roman" pitchFamily="18" charset="0"/>
                  <a:ea typeface="华文新魏" pitchFamily="2" charset="-122"/>
                </a:rPr>
                <a:t>月</a:t>
              </a:r>
            </a:p>
            <a:p>
              <a:pPr fontAlgn="base">
                <a:spcBef>
                  <a:spcPct val="50000"/>
                </a:spcBef>
                <a:spcAft>
                  <a:spcPct val="0"/>
                </a:spcAft>
              </a:pPr>
              <a:r>
                <a:rPr kumimoji="1" lang="zh-CN" altLang="en-US" b="1">
                  <a:solidFill>
                    <a:srgbClr val="0000FF"/>
                  </a:solidFill>
                  <a:latin typeface="Times New Roman" pitchFamily="18" charset="0"/>
                  <a:ea typeface="华文新魏" pitchFamily="2" charset="-122"/>
                </a:rPr>
                <a:t>地点：日本北九州爱知县</a:t>
              </a:r>
            </a:p>
            <a:p>
              <a:pPr fontAlgn="base">
                <a:spcBef>
                  <a:spcPct val="50000"/>
                </a:spcBef>
                <a:spcAft>
                  <a:spcPct val="0"/>
                </a:spcAft>
              </a:pPr>
              <a:r>
                <a:rPr kumimoji="1" lang="zh-CN" altLang="en-US" b="1">
                  <a:solidFill>
                    <a:srgbClr val="0000FF"/>
                  </a:solidFill>
                  <a:latin typeface="Times New Roman" pitchFamily="18" charset="0"/>
                  <a:ea typeface="华文新魏" pitchFamily="2" charset="-122"/>
                </a:rPr>
                <a:t>症状：</a:t>
              </a:r>
              <a:r>
                <a:rPr kumimoji="1" lang="zh-CN" altLang="en-US">
                  <a:solidFill>
                    <a:srgbClr val="0000FF"/>
                  </a:solidFill>
                  <a:latin typeface="Times New Roman" pitchFamily="18" charset="0"/>
                  <a:ea typeface="华文新魏" pitchFamily="2" charset="-122"/>
                </a:rPr>
                <a:t>开始只是眼皮发肿，手掌出汗，其后全身起红疙瘩</a:t>
              </a:r>
              <a:br>
                <a:rPr kumimoji="1" lang="zh-CN" altLang="en-US">
                  <a:solidFill>
                    <a:srgbClr val="0000FF"/>
                  </a:solidFill>
                  <a:latin typeface="Times New Roman" pitchFamily="18" charset="0"/>
                  <a:ea typeface="华文新魏" pitchFamily="2" charset="-122"/>
                </a:rPr>
              </a:br>
              <a:r>
                <a:rPr kumimoji="1" lang="zh-CN" altLang="en-US">
                  <a:solidFill>
                    <a:srgbClr val="0000FF"/>
                  </a:solidFill>
                  <a:latin typeface="Times New Roman" pitchFamily="18" charset="0"/>
                  <a:ea typeface="华文新魏" pitchFamily="2" charset="-122"/>
                </a:rPr>
                <a:t>            严重的呕吐恶心，肝功能下降，全身肌肉疼痛</a:t>
              </a:r>
              <a:br>
                <a:rPr kumimoji="1" lang="zh-CN" altLang="en-US">
                  <a:solidFill>
                    <a:srgbClr val="0000FF"/>
                  </a:solidFill>
                  <a:latin typeface="Times New Roman" pitchFamily="18" charset="0"/>
                  <a:ea typeface="华文新魏" pitchFamily="2" charset="-122"/>
                </a:rPr>
              </a:br>
              <a:r>
                <a:rPr kumimoji="1" lang="zh-CN" altLang="en-US">
                  <a:solidFill>
                    <a:srgbClr val="0000FF"/>
                  </a:solidFill>
                  <a:latin typeface="Times New Roman" pitchFamily="18" charset="0"/>
                  <a:ea typeface="华文新魏" pitchFamily="2" charset="-122"/>
                </a:rPr>
                <a:t>            咳嗽不止，有的医治无效而死。</a:t>
              </a:r>
            </a:p>
            <a:p>
              <a:pPr fontAlgn="base">
                <a:spcBef>
                  <a:spcPct val="50000"/>
                </a:spcBef>
                <a:spcAft>
                  <a:spcPct val="0"/>
                </a:spcAft>
              </a:pPr>
              <a:r>
                <a:rPr kumimoji="1" lang="zh-CN" altLang="en-US" b="1">
                  <a:solidFill>
                    <a:srgbClr val="0000FF"/>
                  </a:solidFill>
                  <a:latin typeface="Times New Roman" pitchFamily="18" charset="0"/>
                  <a:ea typeface="华文新魏" pitchFamily="2" charset="-122"/>
                </a:rPr>
                <a:t>影响：</a:t>
              </a:r>
              <a:r>
                <a:rPr kumimoji="1" lang="zh-CN" altLang="en-US">
                  <a:solidFill>
                    <a:srgbClr val="0000FF"/>
                  </a:solidFill>
                  <a:latin typeface="Times New Roman" pitchFamily="18" charset="0"/>
                  <a:ea typeface="华文新魏" pitchFamily="2" charset="-122"/>
                </a:rPr>
                <a:t>患者超过</a:t>
              </a:r>
              <a:r>
                <a:rPr kumimoji="1" lang="en-US" altLang="zh-CN">
                  <a:solidFill>
                    <a:srgbClr val="0000FF"/>
                  </a:solidFill>
                  <a:latin typeface="Times New Roman" pitchFamily="18" charset="0"/>
                  <a:ea typeface="华文新魏" pitchFamily="2" charset="-122"/>
                </a:rPr>
                <a:t>1400</a:t>
              </a:r>
              <a:r>
                <a:rPr kumimoji="1" lang="zh-CN" altLang="en-US">
                  <a:solidFill>
                    <a:srgbClr val="0000FF"/>
                  </a:solidFill>
                  <a:latin typeface="Times New Roman" pitchFamily="18" charset="0"/>
                  <a:ea typeface="华文新魏" pitchFamily="2" charset="-122"/>
                </a:rPr>
                <a:t>人，并蔓延到九州北部</a:t>
              </a:r>
              <a:r>
                <a:rPr kumimoji="1" lang="en-US" altLang="zh-CN">
                  <a:solidFill>
                    <a:srgbClr val="0000FF"/>
                  </a:solidFill>
                  <a:latin typeface="Times New Roman" pitchFamily="18" charset="0"/>
                  <a:ea typeface="华文新魏" pitchFamily="2" charset="-122"/>
                </a:rPr>
                <a:t>23</a:t>
              </a:r>
              <a:r>
                <a:rPr kumimoji="1" lang="zh-CN" altLang="en-US">
                  <a:solidFill>
                    <a:srgbClr val="0000FF"/>
                  </a:solidFill>
                  <a:latin typeface="Times New Roman" pitchFamily="18" charset="0"/>
                  <a:ea typeface="华文新魏" pitchFamily="2" charset="-122"/>
                </a:rPr>
                <a:t>个府县，</a:t>
              </a:r>
              <a:br>
                <a:rPr kumimoji="1" lang="zh-CN" altLang="en-US">
                  <a:solidFill>
                    <a:srgbClr val="0000FF"/>
                  </a:solidFill>
                  <a:latin typeface="Times New Roman" pitchFamily="18" charset="0"/>
                  <a:ea typeface="华文新魏" pitchFamily="2" charset="-122"/>
                </a:rPr>
              </a:br>
              <a:r>
                <a:rPr kumimoji="1" lang="zh-CN" altLang="en-US">
                  <a:solidFill>
                    <a:srgbClr val="0000FF"/>
                  </a:solidFill>
                  <a:latin typeface="Times New Roman" pitchFamily="18" charset="0"/>
                  <a:ea typeface="华文新魏" pitchFamily="2" charset="-122"/>
                </a:rPr>
                <a:t>            </a:t>
              </a:r>
              <a:r>
                <a:rPr kumimoji="1" lang="en-US" altLang="zh-CN">
                  <a:solidFill>
                    <a:srgbClr val="0000FF"/>
                  </a:solidFill>
                  <a:latin typeface="Times New Roman" pitchFamily="18" charset="0"/>
                  <a:ea typeface="华文新魏" pitchFamily="2" charset="-122"/>
                </a:rPr>
                <a:t>5</a:t>
              </a:r>
              <a:r>
                <a:rPr kumimoji="1" lang="zh-CN" altLang="en-US">
                  <a:solidFill>
                    <a:srgbClr val="0000FF"/>
                  </a:solidFill>
                  <a:latin typeface="Times New Roman" pitchFamily="18" charset="0"/>
                  <a:ea typeface="华文新魏" pitchFamily="2" charset="-122"/>
                </a:rPr>
                <a:t>个月后患者超过</a:t>
              </a:r>
              <a:r>
                <a:rPr kumimoji="1" lang="en-US" altLang="zh-CN">
                  <a:solidFill>
                    <a:srgbClr val="0000FF"/>
                  </a:solidFill>
                  <a:latin typeface="Times New Roman" pitchFamily="18" charset="0"/>
                  <a:ea typeface="华文新魏" pitchFamily="2" charset="-122"/>
                </a:rPr>
                <a:t>5000</a:t>
              </a:r>
              <a:r>
                <a:rPr kumimoji="1" lang="zh-CN" altLang="en-US">
                  <a:solidFill>
                    <a:srgbClr val="0000FF"/>
                  </a:solidFill>
                  <a:latin typeface="Times New Roman" pitchFamily="18" charset="0"/>
                  <a:ea typeface="华文新魏" pitchFamily="2" charset="-122"/>
                </a:rPr>
                <a:t>人，其中</a:t>
              </a:r>
              <a:r>
                <a:rPr kumimoji="1" lang="en-US" altLang="zh-CN">
                  <a:solidFill>
                    <a:srgbClr val="0000FF"/>
                  </a:solidFill>
                  <a:latin typeface="Times New Roman" pitchFamily="18" charset="0"/>
                  <a:ea typeface="华文新魏" pitchFamily="2" charset="-122"/>
                </a:rPr>
                <a:t>16</a:t>
              </a:r>
              <a:r>
                <a:rPr kumimoji="1" lang="zh-CN" altLang="en-US">
                  <a:solidFill>
                    <a:srgbClr val="0000FF"/>
                  </a:solidFill>
                  <a:latin typeface="Times New Roman" pitchFamily="18" charset="0"/>
                  <a:ea typeface="华文新魏" pitchFamily="2" charset="-122"/>
                </a:rPr>
                <a:t>人死亡，</a:t>
              </a:r>
              <a:br>
                <a:rPr kumimoji="1" lang="zh-CN" altLang="en-US">
                  <a:solidFill>
                    <a:srgbClr val="0000FF"/>
                  </a:solidFill>
                  <a:latin typeface="Times New Roman" pitchFamily="18" charset="0"/>
                  <a:ea typeface="华文新魏" pitchFamily="2" charset="-122"/>
                </a:rPr>
              </a:br>
              <a:r>
                <a:rPr kumimoji="1" lang="zh-CN" altLang="en-US">
                  <a:solidFill>
                    <a:srgbClr val="0000FF"/>
                  </a:solidFill>
                  <a:latin typeface="Times New Roman" pitchFamily="18" charset="0"/>
                  <a:ea typeface="华文新魏" pitchFamily="2" charset="-122"/>
                </a:rPr>
                <a:t>            实际受害者约</a:t>
              </a:r>
              <a:r>
                <a:rPr kumimoji="1" lang="en-US" altLang="zh-CN">
                  <a:solidFill>
                    <a:srgbClr val="0000FF"/>
                  </a:solidFill>
                  <a:latin typeface="Times New Roman" pitchFamily="18" charset="0"/>
                  <a:ea typeface="华文新魏" pitchFamily="2" charset="-122"/>
                </a:rPr>
                <a:t>13000</a:t>
              </a:r>
              <a:r>
                <a:rPr kumimoji="1" lang="zh-CN" altLang="en-US">
                  <a:solidFill>
                    <a:srgbClr val="0000FF"/>
                  </a:solidFill>
                  <a:latin typeface="Times New Roman" pitchFamily="18" charset="0"/>
                  <a:ea typeface="华文新魏" pitchFamily="2" charset="-122"/>
                </a:rPr>
                <a:t>人。</a:t>
              </a:r>
            </a:p>
            <a:p>
              <a:pPr fontAlgn="base">
                <a:spcBef>
                  <a:spcPct val="50000"/>
                </a:spcBef>
                <a:spcAft>
                  <a:spcPct val="0"/>
                </a:spcAft>
              </a:pPr>
              <a:r>
                <a:rPr kumimoji="1" lang="zh-CN" altLang="en-US" b="1">
                  <a:solidFill>
                    <a:srgbClr val="0000FF"/>
                  </a:solidFill>
                  <a:latin typeface="Times New Roman" pitchFamily="18" charset="0"/>
                  <a:ea typeface="华文新魏" pitchFamily="2" charset="-122"/>
                </a:rPr>
                <a:t>病因：</a:t>
              </a:r>
              <a:r>
                <a:rPr kumimoji="1" lang="zh-CN" altLang="en-US">
                  <a:solidFill>
                    <a:srgbClr val="0000FF"/>
                  </a:solidFill>
                  <a:latin typeface="Times New Roman" pitchFamily="18" charset="0"/>
                  <a:ea typeface="华文新魏" pitchFamily="2" charset="-122"/>
                </a:rPr>
                <a:t>死者尸体内脏和患者的皮下脂肪中均发现多氯联苯。</a:t>
              </a:r>
            </a:p>
            <a:p>
              <a:pPr fontAlgn="base">
                <a:spcBef>
                  <a:spcPct val="50000"/>
                </a:spcBef>
                <a:spcAft>
                  <a:spcPct val="0"/>
                </a:spcAft>
              </a:pPr>
              <a:r>
                <a:rPr kumimoji="1" lang="zh-CN" altLang="en-US" b="1">
                  <a:solidFill>
                    <a:srgbClr val="0000FF"/>
                  </a:solidFill>
                  <a:latin typeface="Times New Roman" pitchFamily="18" charset="0"/>
                  <a:ea typeface="华文新魏" pitchFamily="2" charset="-122"/>
                </a:rPr>
                <a:t>污染：</a:t>
              </a:r>
              <a:r>
                <a:rPr kumimoji="1" lang="zh-CN" altLang="en-US">
                  <a:solidFill>
                    <a:srgbClr val="0000FF"/>
                  </a:solidFill>
                  <a:latin typeface="Times New Roman" pitchFamily="18" charset="0"/>
                  <a:ea typeface="华文新魏" pitchFamily="2" charset="-122"/>
                </a:rPr>
                <a:t>九州大牟田市一家粮食加工公司食用油工厂在生产米糠油时，用多氯联苯作脱臭工艺中的热载体，由于生产管理不善，毒物混入米糠油中，造成多人中毒或死亡。生产米糠油的副产品黑油作禽饲料出售，也使大量家禽死亡。</a:t>
              </a:r>
              <a:r>
                <a:rPr lang="zh-CN" altLang="en-US">
                  <a:solidFill>
                    <a:srgbClr val="0000FF"/>
                  </a:solidFill>
                </a:rPr>
                <a:t></a:t>
              </a:r>
            </a:p>
          </p:txBody>
        </p:sp>
      </p:grpSp>
      <p:sp>
        <p:nvSpPr>
          <p:cNvPr id="57361" name="Oval 47"/>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fontAlgn="base">
              <a:spcBef>
                <a:spcPct val="0"/>
              </a:spcBef>
              <a:spcAft>
                <a:spcPct val="0"/>
              </a:spcAft>
            </a:pP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6</a:t>
            </a:r>
          </a:p>
        </p:txBody>
      </p:sp>
      <p:sp>
        <p:nvSpPr>
          <p:cNvPr id="3" name="灯片编号占位符 2"/>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53</a:t>
            </a:fld>
            <a:endParaRPr lang="en-US" altLang="zh-CN">
              <a:solidFill>
                <a:srgbClr val="000000"/>
              </a:solidFill>
            </a:endParaRPr>
          </a:p>
        </p:txBody>
      </p:sp>
    </p:spTree>
    <p:extLst>
      <p:ext uri="{BB962C8B-B14F-4D97-AF65-F5344CB8AC3E}">
        <p14:creationId xmlns:p14="http://schemas.microsoft.com/office/powerpoint/2010/main" val="2500917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66CCFF"/>
            </a:gs>
          </a:gsLst>
          <a:path path="rect">
            <a:fillToRect l="100000" t="100000"/>
          </a:path>
        </a:gra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0" y="1341438"/>
            <a:ext cx="2411413" cy="4175125"/>
          </a:xfrm>
          <a:prstGeom prst="rect">
            <a:avLst/>
          </a:prstGeom>
          <a:solidFill>
            <a:schemeClr val="bg1"/>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58371" name="Text Box 3"/>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58372" name="Text Box 4"/>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水环境污染物</a:t>
            </a:r>
          </a:p>
        </p:txBody>
      </p:sp>
      <p:sp>
        <p:nvSpPr>
          <p:cNvPr id="58373" name="Text Box 5"/>
          <p:cNvSpPr txBox="1">
            <a:spLocks noChangeArrowheads="1"/>
          </p:cNvSpPr>
          <p:nvPr/>
        </p:nvSpPr>
        <p:spPr bwMode="auto">
          <a:xfrm>
            <a:off x="84138" y="1484313"/>
            <a:ext cx="1828800" cy="396875"/>
          </a:xfrm>
          <a:prstGeom prst="rect">
            <a:avLst/>
          </a:prstGeom>
          <a:noFill/>
          <a:ln w="9525">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1</a:t>
            </a:r>
            <a:r>
              <a:rPr kumimoji="1" lang="zh-CN" altLang="en-US" sz="2000" b="1">
                <a:solidFill>
                  <a:srgbClr val="808080"/>
                </a:solidFill>
                <a:latin typeface="Times New Roman" pitchFamily="18" charset="0"/>
              </a:rPr>
              <a:t>、悬浮物 </a:t>
            </a:r>
          </a:p>
        </p:txBody>
      </p:sp>
      <p:sp>
        <p:nvSpPr>
          <p:cNvPr id="58374" name="Text Box 6"/>
          <p:cNvSpPr txBox="1">
            <a:spLocks noChangeArrowheads="1"/>
          </p:cNvSpPr>
          <p:nvPr/>
        </p:nvSpPr>
        <p:spPr bwMode="auto">
          <a:xfrm>
            <a:off x="84138" y="1989138"/>
            <a:ext cx="23622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2</a:t>
            </a:r>
            <a:r>
              <a:rPr kumimoji="1" lang="zh-CN" altLang="en-US" sz="2000" b="1">
                <a:solidFill>
                  <a:srgbClr val="808080"/>
                </a:solidFill>
                <a:latin typeface="Times New Roman" pitchFamily="18" charset="0"/>
              </a:rPr>
              <a:t>、耗氧有机物 </a:t>
            </a:r>
          </a:p>
        </p:txBody>
      </p:sp>
      <p:sp>
        <p:nvSpPr>
          <p:cNvPr id="58375" name="Text Box 7"/>
          <p:cNvSpPr txBox="1">
            <a:spLocks noChangeArrowheads="1"/>
          </p:cNvSpPr>
          <p:nvPr/>
        </p:nvSpPr>
        <p:spPr bwMode="auto">
          <a:xfrm>
            <a:off x="84138" y="2492375"/>
            <a:ext cx="30480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3</a:t>
            </a:r>
            <a:r>
              <a:rPr kumimoji="1" lang="zh-CN" altLang="en-US" sz="2000" b="1">
                <a:solidFill>
                  <a:srgbClr val="808080"/>
                </a:solidFill>
                <a:latin typeface="Times New Roman" pitchFamily="18" charset="0"/>
              </a:rPr>
              <a:t>、植物性营养物 </a:t>
            </a:r>
          </a:p>
        </p:txBody>
      </p:sp>
      <p:sp>
        <p:nvSpPr>
          <p:cNvPr id="58376" name="Text Box 8"/>
          <p:cNvSpPr txBox="1">
            <a:spLocks noChangeArrowheads="1"/>
          </p:cNvSpPr>
          <p:nvPr/>
        </p:nvSpPr>
        <p:spPr bwMode="auto">
          <a:xfrm>
            <a:off x="84138" y="2997200"/>
            <a:ext cx="16764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4</a:t>
            </a:r>
            <a:r>
              <a:rPr kumimoji="1" lang="zh-CN" altLang="en-US" sz="2000" b="1">
                <a:solidFill>
                  <a:srgbClr val="808080"/>
                </a:solidFill>
                <a:latin typeface="Times New Roman" pitchFamily="18" charset="0"/>
              </a:rPr>
              <a:t>、重金属 </a:t>
            </a:r>
          </a:p>
        </p:txBody>
      </p:sp>
      <p:sp>
        <p:nvSpPr>
          <p:cNvPr id="58377" name="Text Box 9"/>
          <p:cNvSpPr txBox="1">
            <a:spLocks noChangeArrowheads="1"/>
          </p:cNvSpPr>
          <p:nvPr/>
        </p:nvSpPr>
        <p:spPr bwMode="auto">
          <a:xfrm>
            <a:off x="84138" y="3500438"/>
            <a:ext cx="30480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5</a:t>
            </a:r>
            <a:r>
              <a:rPr kumimoji="1" lang="zh-CN" altLang="en-US" sz="2000" b="1">
                <a:solidFill>
                  <a:srgbClr val="808080"/>
                </a:solidFill>
                <a:latin typeface="Times New Roman" pitchFamily="18" charset="0"/>
              </a:rPr>
              <a:t>、难降解有机物 </a:t>
            </a:r>
          </a:p>
        </p:txBody>
      </p:sp>
      <p:sp>
        <p:nvSpPr>
          <p:cNvPr id="58378" name="Text Box 10"/>
          <p:cNvSpPr txBox="1">
            <a:spLocks noChangeArrowheads="1"/>
          </p:cNvSpPr>
          <p:nvPr/>
        </p:nvSpPr>
        <p:spPr bwMode="auto">
          <a:xfrm>
            <a:off x="84138" y="4005263"/>
            <a:ext cx="18288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3333FF"/>
                </a:solidFill>
                <a:latin typeface="Times New Roman" pitchFamily="18" charset="0"/>
              </a:rPr>
              <a:t>6</a:t>
            </a:r>
            <a:r>
              <a:rPr kumimoji="1" lang="zh-CN" altLang="en-US" sz="2000" b="1">
                <a:solidFill>
                  <a:srgbClr val="3333FF"/>
                </a:solidFill>
                <a:latin typeface="Times New Roman" pitchFamily="18" charset="0"/>
              </a:rPr>
              <a:t>、石油类 </a:t>
            </a:r>
          </a:p>
        </p:txBody>
      </p:sp>
      <p:sp>
        <p:nvSpPr>
          <p:cNvPr id="58379" name="Text Box 11"/>
          <p:cNvSpPr txBox="1">
            <a:spLocks noChangeArrowheads="1"/>
          </p:cNvSpPr>
          <p:nvPr/>
        </p:nvSpPr>
        <p:spPr bwMode="auto">
          <a:xfrm>
            <a:off x="84138" y="4508500"/>
            <a:ext cx="18288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7</a:t>
            </a:r>
            <a:r>
              <a:rPr kumimoji="1" lang="zh-CN" altLang="en-US" sz="2000" b="1">
                <a:solidFill>
                  <a:srgbClr val="808080"/>
                </a:solidFill>
                <a:latin typeface="Times New Roman" pitchFamily="18" charset="0"/>
              </a:rPr>
              <a:t>、酸碱 </a:t>
            </a:r>
          </a:p>
        </p:txBody>
      </p:sp>
      <p:sp>
        <p:nvSpPr>
          <p:cNvPr id="58380" name="Text Box 12"/>
          <p:cNvSpPr txBox="1">
            <a:spLocks noChangeArrowheads="1"/>
          </p:cNvSpPr>
          <p:nvPr/>
        </p:nvSpPr>
        <p:spPr bwMode="auto">
          <a:xfrm>
            <a:off x="84138" y="5013325"/>
            <a:ext cx="16764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8</a:t>
            </a:r>
            <a:r>
              <a:rPr kumimoji="1" lang="zh-CN" altLang="en-US" sz="2000" b="1">
                <a:solidFill>
                  <a:srgbClr val="808080"/>
                </a:solidFill>
                <a:latin typeface="Times New Roman" pitchFamily="18" charset="0"/>
              </a:rPr>
              <a:t>、病原体 </a:t>
            </a:r>
          </a:p>
        </p:txBody>
      </p:sp>
      <p:sp>
        <p:nvSpPr>
          <p:cNvPr id="58381" name="Oval 13"/>
          <p:cNvSpPr>
            <a:spLocks noChangeArrowheads="1"/>
          </p:cNvSpPr>
          <p:nvPr/>
        </p:nvSpPr>
        <p:spPr bwMode="auto">
          <a:xfrm>
            <a:off x="2411413" y="1052513"/>
            <a:ext cx="3240087" cy="608012"/>
          </a:xfrm>
          <a:prstGeom prst="ellipse">
            <a:avLst/>
          </a:prstGeom>
          <a:solidFill>
            <a:schemeClr val="bg1"/>
          </a:solidFill>
          <a:ln w="9525">
            <a:noFill/>
            <a:round/>
            <a:headEnd/>
            <a:tailEnd/>
          </a:ln>
        </p:spPr>
        <p:txBody>
          <a:bodyPr anchor="ctr">
            <a:spAutoFit/>
          </a:bodyPr>
          <a:lstStyle/>
          <a:p>
            <a:pPr algn="ctr" fontAlgn="base">
              <a:spcBef>
                <a:spcPct val="0"/>
              </a:spcBef>
              <a:spcAft>
                <a:spcPct val="0"/>
              </a:spcAft>
            </a:pPr>
            <a:r>
              <a:rPr kumimoji="1" lang="zh-CN" altLang="en-US" sz="2400" b="1">
                <a:solidFill>
                  <a:srgbClr val="3333FF"/>
                </a:solidFill>
                <a:latin typeface="Times New Roman" pitchFamily="18" charset="0"/>
                <a:ea typeface="华文新魏" pitchFamily="2" charset="-122"/>
              </a:rPr>
              <a:t>酚类</a:t>
            </a:r>
            <a:r>
              <a:rPr kumimoji="1" lang="en-US" altLang="zh-CN" sz="2400" b="1">
                <a:solidFill>
                  <a:srgbClr val="3333FF"/>
                </a:solidFill>
                <a:latin typeface="Times New Roman" pitchFamily="18" charset="0"/>
                <a:ea typeface="华文新魏" pitchFamily="2" charset="-122"/>
              </a:rPr>
              <a:t>/</a:t>
            </a:r>
            <a:r>
              <a:rPr kumimoji="1" lang="zh-CN" altLang="en-US" sz="2400" b="1">
                <a:solidFill>
                  <a:srgbClr val="3333FF"/>
                </a:solidFill>
                <a:latin typeface="Times New Roman" pitchFamily="18" charset="0"/>
                <a:ea typeface="华文新魏" pitchFamily="2" charset="-122"/>
              </a:rPr>
              <a:t>石油烃</a:t>
            </a:r>
          </a:p>
        </p:txBody>
      </p:sp>
      <p:sp>
        <p:nvSpPr>
          <p:cNvPr id="58382" name="AutoShape 14"/>
          <p:cNvSpPr>
            <a:spLocks noChangeArrowheads="1"/>
          </p:cNvSpPr>
          <p:nvPr/>
        </p:nvSpPr>
        <p:spPr bwMode="auto">
          <a:xfrm>
            <a:off x="2484438" y="1628775"/>
            <a:ext cx="6659562" cy="2305050"/>
          </a:xfrm>
          <a:prstGeom prst="cloudCallout">
            <a:avLst>
              <a:gd name="adj1" fmla="val -60417"/>
              <a:gd name="adj2" fmla="val 62741"/>
            </a:avLst>
          </a:prstGeom>
          <a:gradFill rotWithShape="0">
            <a:gsLst>
              <a:gs pos="0">
                <a:schemeClr val="bg1"/>
              </a:gs>
              <a:gs pos="100000">
                <a:srgbClr val="CCFFFF"/>
              </a:gs>
            </a:gsLst>
            <a:lin ang="5400000" scaled="1"/>
          </a:gradFill>
          <a:ln w="9525">
            <a:solidFill>
              <a:schemeClr val="tx1"/>
            </a:solidFill>
            <a:round/>
            <a:headEnd/>
            <a:tailEnd/>
          </a:ln>
        </p:spPr>
        <p:txBody>
          <a:bodyPr/>
          <a:lstStyle/>
          <a:p>
            <a:pPr algn="just" fontAlgn="base">
              <a:spcBef>
                <a:spcPct val="0"/>
              </a:spcBef>
              <a:spcAft>
                <a:spcPct val="0"/>
              </a:spcAft>
            </a:pPr>
            <a:r>
              <a:rPr lang="en-US" altLang="zh-CN" sz="1600" b="1">
                <a:solidFill>
                  <a:srgbClr val="0000FF"/>
                </a:solidFill>
                <a:latin typeface="楷体_GB2312" pitchFamily="49" charset="-122"/>
                <a:ea typeface="楷体_GB2312" pitchFamily="49" charset="-122"/>
              </a:rPr>
              <a:t>   </a:t>
            </a:r>
            <a:r>
              <a:rPr lang="zh-CN" altLang="en-US" sz="1600" b="1">
                <a:solidFill>
                  <a:srgbClr val="0000FF"/>
                </a:solidFill>
                <a:latin typeface="楷体_GB2312" pitchFamily="49" charset="-122"/>
                <a:ea typeface="楷体_GB2312" pitchFamily="49" charset="-122"/>
              </a:rPr>
              <a:t>主要来源于船舶废水、工业废水、海上石油开采及大气石油烃沉降。它会阻止氧进入水中，妨碍水生植物的光合作用。同时，石油还会粘附在鱼鳃上，使之呼吸困难直至死亡，还会抑制水鸟产卵和孵化。食用在含有石油的水中生长的鱼类等水产品，会危及人体健康。 </a:t>
            </a:r>
          </a:p>
        </p:txBody>
      </p:sp>
      <p:grpSp>
        <p:nvGrpSpPr>
          <p:cNvPr id="2" name="Group 18"/>
          <p:cNvGrpSpPr>
            <a:grpSpLocks/>
          </p:cNvGrpSpPr>
          <p:nvPr/>
        </p:nvGrpSpPr>
        <p:grpSpPr bwMode="auto">
          <a:xfrm>
            <a:off x="0" y="188913"/>
            <a:ext cx="2843213" cy="3319462"/>
            <a:chOff x="0" y="119"/>
            <a:chExt cx="1791" cy="2091"/>
          </a:xfrm>
        </p:grpSpPr>
        <p:pic>
          <p:nvPicPr>
            <p:cNvPr id="58389" name="Picture 19" descr="9_28_3747324e56d8f32"/>
            <p:cNvPicPr>
              <a:picLocks noChangeAspect="1" noChangeArrowheads="1"/>
            </p:cNvPicPr>
            <p:nvPr/>
          </p:nvPicPr>
          <p:blipFill>
            <a:blip r:embed="rId2"/>
            <a:srcRect/>
            <a:stretch>
              <a:fillRect/>
            </a:stretch>
          </p:blipFill>
          <p:spPr bwMode="auto">
            <a:xfrm>
              <a:off x="0" y="119"/>
              <a:ext cx="1788" cy="2088"/>
            </a:xfrm>
            <a:prstGeom prst="rect">
              <a:avLst/>
            </a:prstGeom>
            <a:noFill/>
            <a:ln w="9525">
              <a:noFill/>
              <a:miter lim="800000"/>
              <a:headEnd/>
              <a:tailEnd/>
            </a:ln>
          </p:spPr>
        </p:pic>
        <p:sp>
          <p:nvSpPr>
            <p:cNvPr id="58390" name="Text Box 20"/>
            <p:cNvSpPr txBox="1">
              <a:spLocks noChangeArrowheads="1"/>
            </p:cNvSpPr>
            <p:nvPr/>
          </p:nvSpPr>
          <p:spPr bwMode="auto">
            <a:xfrm>
              <a:off x="0" y="1979"/>
              <a:ext cx="1791" cy="231"/>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a:solidFill>
                    <a:srgbClr val="000000"/>
                  </a:solidFill>
                </a:rPr>
                <a:t>被石油污染的鸟</a:t>
              </a:r>
            </a:p>
          </p:txBody>
        </p:sp>
      </p:grpSp>
      <p:pic>
        <p:nvPicPr>
          <p:cNvPr id="402453" name="Picture 21" descr="ly20071114043"/>
          <p:cNvPicPr>
            <a:picLocks noChangeAspect="1" noChangeArrowheads="1"/>
          </p:cNvPicPr>
          <p:nvPr/>
        </p:nvPicPr>
        <p:blipFill>
          <a:blip r:embed="rId3"/>
          <a:srcRect/>
          <a:stretch>
            <a:fillRect/>
          </a:stretch>
        </p:blipFill>
        <p:spPr bwMode="auto">
          <a:xfrm>
            <a:off x="6477000" y="3048000"/>
            <a:ext cx="2667000" cy="3810000"/>
          </a:xfrm>
          <a:prstGeom prst="rect">
            <a:avLst/>
          </a:prstGeom>
          <a:noFill/>
          <a:ln w="9525">
            <a:solidFill>
              <a:schemeClr val="bg1"/>
            </a:solidFill>
            <a:miter lim="800000"/>
            <a:headEnd/>
            <a:tailEnd/>
          </a:ln>
        </p:spPr>
      </p:pic>
      <p:sp>
        <p:nvSpPr>
          <p:cNvPr id="58385" name="Rectangle 22"/>
          <p:cNvSpPr>
            <a:spLocks noChangeArrowheads="1"/>
          </p:cNvSpPr>
          <p:nvPr/>
        </p:nvSpPr>
        <p:spPr bwMode="auto">
          <a:xfrm>
            <a:off x="6516688" y="6491288"/>
            <a:ext cx="2762250" cy="366712"/>
          </a:xfrm>
          <a:prstGeom prst="rect">
            <a:avLst/>
          </a:prstGeom>
          <a:solidFill>
            <a:schemeClr val="bg1"/>
          </a:solidFill>
          <a:ln w="9525">
            <a:noFill/>
            <a:miter lim="800000"/>
            <a:headEnd/>
            <a:tailEnd/>
          </a:ln>
        </p:spPr>
        <p:txBody>
          <a:bodyPr wrap="none" anchor="ctr">
            <a:spAutoFit/>
          </a:bodyPr>
          <a:lstStyle/>
          <a:p>
            <a:pPr fontAlgn="base">
              <a:spcBef>
                <a:spcPct val="0"/>
              </a:spcBef>
              <a:spcAft>
                <a:spcPct val="0"/>
              </a:spcAft>
            </a:pPr>
            <a:r>
              <a:rPr lang="zh-CN" altLang="en-US">
                <a:solidFill>
                  <a:srgbClr val="000000"/>
                </a:solidFill>
              </a:rPr>
              <a:t>被油浸泡的水鸟孤立无援 </a:t>
            </a:r>
          </a:p>
        </p:txBody>
      </p:sp>
      <p:grpSp>
        <p:nvGrpSpPr>
          <p:cNvPr id="3" name="Group 23"/>
          <p:cNvGrpSpPr>
            <a:grpSpLocks/>
          </p:cNvGrpSpPr>
          <p:nvPr/>
        </p:nvGrpSpPr>
        <p:grpSpPr bwMode="auto">
          <a:xfrm>
            <a:off x="2268538" y="3933825"/>
            <a:ext cx="4286250" cy="2962275"/>
            <a:chOff x="1655" y="436"/>
            <a:chExt cx="2700" cy="1866"/>
          </a:xfrm>
        </p:grpSpPr>
        <p:pic>
          <p:nvPicPr>
            <p:cNvPr id="58387" name="Picture 24" descr="ly20071114044"/>
            <p:cNvPicPr>
              <a:picLocks noChangeAspect="1" noChangeArrowheads="1"/>
            </p:cNvPicPr>
            <p:nvPr/>
          </p:nvPicPr>
          <p:blipFill>
            <a:blip r:embed="rId4"/>
            <a:srcRect/>
            <a:stretch>
              <a:fillRect/>
            </a:stretch>
          </p:blipFill>
          <p:spPr bwMode="auto">
            <a:xfrm>
              <a:off x="1655" y="436"/>
              <a:ext cx="2700" cy="1866"/>
            </a:xfrm>
            <a:prstGeom prst="rect">
              <a:avLst/>
            </a:prstGeom>
            <a:noFill/>
            <a:ln w="9525">
              <a:noFill/>
              <a:miter lim="800000"/>
              <a:headEnd/>
              <a:tailEnd/>
            </a:ln>
          </p:spPr>
        </p:pic>
        <p:sp>
          <p:nvSpPr>
            <p:cNvPr id="58388" name="Rectangle 25"/>
            <p:cNvSpPr>
              <a:spLocks noChangeArrowheads="1"/>
            </p:cNvSpPr>
            <p:nvPr/>
          </p:nvSpPr>
          <p:spPr bwMode="auto">
            <a:xfrm>
              <a:off x="2082" y="2045"/>
              <a:ext cx="1596" cy="231"/>
            </a:xfrm>
            <a:prstGeom prst="rect">
              <a:avLst/>
            </a:prstGeom>
            <a:noFill/>
            <a:ln w="9525">
              <a:noFill/>
              <a:miter lim="800000"/>
              <a:headEnd/>
              <a:tailEnd/>
            </a:ln>
          </p:spPr>
          <p:txBody>
            <a:bodyPr wrap="none" anchor="ctr">
              <a:spAutoFit/>
            </a:bodyPr>
            <a:lstStyle/>
            <a:p>
              <a:pPr fontAlgn="base">
                <a:spcBef>
                  <a:spcPct val="0"/>
                </a:spcBef>
                <a:spcAft>
                  <a:spcPct val="0"/>
                </a:spcAft>
              </a:pPr>
              <a:r>
                <a:rPr lang="zh-CN" altLang="en-US">
                  <a:solidFill>
                    <a:srgbClr val="FFFFFF"/>
                  </a:solidFill>
                </a:rPr>
                <a:t>一只被重油污染的海鸟 </a:t>
              </a:r>
            </a:p>
          </p:txBody>
        </p:sp>
      </p:grpSp>
      <p:sp>
        <p:nvSpPr>
          <p:cNvPr id="4" name="灯片编号占位符 3"/>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54</a:t>
            </a:fld>
            <a:endParaRPr lang="en-US" altLang="zh-CN">
              <a:solidFill>
                <a:srgbClr val="000000"/>
              </a:solidFill>
            </a:endParaRPr>
          </a:p>
        </p:txBody>
      </p:sp>
    </p:spTree>
    <p:extLst>
      <p:ext uri="{BB962C8B-B14F-4D97-AF65-F5344CB8AC3E}">
        <p14:creationId xmlns:p14="http://schemas.microsoft.com/office/powerpoint/2010/main" val="2650829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style.rotation</p:attrName>
                                        </p:attrNameLst>
                                      </p:cBhvr>
                                      <p:tavLst>
                                        <p:tav tm="0">
                                          <p:val>
                                            <p:fltVal val="720"/>
                                          </p:val>
                                        </p:tav>
                                        <p:tav tm="100000">
                                          <p:val>
                                            <p:fltVal val="0"/>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 calcmode="lin" valueType="num">
                                      <p:cBhvr>
                                        <p:cTn id="16" dur="500" fill="hold"/>
                                        <p:tgtEl>
                                          <p:spTgt spid="3"/>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402453"/>
                                        </p:tgtEl>
                                        <p:attrNameLst>
                                          <p:attrName>style.visibility</p:attrName>
                                        </p:attrNameLst>
                                      </p:cBhvr>
                                      <p:to>
                                        <p:strVal val="visible"/>
                                      </p:to>
                                    </p:set>
                                    <p:animEffect transition="in" filter="fade">
                                      <p:cBhvr>
                                        <p:cTn id="19" dur="500"/>
                                        <p:tgtEl>
                                          <p:spTgt spid="402453"/>
                                        </p:tgtEl>
                                      </p:cBhvr>
                                    </p:animEffect>
                                    <p:anim calcmode="lin" valueType="num">
                                      <p:cBhvr>
                                        <p:cTn id="20" dur="500" fill="hold"/>
                                        <p:tgtEl>
                                          <p:spTgt spid="402453"/>
                                        </p:tgtEl>
                                        <p:attrNameLst>
                                          <p:attrName>style.rotation</p:attrName>
                                        </p:attrNameLst>
                                      </p:cBhvr>
                                      <p:tavLst>
                                        <p:tav tm="0">
                                          <p:val>
                                            <p:fltVal val="720"/>
                                          </p:val>
                                        </p:tav>
                                        <p:tav tm="100000">
                                          <p:val>
                                            <p:fltVal val="0"/>
                                          </p:val>
                                        </p:tav>
                                      </p:tavLst>
                                    </p:anim>
                                    <p:anim calcmode="lin" valueType="num">
                                      <p:cBhvr>
                                        <p:cTn id="21" dur="500" fill="hold"/>
                                        <p:tgtEl>
                                          <p:spTgt spid="402453"/>
                                        </p:tgtEl>
                                        <p:attrNameLst>
                                          <p:attrName>ppt_h</p:attrName>
                                        </p:attrNameLst>
                                      </p:cBhvr>
                                      <p:tavLst>
                                        <p:tav tm="0">
                                          <p:val>
                                            <p:fltVal val="0"/>
                                          </p:val>
                                        </p:tav>
                                        <p:tav tm="100000">
                                          <p:val>
                                            <p:strVal val="#ppt_h"/>
                                          </p:val>
                                        </p:tav>
                                      </p:tavLst>
                                    </p:anim>
                                    <p:anim calcmode="lin" valueType="num">
                                      <p:cBhvr>
                                        <p:cTn id="22" dur="500" fill="hold"/>
                                        <p:tgtEl>
                                          <p:spTgt spid="40245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66CCFF"/>
            </a:gs>
          </a:gsLst>
          <a:path path="rect">
            <a:fillToRect l="100000" t="100000"/>
          </a:path>
        </a:gradFill>
        <a:effectLst/>
      </p:bgPr>
    </p:bg>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0" y="1341438"/>
            <a:ext cx="2411413" cy="4175125"/>
          </a:xfrm>
          <a:prstGeom prst="rect">
            <a:avLst/>
          </a:prstGeom>
          <a:solidFill>
            <a:schemeClr val="bg1"/>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59395" name="Text Box 3"/>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59396" name="Text Box 4"/>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水环境污染物</a:t>
            </a:r>
          </a:p>
        </p:txBody>
      </p:sp>
      <p:sp>
        <p:nvSpPr>
          <p:cNvPr id="59397" name="Text Box 5"/>
          <p:cNvSpPr txBox="1">
            <a:spLocks noChangeArrowheads="1"/>
          </p:cNvSpPr>
          <p:nvPr/>
        </p:nvSpPr>
        <p:spPr bwMode="auto">
          <a:xfrm>
            <a:off x="84138" y="1484313"/>
            <a:ext cx="1828800" cy="396875"/>
          </a:xfrm>
          <a:prstGeom prst="rect">
            <a:avLst/>
          </a:prstGeom>
          <a:noFill/>
          <a:ln w="9525">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1</a:t>
            </a:r>
            <a:r>
              <a:rPr kumimoji="1" lang="zh-CN" altLang="en-US" sz="2000" b="1">
                <a:solidFill>
                  <a:srgbClr val="808080"/>
                </a:solidFill>
                <a:latin typeface="Times New Roman" pitchFamily="18" charset="0"/>
              </a:rPr>
              <a:t>、悬浮物 </a:t>
            </a:r>
          </a:p>
        </p:txBody>
      </p:sp>
      <p:sp>
        <p:nvSpPr>
          <p:cNvPr id="59398" name="Text Box 6"/>
          <p:cNvSpPr txBox="1">
            <a:spLocks noChangeArrowheads="1"/>
          </p:cNvSpPr>
          <p:nvPr/>
        </p:nvSpPr>
        <p:spPr bwMode="auto">
          <a:xfrm>
            <a:off x="84138" y="1989138"/>
            <a:ext cx="23622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2</a:t>
            </a:r>
            <a:r>
              <a:rPr kumimoji="1" lang="zh-CN" altLang="en-US" sz="2000" b="1">
                <a:solidFill>
                  <a:srgbClr val="808080"/>
                </a:solidFill>
                <a:latin typeface="Times New Roman" pitchFamily="18" charset="0"/>
              </a:rPr>
              <a:t>、耗氧有机物 </a:t>
            </a:r>
          </a:p>
        </p:txBody>
      </p:sp>
      <p:sp>
        <p:nvSpPr>
          <p:cNvPr id="59399" name="Text Box 7"/>
          <p:cNvSpPr txBox="1">
            <a:spLocks noChangeArrowheads="1"/>
          </p:cNvSpPr>
          <p:nvPr/>
        </p:nvSpPr>
        <p:spPr bwMode="auto">
          <a:xfrm>
            <a:off x="84138" y="2492375"/>
            <a:ext cx="30480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3</a:t>
            </a:r>
            <a:r>
              <a:rPr kumimoji="1" lang="zh-CN" altLang="en-US" sz="2000" b="1">
                <a:solidFill>
                  <a:srgbClr val="808080"/>
                </a:solidFill>
                <a:latin typeface="Times New Roman" pitchFamily="18" charset="0"/>
              </a:rPr>
              <a:t>、植物性营养物 </a:t>
            </a:r>
          </a:p>
        </p:txBody>
      </p:sp>
      <p:sp>
        <p:nvSpPr>
          <p:cNvPr id="59400" name="Text Box 8"/>
          <p:cNvSpPr txBox="1">
            <a:spLocks noChangeArrowheads="1"/>
          </p:cNvSpPr>
          <p:nvPr/>
        </p:nvSpPr>
        <p:spPr bwMode="auto">
          <a:xfrm>
            <a:off x="84138" y="2997200"/>
            <a:ext cx="16764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4</a:t>
            </a:r>
            <a:r>
              <a:rPr kumimoji="1" lang="zh-CN" altLang="en-US" sz="2000" b="1">
                <a:solidFill>
                  <a:srgbClr val="808080"/>
                </a:solidFill>
                <a:latin typeface="Times New Roman" pitchFamily="18" charset="0"/>
              </a:rPr>
              <a:t>、重金属 </a:t>
            </a:r>
          </a:p>
        </p:txBody>
      </p:sp>
      <p:sp>
        <p:nvSpPr>
          <p:cNvPr id="59401" name="Text Box 9"/>
          <p:cNvSpPr txBox="1">
            <a:spLocks noChangeArrowheads="1"/>
          </p:cNvSpPr>
          <p:nvPr/>
        </p:nvSpPr>
        <p:spPr bwMode="auto">
          <a:xfrm>
            <a:off x="84138" y="3500438"/>
            <a:ext cx="30480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5</a:t>
            </a:r>
            <a:r>
              <a:rPr kumimoji="1" lang="zh-CN" altLang="en-US" sz="2000" b="1">
                <a:solidFill>
                  <a:srgbClr val="808080"/>
                </a:solidFill>
                <a:latin typeface="Times New Roman" pitchFamily="18" charset="0"/>
              </a:rPr>
              <a:t>、难降解有机物 </a:t>
            </a:r>
          </a:p>
        </p:txBody>
      </p:sp>
      <p:sp>
        <p:nvSpPr>
          <p:cNvPr id="59402" name="Text Box 10"/>
          <p:cNvSpPr txBox="1">
            <a:spLocks noChangeArrowheads="1"/>
          </p:cNvSpPr>
          <p:nvPr/>
        </p:nvSpPr>
        <p:spPr bwMode="auto">
          <a:xfrm>
            <a:off x="84138" y="4005263"/>
            <a:ext cx="18288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6</a:t>
            </a:r>
            <a:r>
              <a:rPr kumimoji="1" lang="zh-CN" altLang="en-US" sz="2000" b="1">
                <a:solidFill>
                  <a:srgbClr val="808080"/>
                </a:solidFill>
                <a:latin typeface="Times New Roman" pitchFamily="18" charset="0"/>
              </a:rPr>
              <a:t>、石油类 </a:t>
            </a:r>
          </a:p>
        </p:txBody>
      </p:sp>
      <p:sp>
        <p:nvSpPr>
          <p:cNvPr id="59403" name="Text Box 11"/>
          <p:cNvSpPr txBox="1">
            <a:spLocks noChangeArrowheads="1"/>
          </p:cNvSpPr>
          <p:nvPr/>
        </p:nvSpPr>
        <p:spPr bwMode="auto">
          <a:xfrm>
            <a:off x="84138" y="4508500"/>
            <a:ext cx="18288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3333FF"/>
                </a:solidFill>
                <a:latin typeface="Times New Roman" pitchFamily="18" charset="0"/>
              </a:rPr>
              <a:t>7</a:t>
            </a:r>
            <a:r>
              <a:rPr kumimoji="1" lang="zh-CN" altLang="en-US" sz="2000" b="1">
                <a:solidFill>
                  <a:srgbClr val="3333FF"/>
                </a:solidFill>
                <a:latin typeface="Times New Roman" pitchFamily="18" charset="0"/>
              </a:rPr>
              <a:t>、酸碱 </a:t>
            </a:r>
          </a:p>
        </p:txBody>
      </p:sp>
      <p:sp>
        <p:nvSpPr>
          <p:cNvPr id="59404" name="Text Box 12"/>
          <p:cNvSpPr txBox="1">
            <a:spLocks noChangeArrowheads="1"/>
          </p:cNvSpPr>
          <p:nvPr/>
        </p:nvSpPr>
        <p:spPr bwMode="auto">
          <a:xfrm>
            <a:off x="84138" y="5013325"/>
            <a:ext cx="16764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8</a:t>
            </a:r>
            <a:r>
              <a:rPr kumimoji="1" lang="zh-CN" altLang="en-US" sz="2000" b="1">
                <a:solidFill>
                  <a:srgbClr val="808080"/>
                </a:solidFill>
                <a:latin typeface="Times New Roman" pitchFamily="18" charset="0"/>
              </a:rPr>
              <a:t>、病原体 </a:t>
            </a:r>
          </a:p>
        </p:txBody>
      </p:sp>
      <p:sp>
        <p:nvSpPr>
          <p:cNvPr id="59405" name="AutoShape 14"/>
          <p:cNvSpPr>
            <a:spLocks noChangeArrowheads="1"/>
          </p:cNvSpPr>
          <p:nvPr/>
        </p:nvSpPr>
        <p:spPr bwMode="auto">
          <a:xfrm>
            <a:off x="2484438" y="1628775"/>
            <a:ext cx="6119812" cy="2305050"/>
          </a:xfrm>
          <a:prstGeom prst="cloudCallout">
            <a:avLst>
              <a:gd name="adj1" fmla="val -67819"/>
              <a:gd name="adj2" fmla="val 81681"/>
            </a:avLst>
          </a:prstGeom>
          <a:gradFill rotWithShape="0">
            <a:gsLst>
              <a:gs pos="0">
                <a:schemeClr val="bg1"/>
              </a:gs>
              <a:gs pos="100000">
                <a:srgbClr val="CCFFFF"/>
              </a:gs>
            </a:gsLst>
            <a:lin ang="5400000" scaled="1"/>
          </a:gradFill>
          <a:ln w="9525">
            <a:solidFill>
              <a:schemeClr val="tx1"/>
            </a:solidFill>
            <a:round/>
            <a:headEnd/>
            <a:tailEnd/>
          </a:ln>
        </p:spPr>
        <p:txBody>
          <a:bodyPr/>
          <a:lstStyle/>
          <a:p>
            <a:pPr algn="just" fontAlgn="base">
              <a:spcBef>
                <a:spcPct val="0"/>
              </a:spcBef>
              <a:spcAft>
                <a:spcPct val="0"/>
              </a:spcAft>
            </a:pPr>
            <a:r>
              <a:rPr lang="en-US" altLang="zh-CN" sz="1600" b="1">
                <a:solidFill>
                  <a:srgbClr val="0000FF"/>
                </a:solidFill>
                <a:latin typeface="楷体_GB2312" pitchFamily="49" charset="-122"/>
                <a:ea typeface="楷体_GB2312" pitchFamily="49" charset="-122"/>
              </a:rPr>
              <a:t>   </a:t>
            </a:r>
            <a:r>
              <a:rPr lang="zh-CN" altLang="en-US" sz="1600" b="1">
                <a:solidFill>
                  <a:srgbClr val="0000FF"/>
                </a:solidFill>
                <a:latin typeface="楷体_GB2312" pitchFamily="49" charset="-122"/>
                <a:ea typeface="楷体_GB2312" pitchFamily="49" charset="-122"/>
              </a:rPr>
              <a:t>主要来自矿山排水及许多工业废水 。它会破坏水生生态系统的平衡；影响渔业生产，腐蚀船只、桥梁及其他水上建筑。用酸化或碱化的水浇灌农田，会破坏土壤的理化性质，对工业、农业、渔业和生活用水都会产生不良的影响。</a:t>
            </a:r>
          </a:p>
        </p:txBody>
      </p:sp>
      <p:sp>
        <p:nvSpPr>
          <p:cNvPr id="59406" name="Rectangle 15"/>
          <p:cNvSpPr>
            <a:spLocks noChangeArrowheads="1"/>
          </p:cNvSpPr>
          <p:nvPr/>
        </p:nvSpPr>
        <p:spPr bwMode="auto">
          <a:xfrm>
            <a:off x="-168275" y="1341438"/>
            <a:ext cx="9144000" cy="0"/>
          </a:xfrm>
          <a:prstGeom prst="rect">
            <a:avLst/>
          </a:prstGeom>
          <a:noFill/>
          <a:ln w="9525">
            <a:noFill/>
            <a:miter lim="800000"/>
            <a:headEnd/>
            <a:tailEnd/>
          </a:ln>
        </p:spPr>
        <p:txBody>
          <a:bodyPr wrap="none" anchor="ctr">
            <a:spAutoFit/>
          </a:bodyPr>
          <a:lstStyle/>
          <a:p>
            <a:pPr fontAlgn="base">
              <a:spcBef>
                <a:spcPct val="0"/>
              </a:spcBef>
              <a:spcAft>
                <a:spcPct val="0"/>
              </a:spcAft>
            </a:pPr>
            <a:endParaRPr lang="zh-CN" altLang="en-US">
              <a:solidFill>
                <a:srgbClr val="000000"/>
              </a:solidFill>
            </a:endParaRPr>
          </a:p>
        </p:txBody>
      </p:sp>
      <p:graphicFrame>
        <p:nvGraphicFramePr>
          <p:cNvPr id="160796" name="Group 28"/>
          <p:cNvGraphicFramePr>
            <a:graphicFrameLocks noGrp="1"/>
          </p:cNvGraphicFramePr>
          <p:nvPr/>
        </p:nvGraphicFramePr>
        <p:xfrm>
          <a:off x="-6350" y="1341438"/>
          <a:ext cx="8820150" cy="3505835"/>
        </p:xfrm>
        <a:graphic>
          <a:graphicData uri="http://schemas.openxmlformats.org/drawingml/2006/table">
            <a:tbl>
              <a:tblPr/>
              <a:tblGrid>
                <a:gridCol w="8820150"/>
              </a:tblGrid>
              <a:tr h="29876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Arial" charset="0"/>
                          <a:ea typeface="宋体" pitchFamily="2" charset="-122"/>
                        </a:rPr>
                        <a:t>  </a:t>
                      </a:r>
                      <a:r>
                        <a:rPr kumimoji="0" lang="en-US" altLang="zh-CN" sz="18100" b="0" i="0" u="none" strike="noStrike" cap="none" normalizeH="0" baseline="0" smtClean="0">
                          <a:ln>
                            <a:noFill/>
                          </a:ln>
                          <a:solidFill>
                            <a:schemeClr val="tx1"/>
                          </a:solidFill>
                          <a:effectLst/>
                          <a:latin typeface="Arial" charset="0"/>
                          <a:ea typeface="宋体" pitchFamily="2" charset="-122"/>
                        </a:rPr>
                        <a:t> </a:t>
                      </a:r>
                      <a:r>
                        <a:rPr kumimoji="0" lang="en-US" altLang="zh-CN" sz="900" b="0" i="0" u="none" strike="noStrike" cap="none" normalizeH="0" baseline="0" smtClean="0">
                          <a:ln>
                            <a:noFill/>
                          </a:ln>
                          <a:solidFill>
                            <a:schemeClr val="tx1"/>
                          </a:solidFill>
                          <a:effectLst/>
                          <a:latin typeface="Arial" charset="0"/>
                          <a:ea typeface="宋体" pitchFamily="2" charset="-122"/>
                        </a:rPr>
                        <a:t>                                                                                                                                                                                                                                                                             </a:t>
                      </a:r>
                    </a:p>
                  </a:txBody>
                  <a:tcPr horzOverflow="overflow">
                    <a:lnL cap="flat">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horzOverflow="overflow">
                    <a:lnL cap="flat">
                      <a:noFill/>
                    </a:lnL>
                    <a:lnR cap="flat">
                      <a:noFill/>
                    </a:lnR>
                    <a:lnT>
                      <a:noFill/>
                    </a:lnT>
                    <a:lnB cap="flat">
                      <a:noFill/>
                    </a:lnB>
                    <a:lnTlToBr>
                      <a:noFill/>
                    </a:lnTlToBr>
                    <a:lnBlToTr>
                      <a:noFill/>
                    </a:lnBlToTr>
                    <a:noFill/>
                  </a:tcPr>
                </a:tc>
              </a:tr>
            </a:tbl>
          </a:graphicData>
        </a:graphic>
      </p:graphicFrame>
      <p:grpSp>
        <p:nvGrpSpPr>
          <p:cNvPr id="2" name="Group 30"/>
          <p:cNvGrpSpPr>
            <a:grpSpLocks/>
          </p:cNvGrpSpPr>
          <p:nvPr/>
        </p:nvGrpSpPr>
        <p:grpSpPr bwMode="auto">
          <a:xfrm>
            <a:off x="1692275" y="2060575"/>
            <a:ext cx="6480175" cy="4298950"/>
            <a:chOff x="249" y="618"/>
            <a:chExt cx="4082" cy="2708"/>
          </a:xfrm>
        </p:grpSpPr>
        <p:pic>
          <p:nvPicPr>
            <p:cNvPr id="59411" name="Picture 17" descr="讷河市宏立明胶厂大造污染数十吨酸碱物直接流入嫩江"/>
            <p:cNvPicPr>
              <a:picLocks noChangeAspect="1" noChangeArrowheads="1"/>
            </p:cNvPicPr>
            <p:nvPr/>
          </p:nvPicPr>
          <p:blipFill>
            <a:blip r:embed="rId2"/>
            <a:srcRect/>
            <a:stretch>
              <a:fillRect/>
            </a:stretch>
          </p:blipFill>
          <p:spPr bwMode="auto">
            <a:xfrm>
              <a:off x="295" y="618"/>
              <a:ext cx="4022" cy="2708"/>
            </a:xfrm>
            <a:prstGeom prst="rect">
              <a:avLst/>
            </a:prstGeom>
            <a:noFill/>
            <a:ln w="9525">
              <a:noFill/>
              <a:miter lim="800000"/>
              <a:headEnd/>
              <a:tailEnd/>
            </a:ln>
          </p:spPr>
        </p:pic>
        <p:sp>
          <p:nvSpPr>
            <p:cNvPr id="59412" name="Rectangle 29"/>
            <p:cNvSpPr>
              <a:spLocks noChangeArrowheads="1"/>
            </p:cNvSpPr>
            <p:nvPr/>
          </p:nvSpPr>
          <p:spPr bwMode="auto">
            <a:xfrm>
              <a:off x="249" y="2927"/>
              <a:ext cx="4082" cy="326"/>
            </a:xfrm>
            <a:prstGeom prst="rect">
              <a:avLst/>
            </a:prstGeom>
            <a:noFill/>
            <a:ln w="9525">
              <a:noFill/>
              <a:miter lim="800000"/>
              <a:headEnd/>
              <a:tailEnd/>
            </a:ln>
          </p:spPr>
          <p:txBody>
            <a:bodyPr anchor="ctr">
              <a:spAutoFit/>
            </a:bodyPr>
            <a:lstStyle/>
            <a:p>
              <a:pPr algn="ctr" fontAlgn="base">
                <a:lnSpc>
                  <a:spcPct val="80000"/>
                </a:lnSpc>
                <a:spcBef>
                  <a:spcPct val="0"/>
                </a:spcBef>
                <a:spcAft>
                  <a:spcPct val="0"/>
                </a:spcAft>
              </a:pPr>
              <a:r>
                <a:rPr lang="zh-CN" altLang="en-US" sz="1400" b="1">
                  <a:solidFill>
                    <a:srgbClr val="FFFFFF"/>
                  </a:solidFill>
                </a:rPr>
                <a:t>　　</a:t>
              </a:r>
              <a:r>
                <a:rPr lang="en-US" altLang="zh-CN" sz="1400" b="1">
                  <a:solidFill>
                    <a:srgbClr val="FFFFFF"/>
                  </a:solidFill>
                </a:rPr>
                <a:t>2005</a:t>
              </a:r>
              <a:r>
                <a:rPr lang="zh-CN" altLang="en-US" sz="1400" b="1">
                  <a:solidFill>
                    <a:srgbClr val="FFFFFF"/>
                  </a:solidFill>
                </a:rPr>
                <a:t>年</a:t>
              </a:r>
              <a:r>
                <a:rPr lang="en-US" altLang="zh-CN" sz="1400" b="1">
                  <a:solidFill>
                    <a:srgbClr val="FFFFFF"/>
                  </a:solidFill>
                </a:rPr>
                <a:t>4</a:t>
              </a:r>
              <a:r>
                <a:rPr lang="zh-CN" altLang="en-US" sz="1400" b="1">
                  <a:solidFill>
                    <a:srgbClr val="FFFFFF"/>
                  </a:solidFill>
                </a:rPr>
                <a:t>月</a:t>
              </a:r>
              <a:r>
                <a:rPr lang="en-US" altLang="zh-CN" sz="1400" b="1">
                  <a:solidFill>
                    <a:srgbClr val="FFFFFF"/>
                  </a:solidFill>
                </a:rPr>
                <a:t>16</a:t>
              </a:r>
              <a:r>
                <a:rPr lang="zh-CN" altLang="en-US" sz="1400" b="1">
                  <a:solidFill>
                    <a:srgbClr val="FFFFFF"/>
                  </a:solidFill>
                </a:rPr>
                <a:t>日，讷河市，城东</a:t>
              </a:r>
              <a:r>
                <a:rPr lang="en-US" altLang="zh-CN" sz="1400" b="1">
                  <a:solidFill>
                    <a:srgbClr val="FFFFFF"/>
                  </a:solidFill>
                </a:rPr>
                <a:t>13</a:t>
              </a:r>
              <a:r>
                <a:rPr lang="zh-CN" altLang="en-US" sz="1400" b="1">
                  <a:solidFill>
                    <a:srgbClr val="FFFFFF"/>
                  </a:solidFill>
                </a:rPr>
                <a:t>公里处，发现了一个特大污染源。</a:t>
              </a:r>
            </a:p>
            <a:p>
              <a:pPr algn="ctr" eaLnBrk="0" fontAlgn="base" hangingPunct="0">
                <a:lnSpc>
                  <a:spcPct val="120000"/>
                </a:lnSpc>
                <a:spcBef>
                  <a:spcPct val="0"/>
                </a:spcBef>
                <a:spcAft>
                  <a:spcPct val="0"/>
                </a:spcAft>
              </a:pPr>
              <a:r>
                <a:rPr lang="zh-CN" altLang="en-US" sz="1400" b="1">
                  <a:solidFill>
                    <a:srgbClr val="FFFFFF"/>
                  </a:solidFill>
                </a:rPr>
                <a:t>该污染源将超过数十吨的酸碱物直接排放到讷莫尔河，再流入嫩江上游。</a:t>
              </a:r>
              <a:endParaRPr lang="zh-CN" altLang="en-US" sz="2400" b="1">
                <a:solidFill>
                  <a:srgbClr val="FFFFFF"/>
                </a:solidFill>
              </a:endParaRPr>
            </a:p>
          </p:txBody>
        </p:sp>
      </p:grpSp>
      <p:sp>
        <p:nvSpPr>
          <p:cNvPr id="3" name="灯片编号占位符 2"/>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55</a:t>
            </a:fld>
            <a:endParaRPr lang="en-US" altLang="zh-CN">
              <a:solidFill>
                <a:srgbClr val="000000"/>
              </a:solidFill>
            </a:endParaRPr>
          </a:p>
        </p:txBody>
      </p:sp>
    </p:spTree>
    <p:extLst>
      <p:ext uri="{BB962C8B-B14F-4D97-AF65-F5344CB8AC3E}">
        <p14:creationId xmlns:p14="http://schemas.microsoft.com/office/powerpoint/2010/main" val="2548458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66CCFF"/>
            </a:gs>
          </a:gsLst>
          <a:path path="rect">
            <a:fillToRect l="100000" t="100000"/>
          </a:path>
        </a:gradFill>
        <a:effectLst/>
      </p:bgPr>
    </p:bg>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0" y="1341438"/>
            <a:ext cx="2411413" cy="4175125"/>
          </a:xfrm>
          <a:prstGeom prst="rect">
            <a:avLst/>
          </a:prstGeom>
          <a:solidFill>
            <a:schemeClr val="bg1"/>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60419" name="Text Box 3"/>
          <p:cNvSpPr txBox="1">
            <a:spLocks noChangeArrowheads="1"/>
          </p:cNvSpPr>
          <p:nvPr/>
        </p:nvSpPr>
        <p:spPr bwMode="auto">
          <a:xfrm>
            <a:off x="0" y="0"/>
            <a:ext cx="2916238"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水污染      </a:t>
            </a:r>
          </a:p>
        </p:txBody>
      </p:sp>
      <p:sp>
        <p:nvSpPr>
          <p:cNvPr id="60420" name="Text Box 4"/>
          <p:cNvSpPr txBox="1">
            <a:spLocks noChangeArrowheads="1"/>
          </p:cNvSpPr>
          <p:nvPr/>
        </p:nvSpPr>
        <p:spPr bwMode="auto">
          <a:xfrm>
            <a:off x="3419475" y="188913"/>
            <a:ext cx="4176713" cy="579437"/>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pPr>
            <a:r>
              <a:rPr lang="zh-CN" altLang="en-US" sz="3200" b="1">
                <a:solidFill>
                  <a:srgbClr val="0000FF"/>
                </a:solidFill>
                <a:ea typeface="黑体" pitchFamily="49" charset="-122"/>
              </a:rPr>
              <a:t>水环境污染物</a:t>
            </a:r>
          </a:p>
        </p:txBody>
      </p:sp>
      <p:sp>
        <p:nvSpPr>
          <p:cNvPr id="60421" name="Text Box 5"/>
          <p:cNvSpPr txBox="1">
            <a:spLocks noChangeArrowheads="1"/>
          </p:cNvSpPr>
          <p:nvPr/>
        </p:nvSpPr>
        <p:spPr bwMode="auto">
          <a:xfrm>
            <a:off x="84138" y="1484313"/>
            <a:ext cx="1828800" cy="396875"/>
          </a:xfrm>
          <a:prstGeom prst="rect">
            <a:avLst/>
          </a:prstGeom>
          <a:noFill/>
          <a:ln w="9525">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1</a:t>
            </a:r>
            <a:r>
              <a:rPr kumimoji="1" lang="zh-CN" altLang="en-US" sz="2000" b="1">
                <a:solidFill>
                  <a:srgbClr val="808080"/>
                </a:solidFill>
                <a:latin typeface="Times New Roman" pitchFamily="18" charset="0"/>
              </a:rPr>
              <a:t>、悬浮物 </a:t>
            </a:r>
          </a:p>
        </p:txBody>
      </p:sp>
      <p:sp>
        <p:nvSpPr>
          <p:cNvPr id="60422" name="Text Box 6"/>
          <p:cNvSpPr txBox="1">
            <a:spLocks noChangeArrowheads="1"/>
          </p:cNvSpPr>
          <p:nvPr/>
        </p:nvSpPr>
        <p:spPr bwMode="auto">
          <a:xfrm>
            <a:off x="84138" y="1989138"/>
            <a:ext cx="23622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2</a:t>
            </a:r>
            <a:r>
              <a:rPr kumimoji="1" lang="zh-CN" altLang="en-US" sz="2000" b="1">
                <a:solidFill>
                  <a:srgbClr val="808080"/>
                </a:solidFill>
                <a:latin typeface="Times New Roman" pitchFamily="18" charset="0"/>
              </a:rPr>
              <a:t>、耗氧有机物 </a:t>
            </a:r>
          </a:p>
        </p:txBody>
      </p:sp>
      <p:sp>
        <p:nvSpPr>
          <p:cNvPr id="60423" name="Text Box 7"/>
          <p:cNvSpPr txBox="1">
            <a:spLocks noChangeArrowheads="1"/>
          </p:cNvSpPr>
          <p:nvPr/>
        </p:nvSpPr>
        <p:spPr bwMode="auto">
          <a:xfrm>
            <a:off x="84138" y="2492375"/>
            <a:ext cx="30480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3</a:t>
            </a:r>
            <a:r>
              <a:rPr kumimoji="1" lang="zh-CN" altLang="en-US" sz="2000" b="1">
                <a:solidFill>
                  <a:srgbClr val="808080"/>
                </a:solidFill>
                <a:latin typeface="Times New Roman" pitchFamily="18" charset="0"/>
              </a:rPr>
              <a:t>、植物性营养物 </a:t>
            </a:r>
          </a:p>
        </p:txBody>
      </p:sp>
      <p:sp>
        <p:nvSpPr>
          <p:cNvPr id="60424" name="Text Box 8"/>
          <p:cNvSpPr txBox="1">
            <a:spLocks noChangeArrowheads="1"/>
          </p:cNvSpPr>
          <p:nvPr/>
        </p:nvSpPr>
        <p:spPr bwMode="auto">
          <a:xfrm>
            <a:off x="84138" y="2997200"/>
            <a:ext cx="16764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4</a:t>
            </a:r>
            <a:r>
              <a:rPr kumimoji="1" lang="zh-CN" altLang="en-US" sz="2000" b="1">
                <a:solidFill>
                  <a:srgbClr val="808080"/>
                </a:solidFill>
                <a:latin typeface="Times New Roman" pitchFamily="18" charset="0"/>
              </a:rPr>
              <a:t>、重金属 </a:t>
            </a:r>
          </a:p>
        </p:txBody>
      </p:sp>
      <p:sp>
        <p:nvSpPr>
          <p:cNvPr id="60425" name="Text Box 9"/>
          <p:cNvSpPr txBox="1">
            <a:spLocks noChangeArrowheads="1"/>
          </p:cNvSpPr>
          <p:nvPr/>
        </p:nvSpPr>
        <p:spPr bwMode="auto">
          <a:xfrm>
            <a:off x="84138" y="3500438"/>
            <a:ext cx="30480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5</a:t>
            </a:r>
            <a:r>
              <a:rPr kumimoji="1" lang="zh-CN" altLang="en-US" sz="2000" b="1">
                <a:solidFill>
                  <a:srgbClr val="808080"/>
                </a:solidFill>
                <a:latin typeface="Times New Roman" pitchFamily="18" charset="0"/>
              </a:rPr>
              <a:t>、难降解有机物 </a:t>
            </a:r>
          </a:p>
        </p:txBody>
      </p:sp>
      <p:sp>
        <p:nvSpPr>
          <p:cNvPr id="60426" name="Text Box 10"/>
          <p:cNvSpPr txBox="1">
            <a:spLocks noChangeArrowheads="1"/>
          </p:cNvSpPr>
          <p:nvPr/>
        </p:nvSpPr>
        <p:spPr bwMode="auto">
          <a:xfrm>
            <a:off x="84138" y="4005263"/>
            <a:ext cx="18288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6</a:t>
            </a:r>
            <a:r>
              <a:rPr kumimoji="1" lang="zh-CN" altLang="en-US" sz="2000" b="1">
                <a:solidFill>
                  <a:srgbClr val="808080"/>
                </a:solidFill>
                <a:latin typeface="Times New Roman" pitchFamily="18" charset="0"/>
              </a:rPr>
              <a:t>、石油类 </a:t>
            </a:r>
          </a:p>
        </p:txBody>
      </p:sp>
      <p:sp>
        <p:nvSpPr>
          <p:cNvPr id="60427" name="Text Box 11"/>
          <p:cNvSpPr txBox="1">
            <a:spLocks noChangeArrowheads="1"/>
          </p:cNvSpPr>
          <p:nvPr/>
        </p:nvSpPr>
        <p:spPr bwMode="auto">
          <a:xfrm>
            <a:off x="84138" y="4508500"/>
            <a:ext cx="18288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808080"/>
                </a:solidFill>
                <a:latin typeface="Times New Roman" pitchFamily="18" charset="0"/>
              </a:rPr>
              <a:t>7</a:t>
            </a:r>
            <a:r>
              <a:rPr kumimoji="1" lang="zh-CN" altLang="en-US" sz="2000" b="1">
                <a:solidFill>
                  <a:srgbClr val="808080"/>
                </a:solidFill>
                <a:latin typeface="Times New Roman" pitchFamily="18" charset="0"/>
              </a:rPr>
              <a:t>、酸碱 </a:t>
            </a:r>
          </a:p>
        </p:txBody>
      </p:sp>
      <p:sp>
        <p:nvSpPr>
          <p:cNvPr id="60428" name="Text Box 12"/>
          <p:cNvSpPr txBox="1">
            <a:spLocks noChangeArrowheads="1"/>
          </p:cNvSpPr>
          <p:nvPr/>
        </p:nvSpPr>
        <p:spPr bwMode="auto">
          <a:xfrm>
            <a:off x="84138" y="5013325"/>
            <a:ext cx="1676400" cy="396875"/>
          </a:xfrm>
          <a:prstGeom prst="rect">
            <a:avLst/>
          </a:prstGeom>
          <a:noFill/>
          <a:ln w="9525" algn="ctr">
            <a:noFill/>
            <a:miter lim="800000"/>
            <a:headEnd/>
            <a:tailEnd/>
          </a:ln>
        </p:spPr>
        <p:txBody>
          <a:bodyPr>
            <a:spAutoFit/>
          </a:bodyPr>
          <a:lstStyle/>
          <a:p>
            <a:pPr fontAlgn="base">
              <a:spcBef>
                <a:spcPct val="50000"/>
              </a:spcBef>
              <a:spcAft>
                <a:spcPct val="0"/>
              </a:spcAft>
            </a:pPr>
            <a:r>
              <a:rPr kumimoji="1" lang="en-US" altLang="zh-CN" sz="2000" b="1">
                <a:solidFill>
                  <a:srgbClr val="3333FF"/>
                </a:solidFill>
                <a:latin typeface="Times New Roman" pitchFamily="18" charset="0"/>
              </a:rPr>
              <a:t>8</a:t>
            </a:r>
            <a:r>
              <a:rPr kumimoji="1" lang="zh-CN" altLang="en-US" sz="2000" b="1">
                <a:solidFill>
                  <a:srgbClr val="3333FF"/>
                </a:solidFill>
                <a:latin typeface="Times New Roman" pitchFamily="18" charset="0"/>
              </a:rPr>
              <a:t>、病原体 </a:t>
            </a:r>
          </a:p>
        </p:txBody>
      </p:sp>
      <p:sp>
        <p:nvSpPr>
          <p:cNvPr id="60429" name="AutoShape 13"/>
          <p:cNvSpPr>
            <a:spLocks noChangeArrowheads="1"/>
          </p:cNvSpPr>
          <p:nvPr/>
        </p:nvSpPr>
        <p:spPr bwMode="auto">
          <a:xfrm>
            <a:off x="2484438" y="1628775"/>
            <a:ext cx="6264275" cy="2376488"/>
          </a:xfrm>
          <a:prstGeom prst="cloudCallout">
            <a:avLst>
              <a:gd name="adj1" fmla="val -65486"/>
              <a:gd name="adj2" fmla="val 98495"/>
            </a:avLst>
          </a:prstGeom>
          <a:gradFill rotWithShape="0">
            <a:gsLst>
              <a:gs pos="0">
                <a:schemeClr val="bg1"/>
              </a:gs>
              <a:gs pos="100000">
                <a:srgbClr val="CCFFFF"/>
              </a:gs>
            </a:gsLst>
            <a:lin ang="5400000" scaled="1"/>
          </a:gradFill>
          <a:ln w="9525">
            <a:solidFill>
              <a:schemeClr val="tx1"/>
            </a:solidFill>
            <a:round/>
            <a:headEnd/>
            <a:tailEnd/>
          </a:ln>
        </p:spPr>
        <p:txBody>
          <a:bodyPr/>
          <a:lstStyle/>
          <a:p>
            <a:pPr algn="just" fontAlgn="base">
              <a:lnSpc>
                <a:spcPct val="110000"/>
              </a:lnSpc>
              <a:spcBef>
                <a:spcPct val="0"/>
              </a:spcBef>
              <a:spcAft>
                <a:spcPct val="0"/>
              </a:spcAft>
            </a:pPr>
            <a:r>
              <a:rPr lang="en-US" altLang="zh-CN" b="1">
                <a:solidFill>
                  <a:srgbClr val="0000FF"/>
                </a:solidFill>
                <a:latin typeface="楷体_GB2312" pitchFamily="49" charset="-122"/>
                <a:ea typeface="楷体_GB2312" pitchFamily="49" charset="-122"/>
              </a:rPr>
              <a:t>   </a:t>
            </a:r>
            <a:r>
              <a:rPr lang="zh-CN" altLang="en-US" b="1">
                <a:solidFill>
                  <a:srgbClr val="0000FF"/>
                </a:solidFill>
                <a:latin typeface="楷体_GB2312" pitchFamily="49" charset="-122"/>
                <a:ea typeface="楷体_GB2312" pitchFamily="49" charset="-122"/>
              </a:rPr>
              <a:t>生活污水、医院污水和屠宰、制革、洗毛、生物制品等工业废水，常含有各种病原体，如病毒、病菌、寄生虫，会传播霍乱、伤寒、胃炎、肠炎、痢疾以及其他病毒传染的疾病和寄生虫病。</a:t>
            </a:r>
          </a:p>
        </p:txBody>
      </p:sp>
      <p:grpSp>
        <p:nvGrpSpPr>
          <p:cNvPr id="2" name="Group 14"/>
          <p:cNvGrpSpPr>
            <a:grpSpLocks/>
          </p:cNvGrpSpPr>
          <p:nvPr/>
        </p:nvGrpSpPr>
        <p:grpSpPr bwMode="auto">
          <a:xfrm>
            <a:off x="1763713" y="2276475"/>
            <a:ext cx="7056437" cy="4365625"/>
            <a:chOff x="1247" y="1570"/>
            <a:chExt cx="4445" cy="2750"/>
          </a:xfrm>
        </p:grpSpPr>
        <p:sp>
          <p:nvSpPr>
            <p:cNvPr id="60432" name="Rectangle 15"/>
            <p:cNvSpPr>
              <a:spLocks noChangeArrowheads="1"/>
            </p:cNvSpPr>
            <p:nvPr/>
          </p:nvSpPr>
          <p:spPr bwMode="auto">
            <a:xfrm>
              <a:off x="1247" y="1570"/>
              <a:ext cx="4445" cy="2750"/>
            </a:xfrm>
            <a:prstGeom prst="rect">
              <a:avLst/>
            </a:prstGeom>
            <a:solidFill>
              <a:schemeClr val="bg1"/>
            </a:solidFill>
            <a:ln w="9525">
              <a:solidFill>
                <a:schemeClr val="tx1"/>
              </a:solidFill>
              <a:miter lim="800000"/>
              <a:headEnd/>
              <a:tailEnd/>
            </a:ln>
          </p:spPr>
          <p:txBody>
            <a:bodyPr wrap="none" anchor="ctr"/>
            <a:lstStyle/>
            <a:p>
              <a:pPr fontAlgn="base">
                <a:spcBef>
                  <a:spcPct val="0"/>
                </a:spcBef>
                <a:spcAft>
                  <a:spcPct val="0"/>
                </a:spcAft>
              </a:pPr>
              <a:endParaRPr lang="zh-CN" altLang="en-US">
                <a:solidFill>
                  <a:srgbClr val="000000"/>
                </a:solidFill>
              </a:endParaRPr>
            </a:p>
          </p:txBody>
        </p:sp>
        <p:sp>
          <p:nvSpPr>
            <p:cNvPr id="60433" name="Text Box 16"/>
            <p:cNvSpPr txBox="1">
              <a:spLocks noChangeArrowheads="1"/>
            </p:cNvSpPr>
            <p:nvPr/>
          </p:nvSpPr>
          <p:spPr bwMode="auto">
            <a:xfrm>
              <a:off x="1383" y="1661"/>
              <a:ext cx="4219" cy="2611"/>
            </a:xfrm>
            <a:prstGeom prst="rect">
              <a:avLst/>
            </a:prstGeom>
            <a:noFill/>
            <a:ln w="9525">
              <a:noFill/>
              <a:miter lim="800000"/>
              <a:headEnd/>
              <a:tailEnd/>
            </a:ln>
          </p:spPr>
          <p:txBody>
            <a:bodyPr>
              <a:spAutoFit/>
            </a:bodyPr>
            <a:lstStyle/>
            <a:p>
              <a:pPr algn="ctr" fontAlgn="base">
                <a:lnSpc>
                  <a:spcPct val="140000"/>
                </a:lnSpc>
                <a:spcBef>
                  <a:spcPct val="50000"/>
                </a:spcBef>
                <a:spcAft>
                  <a:spcPct val="0"/>
                </a:spcAft>
              </a:pPr>
              <a:r>
                <a:rPr lang="zh-CN" altLang="en-US" sz="2000" b="1">
                  <a:solidFill>
                    <a:srgbClr val="660066"/>
                  </a:solidFill>
                  <a:latin typeface="Times New Roman" pitchFamily="18" charset="0"/>
                  <a:ea typeface="楷体_GB2312" pitchFamily="49" charset="-122"/>
                </a:rPr>
                <a:t>上海市甲肝大流行</a:t>
              </a:r>
            </a:p>
            <a:p>
              <a:pPr fontAlgn="base">
                <a:lnSpc>
                  <a:spcPct val="140000"/>
                </a:lnSpc>
                <a:spcBef>
                  <a:spcPct val="50000"/>
                </a:spcBef>
                <a:spcAft>
                  <a:spcPct val="0"/>
                </a:spcAft>
              </a:pPr>
              <a:r>
                <a:rPr lang="zh-CN" altLang="en-US" b="1">
                  <a:solidFill>
                    <a:srgbClr val="660066"/>
                  </a:solidFill>
                  <a:latin typeface="Times New Roman" pitchFamily="18" charset="0"/>
                  <a:ea typeface="楷体_GB2312" pitchFamily="49" charset="-122"/>
                </a:rPr>
                <a:t>时间：</a:t>
              </a:r>
              <a:r>
                <a:rPr lang="en-US" altLang="zh-CN" b="1">
                  <a:solidFill>
                    <a:srgbClr val="0000FF"/>
                  </a:solidFill>
                  <a:latin typeface="Times New Roman" pitchFamily="18" charset="0"/>
                  <a:ea typeface="楷体_GB2312" pitchFamily="49" charset="-122"/>
                </a:rPr>
                <a:t>1987</a:t>
              </a:r>
              <a:r>
                <a:rPr lang="zh-CN" altLang="en-US" b="1">
                  <a:solidFill>
                    <a:srgbClr val="0000FF"/>
                  </a:solidFill>
                  <a:latin typeface="Times New Roman" pitchFamily="18" charset="0"/>
                  <a:ea typeface="楷体_GB2312" pitchFamily="49" charset="-122"/>
                </a:rPr>
                <a:t>年底～</a:t>
              </a:r>
              <a:r>
                <a:rPr lang="en-US" altLang="zh-CN" b="1">
                  <a:solidFill>
                    <a:srgbClr val="0000FF"/>
                  </a:solidFill>
                  <a:latin typeface="Times New Roman" pitchFamily="18" charset="0"/>
                  <a:ea typeface="楷体_GB2312" pitchFamily="49" charset="-122"/>
                </a:rPr>
                <a:t>1988</a:t>
              </a:r>
              <a:r>
                <a:rPr lang="zh-CN" altLang="en-US" b="1">
                  <a:solidFill>
                    <a:srgbClr val="0000FF"/>
                  </a:solidFill>
                  <a:latin typeface="Times New Roman" pitchFamily="18" charset="0"/>
                  <a:ea typeface="楷体_GB2312" pitchFamily="49" charset="-122"/>
                </a:rPr>
                <a:t>年</a:t>
              </a:r>
              <a:r>
                <a:rPr lang="en-US" altLang="zh-CN" b="1">
                  <a:solidFill>
                    <a:srgbClr val="0000FF"/>
                  </a:solidFill>
                  <a:latin typeface="Times New Roman" pitchFamily="18" charset="0"/>
                  <a:ea typeface="楷体_GB2312" pitchFamily="49" charset="-122"/>
                </a:rPr>
                <a:t>3</a:t>
              </a:r>
              <a:r>
                <a:rPr lang="zh-CN" altLang="en-US" b="1">
                  <a:solidFill>
                    <a:srgbClr val="0000FF"/>
                  </a:solidFill>
                  <a:latin typeface="Times New Roman" pitchFamily="18" charset="0"/>
                  <a:ea typeface="楷体_GB2312" pitchFamily="49" charset="-122"/>
                </a:rPr>
                <a:t>月</a:t>
              </a:r>
            </a:p>
            <a:p>
              <a:pPr fontAlgn="base">
                <a:lnSpc>
                  <a:spcPct val="140000"/>
                </a:lnSpc>
                <a:spcBef>
                  <a:spcPct val="50000"/>
                </a:spcBef>
                <a:spcAft>
                  <a:spcPct val="0"/>
                </a:spcAft>
              </a:pPr>
              <a:r>
                <a:rPr lang="zh-CN" altLang="en-US" b="1">
                  <a:solidFill>
                    <a:srgbClr val="660066"/>
                  </a:solidFill>
                  <a:latin typeface="Times New Roman" pitchFamily="18" charset="0"/>
                  <a:ea typeface="楷体_GB2312" pitchFamily="49" charset="-122"/>
                </a:rPr>
                <a:t>地点：</a:t>
              </a:r>
              <a:r>
                <a:rPr lang="zh-CN" altLang="en-US" b="1">
                  <a:solidFill>
                    <a:srgbClr val="0000FF"/>
                  </a:solidFill>
                  <a:latin typeface="Times New Roman" pitchFamily="18" charset="0"/>
                  <a:ea typeface="楷体_GB2312" pitchFamily="49" charset="-122"/>
                </a:rPr>
                <a:t>上海市</a:t>
              </a:r>
            </a:p>
            <a:p>
              <a:pPr fontAlgn="base">
                <a:lnSpc>
                  <a:spcPct val="140000"/>
                </a:lnSpc>
                <a:spcBef>
                  <a:spcPct val="50000"/>
                </a:spcBef>
                <a:spcAft>
                  <a:spcPct val="0"/>
                </a:spcAft>
              </a:pPr>
              <a:r>
                <a:rPr lang="zh-CN" altLang="en-US" b="1">
                  <a:solidFill>
                    <a:srgbClr val="660066"/>
                  </a:solidFill>
                  <a:latin typeface="Times New Roman" pitchFamily="18" charset="0"/>
                  <a:ea typeface="楷体_GB2312" pitchFamily="49" charset="-122"/>
                </a:rPr>
                <a:t>事件：</a:t>
              </a:r>
              <a:r>
                <a:rPr lang="en-US" altLang="zh-CN" b="1">
                  <a:solidFill>
                    <a:srgbClr val="0000FF"/>
                  </a:solidFill>
                  <a:latin typeface="Times New Roman" pitchFamily="18" charset="0"/>
                  <a:ea typeface="楷体_GB2312" pitchFamily="49" charset="-122"/>
                </a:rPr>
                <a:t>31</a:t>
              </a:r>
              <a:r>
                <a:rPr lang="zh-CN" altLang="en-US" b="1">
                  <a:solidFill>
                    <a:srgbClr val="0000FF"/>
                  </a:solidFill>
                  <a:latin typeface="Times New Roman" pitchFamily="18" charset="0"/>
                  <a:ea typeface="楷体_GB2312" pitchFamily="49" charset="-122"/>
                </a:rPr>
                <a:t>万人患上甲肝，死亡</a:t>
              </a:r>
              <a:r>
                <a:rPr lang="en-US" altLang="zh-CN" b="1">
                  <a:solidFill>
                    <a:srgbClr val="0000FF"/>
                  </a:solidFill>
                  <a:latin typeface="Times New Roman" pitchFamily="18" charset="0"/>
                  <a:ea typeface="楷体_GB2312" pitchFamily="49" charset="-122"/>
                </a:rPr>
                <a:t>47</a:t>
              </a:r>
              <a:r>
                <a:rPr lang="zh-CN" altLang="en-US" b="1">
                  <a:solidFill>
                    <a:srgbClr val="0000FF"/>
                  </a:solidFill>
                  <a:latin typeface="Times New Roman" pitchFamily="18" charset="0"/>
                  <a:ea typeface="楷体_GB2312" pitchFamily="49" charset="-122"/>
                </a:rPr>
                <a:t>人</a:t>
              </a:r>
            </a:p>
            <a:p>
              <a:pPr fontAlgn="base">
                <a:lnSpc>
                  <a:spcPct val="140000"/>
                </a:lnSpc>
                <a:spcBef>
                  <a:spcPct val="50000"/>
                </a:spcBef>
                <a:spcAft>
                  <a:spcPct val="0"/>
                </a:spcAft>
              </a:pPr>
              <a:r>
                <a:rPr lang="zh-CN" altLang="en-US" b="1">
                  <a:solidFill>
                    <a:srgbClr val="660066"/>
                  </a:solidFill>
                  <a:latin typeface="Times New Roman" pitchFamily="18" charset="0"/>
                  <a:ea typeface="楷体_GB2312" pitchFamily="49" charset="-122"/>
                </a:rPr>
                <a:t>原因：</a:t>
              </a:r>
              <a:r>
                <a:rPr lang="zh-CN" altLang="en-US" b="1">
                  <a:solidFill>
                    <a:srgbClr val="0000FF"/>
                  </a:solidFill>
                  <a:latin typeface="Times New Roman" pitchFamily="18" charset="0"/>
                  <a:ea typeface="楷体_GB2312" pitchFamily="49" charset="-122"/>
                </a:rPr>
                <a:t>调查发现，曾经运送污物和垃圾的船，</a:t>
              </a:r>
              <a:br>
                <a:rPr lang="zh-CN" altLang="en-US" b="1">
                  <a:solidFill>
                    <a:srgbClr val="0000FF"/>
                  </a:solidFill>
                  <a:latin typeface="Times New Roman" pitchFamily="18" charset="0"/>
                  <a:ea typeface="楷体_GB2312" pitchFamily="49" charset="-122"/>
                </a:rPr>
              </a:br>
              <a:r>
                <a:rPr lang="zh-CN" altLang="en-US" b="1">
                  <a:solidFill>
                    <a:srgbClr val="0000FF"/>
                  </a:solidFill>
                  <a:latin typeface="Times New Roman" pitchFamily="18" charset="0"/>
                  <a:ea typeface="楷体_GB2312" pitchFamily="49" charset="-122"/>
                </a:rPr>
                <a:t>           未经彻底消毒又运送毛蚶，</a:t>
              </a:r>
              <a:br>
                <a:rPr lang="zh-CN" altLang="en-US" b="1">
                  <a:solidFill>
                    <a:srgbClr val="0000FF"/>
                  </a:solidFill>
                  <a:latin typeface="Times New Roman" pitchFamily="18" charset="0"/>
                  <a:ea typeface="楷体_GB2312" pitchFamily="49" charset="-122"/>
                </a:rPr>
              </a:br>
              <a:r>
                <a:rPr lang="zh-CN" altLang="en-US" b="1">
                  <a:solidFill>
                    <a:srgbClr val="0000FF"/>
                  </a:solidFill>
                  <a:latin typeface="Times New Roman" pitchFamily="18" charset="0"/>
                  <a:ea typeface="楷体_GB2312" pitchFamily="49" charset="-122"/>
                </a:rPr>
                <a:t>           致使毛蚶受到甲肝病毒的污染，</a:t>
              </a:r>
              <a:br>
                <a:rPr lang="zh-CN" altLang="en-US" b="1">
                  <a:solidFill>
                    <a:srgbClr val="0000FF"/>
                  </a:solidFill>
                  <a:latin typeface="Times New Roman" pitchFamily="18" charset="0"/>
                  <a:ea typeface="楷体_GB2312" pitchFamily="49" charset="-122"/>
                </a:rPr>
              </a:br>
              <a:r>
                <a:rPr lang="zh-CN" altLang="en-US" b="1">
                  <a:solidFill>
                    <a:srgbClr val="0000FF"/>
                  </a:solidFill>
                  <a:latin typeface="Times New Roman" pitchFamily="18" charset="0"/>
                  <a:ea typeface="楷体_GB2312" pitchFamily="49" charset="-122"/>
                </a:rPr>
                <a:t>           而当地人有吃毛蚶的习惯，</a:t>
              </a:r>
              <a:br>
                <a:rPr lang="zh-CN" altLang="en-US" b="1">
                  <a:solidFill>
                    <a:srgbClr val="0000FF"/>
                  </a:solidFill>
                  <a:latin typeface="Times New Roman" pitchFamily="18" charset="0"/>
                  <a:ea typeface="楷体_GB2312" pitchFamily="49" charset="-122"/>
                </a:rPr>
              </a:br>
              <a:r>
                <a:rPr lang="zh-CN" altLang="en-US" b="1">
                  <a:solidFill>
                    <a:srgbClr val="0000FF"/>
                  </a:solidFill>
                  <a:latin typeface="Times New Roman" pitchFamily="18" charset="0"/>
                  <a:ea typeface="楷体_GB2312" pitchFamily="49" charset="-122"/>
                </a:rPr>
                <a:t>           绝大多数发病者在发病前均进食过这批毛蚶。</a:t>
              </a:r>
            </a:p>
          </p:txBody>
        </p:sp>
      </p:grpSp>
      <p:sp>
        <p:nvSpPr>
          <p:cNvPr id="60431" name="Oval 17"/>
          <p:cNvSpPr>
            <a:spLocks noChangeArrowheads="1"/>
          </p:cNvSpPr>
          <p:nvPr/>
        </p:nvSpPr>
        <p:spPr bwMode="auto">
          <a:xfrm>
            <a:off x="7451725" y="0"/>
            <a:ext cx="1274763" cy="914400"/>
          </a:xfrm>
          <a:prstGeom prst="ellipse">
            <a:avLst/>
          </a:prstGeom>
          <a:solidFill>
            <a:schemeClr val="bg1"/>
          </a:solidFill>
          <a:ln w="9525">
            <a:solidFill>
              <a:schemeClr val="tx1"/>
            </a:solidFill>
            <a:round/>
            <a:headEnd/>
            <a:tailEnd/>
          </a:ln>
        </p:spPr>
        <p:txBody>
          <a:bodyPr wrap="none" anchor="ctr"/>
          <a:lstStyle/>
          <a:p>
            <a:pPr algn="ctr" fontAlgn="base">
              <a:spcBef>
                <a:spcPct val="0"/>
              </a:spcBef>
              <a:spcAft>
                <a:spcPct val="0"/>
              </a:spcAft>
            </a:pPr>
            <a:r>
              <a:rPr lang="zh-CN" altLang="en-US" sz="3200" b="1">
                <a:solidFill>
                  <a:srgbClr val="FF0000"/>
                </a:solidFill>
                <a:latin typeface="华文隶书" pitchFamily="2" charset="-122"/>
                <a:ea typeface="华文隶书" pitchFamily="2" charset="-122"/>
              </a:rPr>
              <a:t>水</a:t>
            </a:r>
            <a:r>
              <a:rPr lang="en-US" altLang="zh-CN" sz="3200" b="1">
                <a:solidFill>
                  <a:srgbClr val="FF0000"/>
                </a:solidFill>
                <a:latin typeface="华文隶书" pitchFamily="2" charset="-122"/>
                <a:ea typeface="华文隶书" pitchFamily="2" charset="-122"/>
              </a:rPr>
              <a:t>7</a:t>
            </a:r>
          </a:p>
        </p:txBody>
      </p:sp>
      <p:sp>
        <p:nvSpPr>
          <p:cNvPr id="3" name="灯片编号占位符 2"/>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56</a:t>
            </a:fld>
            <a:endParaRPr lang="en-US" altLang="zh-CN">
              <a:solidFill>
                <a:srgbClr val="000000"/>
              </a:solidFill>
            </a:endParaRPr>
          </a:p>
        </p:txBody>
      </p:sp>
    </p:spTree>
    <p:extLst>
      <p:ext uri="{BB962C8B-B14F-4D97-AF65-F5344CB8AC3E}">
        <p14:creationId xmlns:p14="http://schemas.microsoft.com/office/powerpoint/2010/main" val="2376524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28" name="Text Box 3"/>
          <p:cNvSpPr txBox="1">
            <a:spLocks noChangeArrowheads="1"/>
          </p:cNvSpPr>
          <p:nvPr/>
        </p:nvSpPr>
        <p:spPr bwMode="auto">
          <a:xfrm>
            <a:off x="0" y="0"/>
            <a:ext cx="7129463"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水资源与水环境</a:t>
            </a:r>
          </a:p>
        </p:txBody>
      </p:sp>
      <p:sp>
        <p:nvSpPr>
          <p:cNvPr id="1029" name="AutoShape 4"/>
          <p:cNvSpPr>
            <a:spLocks noChangeArrowheads="1"/>
          </p:cNvSpPr>
          <p:nvPr/>
        </p:nvSpPr>
        <p:spPr bwMode="auto">
          <a:xfrm>
            <a:off x="0" y="1700213"/>
            <a:ext cx="5148263" cy="4824412"/>
          </a:xfrm>
          <a:prstGeom prst="foldedCorner">
            <a:avLst>
              <a:gd name="adj" fmla="val 15958"/>
            </a:avLst>
          </a:prstGeom>
          <a:solidFill>
            <a:srgbClr val="0000FF">
              <a:alpha val="50195"/>
            </a:srgbClr>
          </a:solidFill>
          <a:ln w="9525">
            <a:solidFill>
              <a:srgbClr val="FFFF00"/>
            </a:solidFill>
            <a:round/>
            <a:headEnd/>
            <a:tailEnd/>
          </a:ln>
        </p:spPr>
        <p:txBody>
          <a:bodyPr wrap="none" anchor="ctr"/>
          <a:lstStyle/>
          <a:p>
            <a:pPr fontAlgn="base">
              <a:lnSpc>
                <a:spcPct val="140000"/>
              </a:lnSpc>
              <a:spcBef>
                <a:spcPct val="50000"/>
              </a:spcBef>
              <a:spcAft>
                <a:spcPct val="0"/>
              </a:spcAft>
            </a:pPr>
            <a:r>
              <a:rPr kumimoji="1" lang="en-US" altLang="zh-CN" sz="2000" b="1">
                <a:solidFill>
                  <a:srgbClr val="FFFFFF"/>
                </a:solidFill>
                <a:latin typeface="Times New Roman" pitchFamily="18" charset="0"/>
                <a:ea typeface="楷体_GB2312" pitchFamily="49" charset="-122"/>
              </a:rPr>
              <a:t>    </a:t>
            </a:r>
            <a:r>
              <a:rPr kumimoji="1" lang="zh-CN" altLang="en-US" sz="2000" b="1">
                <a:solidFill>
                  <a:srgbClr val="FFFFFF"/>
                </a:solidFill>
                <a:latin typeface="Times New Roman" pitchFamily="18" charset="0"/>
                <a:ea typeface="楷体_GB2312" pitchFamily="49" charset="-122"/>
              </a:rPr>
              <a:t>江河湖海中一切淡水、咸水</a:t>
            </a:r>
          </a:p>
          <a:p>
            <a:pPr fontAlgn="base">
              <a:lnSpc>
                <a:spcPct val="140000"/>
              </a:lnSpc>
              <a:spcBef>
                <a:spcPct val="50000"/>
              </a:spcBef>
              <a:spcAft>
                <a:spcPct val="0"/>
              </a:spcAft>
            </a:pPr>
            <a:r>
              <a:rPr kumimoji="1" lang="zh-CN" altLang="en-US" sz="2000" b="1">
                <a:solidFill>
                  <a:srgbClr val="FFFFFF"/>
                </a:solidFill>
                <a:latin typeface="Times New Roman" pitchFamily="18" charset="0"/>
                <a:ea typeface="楷体_GB2312" pitchFamily="49" charset="-122"/>
              </a:rPr>
              <a:t>   土壤水、浅层和深层地下水</a:t>
            </a:r>
          </a:p>
          <a:p>
            <a:pPr fontAlgn="base">
              <a:lnSpc>
                <a:spcPct val="140000"/>
              </a:lnSpc>
              <a:spcBef>
                <a:spcPct val="50000"/>
              </a:spcBef>
              <a:spcAft>
                <a:spcPct val="0"/>
              </a:spcAft>
            </a:pPr>
            <a:r>
              <a:rPr kumimoji="1" lang="zh-CN" altLang="en-US" sz="2000" b="1">
                <a:solidFill>
                  <a:srgbClr val="FFFFFF"/>
                </a:solidFill>
                <a:latin typeface="Times New Roman" pitchFamily="18" charset="0"/>
                <a:ea typeface="楷体_GB2312" pitchFamily="49" charset="-122"/>
              </a:rPr>
              <a:t>   南北两极冰帽和各大陆高山冰川中的冰</a:t>
            </a:r>
          </a:p>
          <a:p>
            <a:pPr fontAlgn="base">
              <a:lnSpc>
                <a:spcPct val="140000"/>
              </a:lnSpc>
              <a:spcBef>
                <a:spcPct val="50000"/>
              </a:spcBef>
              <a:spcAft>
                <a:spcPct val="0"/>
              </a:spcAft>
            </a:pPr>
            <a:r>
              <a:rPr kumimoji="1" lang="zh-CN" altLang="en-US" sz="2000" b="1">
                <a:solidFill>
                  <a:srgbClr val="FFFFFF"/>
                </a:solidFill>
                <a:latin typeface="Times New Roman" pitchFamily="18" charset="0"/>
                <a:ea typeface="楷体_GB2312" pitchFamily="49" charset="-122"/>
              </a:rPr>
              <a:t>   大气圈中的水蒸气和水滴</a:t>
            </a:r>
          </a:p>
          <a:p>
            <a:pPr fontAlgn="base">
              <a:lnSpc>
                <a:spcPct val="140000"/>
              </a:lnSpc>
              <a:spcBef>
                <a:spcPct val="50000"/>
              </a:spcBef>
              <a:spcAft>
                <a:spcPct val="0"/>
              </a:spcAft>
            </a:pPr>
            <a:r>
              <a:rPr kumimoji="1" lang="zh-CN" altLang="en-US" sz="2000" b="1">
                <a:solidFill>
                  <a:srgbClr val="FFFFFF"/>
                </a:solidFill>
                <a:latin typeface="Times New Roman" pitchFamily="18" charset="0"/>
                <a:ea typeface="楷体_GB2312" pitchFamily="49" charset="-122"/>
              </a:rPr>
              <a:t>   生物体内的水</a:t>
            </a:r>
          </a:p>
        </p:txBody>
      </p:sp>
      <p:sp>
        <p:nvSpPr>
          <p:cNvPr id="1030" name="Text Box 6"/>
          <p:cNvSpPr txBox="1">
            <a:spLocks noChangeArrowheads="1"/>
          </p:cNvSpPr>
          <p:nvPr/>
        </p:nvSpPr>
        <p:spPr bwMode="auto">
          <a:xfrm>
            <a:off x="539750" y="908050"/>
            <a:ext cx="3851275" cy="701675"/>
          </a:xfrm>
          <a:prstGeom prst="rect">
            <a:avLst/>
          </a:prstGeom>
          <a:noFill/>
          <a:ln w="9525">
            <a:noFill/>
            <a:miter lim="800000"/>
            <a:headEnd/>
            <a:tailEnd/>
          </a:ln>
        </p:spPr>
        <p:txBody>
          <a:bodyPr>
            <a:spAutoFit/>
          </a:bodyPr>
          <a:lstStyle/>
          <a:p>
            <a:pPr algn="ctr" fontAlgn="base">
              <a:spcBef>
                <a:spcPct val="50000"/>
              </a:spcBef>
              <a:spcAft>
                <a:spcPct val="0"/>
              </a:spcAft>
            </a:pPr>
            <a:r>
              <a:rPr lang="zh-CN" altLang="en-US" sz="4000">
                <a:solidFill>
                  <a:srgbClr val="FFFF00"/>
                </a:solidFill>
                <a:ea typeface="隶书" pitchFamily="49" charset="-122"/>
              </a:rPr>
              <a:t>地球上的水</a:t>
            </a:r>
          </a:p>
        </p:txBody>
      </p:sp>
      <p:graphicFrame>
        <p:nvGraphicFramePr>
          <p:cNvPr id="8200" name="Object 8"/>
          <p:cNvGraphicFramePr>
            <a:graphicFrameLocks noChangeAspect="1"/>
          </p:cNvGraphicFramePr>
          <p:nvPr/>
        </p:nvGraphicFramePr>
        <p:xfrm>
          <a:off x="4887913" y="1557338"/>
          <a:ext cx="4256087" cy="5013325"/>
        </p:xfrm>
        <a:graphic>
          <a:graphicData uri="http://schemas.openxmlformats.org/presentationml/2006/ole">
            <mc:AlternateContent xmlns:mc="http://schemas.openxmlformats.org/markup-compatibility/2006">
              <mc:Choice xmlns:v="urn:schemas-microsoft-com:vml" Requires="v">
                <p:oleObj spid="_x0000_s1028" name="BMP 图象" r:id="rId4" imgW="6706536" imgH="8640381" progId="PBrush">
                  <p:embed/>
                </p:oleObj>
              </mc:Choice>
              <mc:Fallback>
                <p:oleObj name="BMP 图象" r:id="rId4" imgW="6706536" imgH="8640381" progId="PBrush">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7913" y="1557338"/>
                        <a:ext cx="4256087" cy="501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6</a:t>
            </a:fld>
            <a:endParaRPr lang="en-US" altLang="zh-CN">
              <a:solidFill>
                <a:srgbClr val="000000"/>
              </a:solidFill>
            </a:endParaRPr>
          </a:p>
        </p:txBody>
      </p:sp>
    </p:spTree>
    <p:extLst>
      <p:ext uri="{BB962C8B-B14F-4D97-AF65-F5344CB8AC3E}">
        <p14:creationId xmlns:p14="http://schemas.microsoft.com/office/powerpoint/2010/main" val="2141239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8200"/>
                                        </p:tgtEl>
                                        <p:attrNameLst>
                                          <p:attrName>style.visibility</p:attrName>
                                        </p:attrNameLst>
                                      </p:cBhvr>
                                      <p:to>
                                        <p:strVal val="visible"/>
                                      </p:to>
                                    </p:set>
                                    <p:animEffect transition="in" filter="barn(outVertical)">
                                      <p:cBhvr>
                                        <p:cTn id="7" dur="500"/>
                                        <p:tgtEl>
                                          <p:spTgt spid="8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0" y="0"/>
            <a:ext cx="3635375"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水资源与水环境</a:t>
            </a:r>
          </a:p>
        </p:txBody>
      </p:sp>
      <p:sp>
        <p:nvSpPr>
          <p:cNvPr id="15363" name="Text Box 4"/>
          <p:cNvSpPr txBox="1">
            <a:spLocks noChangeArrowheads="1"/>
          </p:cNvSpPr>
          <p:nvPr/>
        </p:nvSpPr>
        <p:spPr bwMode="auto">
          <a:xfrm>
            <a:off x="1547813" y="908050"/>
            <a:ext cx="5545137" cy="701675"/>
          </a:xfrm>
          <a:prstGeom prst="rect">
            <a:avLst/>
          </a:prstGeom>
          <a:noFill/>
          <a:ln w="9525">
            <a:noFill/>
            <a:miter lim="800000"/>
            <a:headEnd/>
            <a:tailEnd/>
          </a:ln>
        </p:spPr>
        <p:txBody>
          <a:bodyPr>
            <a:spAutoFit/>
          </a:bodyPr>
          <a:lstStyle/>
          <a:p>
            <a:pPr algn="ctr" fontAlgn="base">
              <a:spcBef>
                <a:spcPct val="50000"/>
              </a:spcBef>
              <a:spcAft>
                <a:spcPct val="0"/>
              </a:spcAft>
            </a:pPr>
            <a:r>
              <a:rPr lang="zh-CN" altLang="en-US" sz="4000">
                <a:solidFill>
                  <a:srgbClr val="FFFF00"/>
                </a:solidFill>
                <a:ea typeface="隶书" pitchFamily="49" charset="-122"/>
              </a:rPr>
              <a:t>地球上的总水量</a:t>
            </a:r>
          </a:p>
        </p:txBody>
      </p:sp>
      <p:pic>
        <p:nvPicPr>
          <p:cNvPr id="15364" name="Picture 8" descr="20050115123949339%5B1%5D">
            <a:hlinkClick r:id="rId3"/>
          </p:cNvPr>
          <p:cNvPicPr>
            <a:picLocks noChangeAspect="1" noChangeArrowheads="1"/>
          </p:cNvPicPr>
          <p:nvPr/>
        </p:nvPicPr>
        <p:blipFill>
          <a:blip r:embed="rId4">
            <a:clrChange>
              <a:clrFrom>
                <a:srgbClr val="01040B"/>
              </a:clrFrom>
              <a:clrTo>
                <a:srgbClr val="01040B">
                  <a:alpha val="0"/>
                </a:srgbClr>
              </a:clrTo>
            </a:clrChange>
          </a:blip>
          <a:srcRect/>
          <a:stretch>
            <a:fillRect/>
          </a:stretch>
        </p:blipFill>
        <p:spPr bwMode="auto">
          <a:xfrm>
            <a:off x="5434013" y="1862138"/>
            <a:ext cx="3709987" cy="4995862"/>
          </a:xfrm>
          <a:prstGeom prst="rect">
            <a:avLst/>
          </a:prstGeom>
          <a:noFill/>
          <a:ln w="9525">
            <a:noFill/>
            <a:miter lim="800000"/>
            <a:headEnd/>
            <a:tailEnd/>
          </a:ln>
        </p:spPr>
      </p:pic>
      <p:pic>
        <p:nvPicPr>
          <p:cNvPr id="15365" name="Picture 6" descr="ez49_01b_pic">
            <a:hlinkClick r:id="rId5"/>
          </p:cNvPr>
          <p:cNvPicPr>
            <a:picLocks noChangeAspect="1" noChangeArrowheads="1"/>
          </p:cNvPicPr>
          <p:nvPr/>
        </p:nvPicPr>
        <p:blipFill>
          <a:blip r:embed="rId6"/>
          <a:srcRect/>
          <a:stretch>
            <a:fillRect/>
          </a:stretch>
        </p:blipFill>
        <p:spPr bwMode="auto">
          <a:xfrm>
            <a:off x="0" y="2349500"/>
            <a:ext cx="5795963" cy="3892550"/>
          </a:xfrm>
          <a:prstGeom prst="rect">
            <a:avLst/>
          </a:prstGeom>
          <a:noFill/>
          <a:ln w="9525">
            <a:noFill/>
            <a:miter lim="800000"/>
            <a:headEnd/>
            <a:tailEnd/>
          </a:ln>
        </p:spPr>
      </p:pic>
      <p:sp>
        <p:nvSpPr>
          <p:cNvPr id="9225" name="AutoShape 9"/>
          <p:cNvSpPr>
            <a:spLocks noChangeArrowheads="1"/>
          </p:cNvSpPr>
          <p:nvPr/>
        </p:nvSpPr>
        <p:spPr bwMode="auto">
          <a:xfrm>
            <a:off x="539750" y="908050"/>
            <a:ext cx="7848600" cy="1828800"/>
          </a:xfrm>
          <a:prstGeom prst="foldedCorner">
            <a:avLst>
              <a:gd name="adj" fmla="val 12500"/>
            </a:avLst>
          </a:prstGeom>
          <a:gradFill rotWithShape="0">
            <a:gsLst>
              <a:gs pos="0">
                <a:srgbClr val="FFCC99"/>
              </a:gs>
              <a:gs pos="50000">
                <a:schemeClr val="bg1"/>
              </a:gs>
              <a:gs pos="100000">
                <a:srgbClr val="FFCC99"/>
              </a:gs>
            </a:gsLst>
            <a:lin ang="18900000" scaled="1"/>
          </a:gradFill>
          <a:ln w="9525">
            <a:solidFill>
              <a:schemeClr val="tx1"/>
            </a:solidFill>
            <a:round/>
            <a:headEnd/>
            <a:tailEnd/>
          </a:ln>
          <a:effectLst/>
        </p:spPr>
        <p:txBody>
          <a:bodyPr wrap="none" tIns="10800" bIns="10800" anchor="ctr"/>
          <a:lstStyle/>
          <a:p>
            <a:pPr marL="198438" fontAlgn="base">
              <a:lnSpc>
                <a:spcPct val="160000"/>
              </a:lnSpc>
              <a:spcBef>
                <a:spcPct val="0"/>
              </a:spcBef>
              <a:spcAft>
                <a:spcPct val="0"/>
              </a:spcAft>
              <a:defRPr/>
            </a:pPr>
            <a:r>
              <a:rPr kumimoji="1" lang="zh-CN" altLang="en-US" sz="2000" b="1">
                <a:solidFill>
                  <a:srgbClr val="0000FF"/>
                </a:solidFill>
                <a:latin typeface="方正姚体" pitchFamily="2" charset="-122"/>
                <a:ea typeface="方正姚体" pitchFamily="2" charset="-122"/>
              </a:rPr>
              <a:t>天然水量并不等于可利用水量，水资源则一般仅指地球表层中</a:t>
            </a:r>
            <a:br>
              <a:rPr kumimoji="1" lang="zh-CN" altLang="en-US" sz="2000" b="1">
                <a:solidFill>
                  <a:srgbClr val="0000FF"/>
                </a:solidFill>
                <a:latin typeface="方正姚体" pitchFamily="2" charset="-122"/>
                <a:ea typeface="方正姚体" pitchFamily="2" charset="-122"/>
              </a:rPr>
            </a:br>
            <a:r>
              <a:rPr kumimoji="1" lang="zh-CN" altLang="en-US" sz="2000" b="1">
                <a:solidFill>
                  <a:srgbClr val="0000FF"/>
                </a:solidFill>
                <a:latin typeface="方正姚体" pitchFamily="2" charset="-122"/>
                <a:ea typeface="方正姚体" pitchFamily="2" charset="-122"/>
              </a:rPr>
              <a:t>可供人类利用并逐年得到更新的那部分水量资源。 </a:t>
            </a:r>
            <a:br>
              <a:rPr kumimoji="1" lang="zh-CN" altLang="en-US" sz="2000" b="1">
                <a:solidFill>
                  <a:srgbClr val="0000FF"/>
                </a:solidFill>
                <a:latin typeface="方正姚体" pitchFamily="2" charset="-122"/>
                <a:ea typeface="方正姚体" pitchFamily="2" charset="-122"/>
              </a:rPr>
            </a:br>
            <a:r>
              <a:rPr kumimoji="1" lang="zh-CN" altLang="en-US" sz="2000" b="1">
                <a:solidFill>
                  <a:srgbClr val="0000FF"/>
                </a:solidFill>
                <a:latin typeface="方正姚体" pitchFamily="2" charset="-122"/>
                <a:ea typeface="方正姚体" pitchFamily="2" charset="-122"/>
              </a:rPr>
              <a:t>如大气降水，江河、湖泊、水库、土壤和含水层的淡水 。</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7</a:t>
            </a:fld>
            <a:endParaRPr lang="en-US" altLang="zh-CN">
              <a:solidFill>
                <a:srgbClr val="000000"/>
              </a:solidFill>
            </a:endParaRPr>
          </a:p>
        </p:txBody>
      </p:sp>
    </p:spTree>
    <p:extLst>
      <p:ext uri="{BB962C8B-B14F-4D97-AF65-F5344CB8AC3E}">
        <p14:creationId xmlns:p14="http://schemas.microsoft.com/office/powerpoint/2010/main" val="2992174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9225"/>
                                        </p:tgtEl>
                                        <p:attrNameLst>
                                          <p:attrName>style.visibility</p:attrName>
                                        </p:attrNameLst>
                                      </p:cBhvr>
                                      <p:to>
                                        <p:strVal val="visible"/>
                                      </p:to>
                                    </p:set>
                                    <p:animEffect transition="in" filter="fade">
                                      <p:cBhvr>
                                        <p:cTn id="7" dur="1000"/>
                                        <p:tgtEl>
                                          <p:spTgt spid="9225"/>
                                        </p:tgtEl>
                                      </p:cBhvr>
                                    </p:animEffect>
                                    <p:anim calcmode="lin" valueType="num">
                                      <p:cBhvr>
                                        <p:cTn id="8" dur="1000" fill="hold"/>
                                        <p:tgtEl>
                                          <p:spTgt spid="9225"/>
                                        </p:tgtEl>
                                        <p:attrNameLst>
                                          <p:attrName>style.rotation</p:attrName>
                                        </p:attrNameLst>
                                      </p:cBhvr>
                                      <p:tavLst>
                                        <p:tav tm="0">
                                          <p:val>
                                            <p:fltVal val="720"/>
                                          </p:val>
                                        </p:tav>
                                        <p:tav tm="100000">
                                          <p:val>
                                            <p:fltVal val="0"/>
                                          </p:val>
                                        </p:tav>
                                      </p:tavLst>
                                    </p:anim>
                                    <p:anim calcmode="lin" valueType="num">
                                      <p:cBhvr>
                                        <p:cTn id="9" dur="1000" fill="hold"/>
                                        <p:tgtEl>
                                          <p:spTgt spid="9225"/>
                                        </p:tgtEl>
                                        <p:attrNameLst>
                                          <p:attrName>ppt_h</p:attrName>
                                        </p:attrNameLst>
                                      </p:cBhvr>
                                      <p:tavLst>
                                        <p:tav tm="0">
                                          <p:val>
                                            <p:fltVal val="0"/>
                                          </p:val>
                                        </p:tav>
                                        <p:tav tm="100000">
                                          <p:val>
                                            <p:strVal val="#ppt_h"/>
                                          </p:val>
                                        </p:tav>
                                      </p:tavLst>
                                    </p:anim>
                                    <p:anim calcmode="lin" valueType="num">
                                      <p:cBhvr>
                                        <p:cTn id="10" dur="1000" fill="hold"/>
                                        <p:tgtEl>
                                          <p:spTgt spid="922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0" y="0"/>
            <a:ext cx="3635375"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水资源与水环境</a:t>
            </a:r>
          </a:p>
        </p:txBody>
      </p:sp>
      <p:sp>
        <p:nvSpPr>
          <p:cNvPr id="16387" name="Text Box 3"/>
          <p:cNvSpPr txBox="1">
            <a:spLocks noChangeArrowheads="1"/>
          </p:cNvSpPr>
          <p:nvPr/>
        </p:nvSpPr>
        <p:spPr bwMode="auto">
          <a:xfrm>
            <a:off x="2700338" y="476250"/>
            <a:ext cx="5545137" cy="701675"/>
          </a:xfrm>
          <a:prstGeom prst="rect">
            <a:avLst/>
          </a:prstGeom>
          <a:noFill/>
          <a:ln w="9525">
            <a:noFill/>
            <a:miter lim="800000"/>
            <a:headEnd/>
            <a:tailEnd/>
          </a:ln>
        </p:spPr>
        <p:txBody>
          <a:bodyPr>
            <a:spAutoFit/>
          </a:bodyPr>
          <a:lstStyle/>
          <a:p>
            <a:pPr algn="ctr" fontAlgn="base">
              <a:spcBef>
                <a:spcPct val="50000"/>
              </a:spcBef>
              <a:spcAft>
                <a:spcPct val="0"/>
              </a:spcAft>
            </a:pPr>
            <a:r>
              <a:rPr lang="zh-CN" altLang="en-US" sz="4000">
                <a:solidFill>
                  <a:srgbClr val="FFFF00"/>
                </a:solidFill>
                <a:ea typeface="隶书" pitchFamily="49" charset="-122"/>
              </a:rPr>
              <a:t>地球上的水资源分布</a:t>
            </a:r>
          </a:p>
        </p:txBody>
      </p:sp>
      <p:pic>
        <p:nvPicPr>
          <p:cNvPr id="16388" name="Picture 6" descr="shuiziyuanfenbu">
            <a:hlinkClick r:id="rId3"/>
          </p:cNvPr>
          <p:cNvPicPr>
            <a:picLocks noChangeAspect="1" noChangeArrowheads="1"/>
          </p:cNvPicPr>
          <p:nvPr/>
        </p:nvPicPr>
        <p:blipFill>
          <a:blip r:embed="rId4"/>
          <a:srcRect/>
          <a:stretch>
            <a:fillRect/>
          </a:stretch>
        </p:blipFill>
        <p:spPr bwMode="auto">
          <a:xfrm>
            <a:off x="684213" y="1143000"/>
            <a:ext cx="7620000" cy="5715000"/>
          </a:xfrm>
          <a:prstGeom prst="rect">
            <a:avLst/>
          </a:prstGeom>
          <a:noFill/>
          <a:ln w="9525">
            <a:noFill/>
            <a:miter lim="800000"/>
            <a:headEnd/>
            <a:tailEnd/>
          </a:ln>
        </p:spPr>
      </p:pic>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8</a:t>
            </a:fld>
            <a:endParaRPr lang="en-US" altLang="zh-CN">
              <a:solidFill>
                <a:srgbClr val="000000"/>
              </a:solidFill>
            </a:endParaRPr>
          </a:p>
        </p:txBody>
      </p:sp>
    </p:spTree>
    <p:extLst>
      <p:ext uri="{BB962C8B-B14F-4D97-AF65-F5344CB8AC3E}">
        <p14:creationId xmlns:p14="http://schemas.microsoft.com/office/powerpoint/2010/main" val="32074373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0" y="0"/>
            <a:ext cx="3635375" cy="620713"/>
          </a:xfrm>
          <a:prstGeom prst="rect">
            <a:avLst/>
          </a:prstGeom>
          <a:solidFill>
            <a:srgbClr val="0000FF">
              <a:alpha val="59999"/>
            </a:srgbClr>
          </a:solidFill>
          <a:ln w="9525">
            <a:noFill/>
            <a:miter lim="800000"/>
            <a:headEnd/>
            <a:tailEnd/>
          </a:ln>
        </p:spPr>
        <p:txBody>
          <a:bodyPr tIns="0" bIns="0">
            <a:spAutoFit/>
          </a:bodyPr>
          <a:lstStyle/>
          <a:p>
            <a:pPr marL="447675" indent="-355600" fontAlgn="base">
              <a:lnSpc>
                <a:spcPct val="170000"/>
              </a:lnSpc>
              <a:spcBef>
                <a:spcPct val="50000"/>
              </a:spcBef>
              <a:spcAft>
                <a:spcPct val="0"/>
              </a:spcAft>
              <a:buClr>
                <a:srgbClr val="FFFF00"/>
              </a:buClr>
              <a:buFont typeface="Wingdings" pitchFamily="2" charset="2"/>
              <a:buChar char="p"/>
            </a:pPr>
            <a:r>
              <a:rPr lang="en-US" altLang="zh-CN" sz="2400">
                <a:solidFill>
                  <a:srgbClr val="FFFFFF"/>
                </a:solidFill>
                <a:ea typeface="华文行楷" pitchFamily="2" charset="-122"/>
              </a:rPr>
              <a:t> </a:t>
            </a:r>
            <a:r>
              <a:rPr lang="zh-CN" altLang="en-US" sz="2400">
                <a:solidFill>
                  <a:srgbClr val="FFFFFF"/>
                </a:solidFill>
                <a:ea typeface="华文行楷" pitchFamily="2" charset="-122"/>
              </a:rPr>
              <a:t>水资源与水环境</a:t>
            </a:r>
          </a:p>
        </p:txBody>
      </p:sp>
      <p:sp>
        <p:nvSpPr>
          <p:cNvPr id="17411" name="Text Box 3"/>
          <p:cNvSpPr txBox="1">
            <a:spLocks noChangeArrowheads="1"/>
          </p:cNvSpPr>
          <p:nvPr/>
        </p:nvSpPr>
        <p:spPr bwMode="auto">
          <a:xfrm>
            <a:off x="1763713" y="692150"/>
            <a:ext cx="5545137" cy="701675"/>
          </a:xfrm>
          <a:prstGeom prst="rect">
            <a:avLst/>
          </a:prstGeom>
          <a:noFill/>
          <a:ln w="9525">
            <a:noFill/>
            <a:miter lim="800000"/>
            <a:headEnd/>
            <a:tailEnd/>
          </a:ln>
        </p:spPr>
        <p:txBody>
          <a:bodyPr>
            <a:spAutoFit/>
          </a:bodyPr>
          <a:lstStyle/>
          <a:p>
            <a:pPr algn="ctr" fontAlgn="base">
              <a:spcBef>
                <a:spcPct val="50000"/>
              </a:spcBef>
              <a:spcAft>
                <a:spcPct val="0"/>
              </a:spcAft>
            </a:pPr>
            <a:r>
              <a:rPr lang="zh-CN" altLang="en-US" sz="4000">
                <a:solidFill>
                  <a:srgbClr val="FFFF00"/>
                </a:solidFill>
                <a:ea typeface="隶书" pitchFamily="49" charset="-122"/>
              </a:rPr>
              <a:t>我国的水资源分布</a:t>
            </a:r>
          </a:p>
        </p:txBody>
      </p:sp>
      <p:pic>
        <p:nvPicPr>
          <p:cNvPr id="17412" name="Picture 6" descr="shui"/>
          <p:cNvPicPr>
            <a:picLocks noChangeAspect="1" noChangeArrowheads="1"/>
          </p:cNvPicPr>
          <p:nvPr/>
        </p:nvPicPr>
        <p:blipFill>
          <a:blip r:embed="rId3"/>
          <a:srcRect/>
          <a:stretch>
            <a:fillRect/>
          </a:stretch>
        </p:blipFill>
        <p:spPr bwMode="auto">
          <a:xfrm>
            <a:off x="107950" y="1412875"/>
            <a:ext cx="5329238" cy="3287713"/>
          </a:xfrm>
          <a:prstGeom prst="rect">
            <a:avLst/>
          </a:prstGeom>
          <a:noFill/>
          <a:ln w="9525">
            <a:noFill/>
            <a:miter lim="800000"/>
            <a:headEnd/>
            <a:tailEnd/>
          </a:ln>
        </p:spPr>
      </p:pic>
      <p:sp>
        <p:nvSpPr>
          <p:cNvPr id="17413" name="Rectangle 7"/>
          <p:cNvSpPr>
            <a:spLocks noChangeArrowheads="1"/>
          </p:cNvSpPr>
          <p:nvPr/>
        </p:nvSpPr>
        <p:spPr bwMode="auto">
          <a:xfrm>
            <a:off x="250825" y="4508500"/>
            <a:ext cx="8682038" cy="2136775"/>
          </a:xfrm>
          <a:prstGeom prst="rect">
            <a:avLst/>
          </a:prstGeom>
          <a:solidFill>
            <a:srgbClr val="0000FF"/>
          </a:solidFill>
          <a:ln w="9525">
            <a:noFill/>
            <a:miter lim="800000"/>
            <a:headEnd/>
            <a:tailEnd/>
          </a:ln>
        </p:spPr>
        <p:txBody>
          <a:bodyPr anchor="ctr">
            <a:spAutoFit/>
          </a:bodyPr>
          <a:lstStyle/>
          <a:p>
            <a:pPr algn="ctr" fontAlgn="base">
              <a:lnSpc>
                <a:spcPct val="140000"/>
              </a:lnSpc>
              <a:spcBef>
                <a:spcPct val="0"/>
              </a:spcBef>
              <a:spcAft>
                <a:spcPct val="0"/>
              </a:spcAft>
            </a:pPr>
            <a:r>
              <a:rPr lang="zh-CN" altLang="en-US" sz="2400" b="1">
                <a:solidFill>
                  <a:srgbClr val="FFFFFF"/>
                </a:solidFill>
                <a:latin typeface="Times New Roman" pitchFamily="18" charset="0"/>
                <a:ea typeface="楷体_GB2312" pitchFamily="49" charset="-122"/>
              </a:rPr>
              <a:t>我国的淡水资源总量约</a:t>
            </a:r>
            <a:r>
              <a:rPr lang="en-US" altLang="zh-CN" sz="2400" b="1">
                <a:solidFill>
                  <a:srgbClr val="FFFFFF"/>
                </a:solidFill>
                <a:latin typeface="Times New Roman" pitchFamily="18" charset="0"/>
                <a:ea typeface="楷体_GB2312" pitchFamily="49" charset="-122"/>
              </a:rPr>
              <a:t>2.8</a:t>
            </a:r>
            <a:r>
              <a:rPr lang="zh-CN" altLang="en-US" sz="2400" b="1">
                <a:solidFill>
                  <a:srgbClr val="FFFFFF"/>
                </a:solidFill>
                <a:latin typeface="Times New Roman" pitchFamily="18" charset="0"/>
                <a:ea typeface="楷体_GB2312" pitchFamily="49" charset="-122"/>
              </a:rPr>
              <a:t>万亿立方米，居世界第六位</a:t>
            </a:r>
          </a:p>
          <a:p>
            <a:pPr algn="ctr" fontAlgn="base">
              <a:lnSpc>
                <a:spcPct val="140000"/>
              </a:lnSpc>
              <a:spcBef>
                <a:spcPct val="0"/>
              </a:spcBef>
              <a:spcAft>
                <a:spcPct val="0"/>
              </a:spcAft>
            </a:pPr>
            <a:r>
              <a:rPr lang="zh-CN" altLang="en-US" sz="2400" b="1">
                <a:solidFill>
                  <a:srgbClr val="FFFFFF"/>
                </a:solidFill>
                <a:latin typeface="Times New Roman" pitchFamily="18" charset="0"/>
                <a:ea typeface="楷体_GB2312" pitchFamily="49" charset="-122"/>
              </a:rPr>
              <a:t>人均淡水占有量</a:t>
            </a:r>
            <a:r>
              <a:rPr lang="en-US" altLang="zh-CN" sz="2400" b="1">
                <a:solidFill>
                  <a:srgbClr val="FFFFFF"/>
                </a:solidFill>
                <a:latin typeface="Times New Roman" pitchFamily="18" charset="0"/>
                <a:ea typeface="楷体_GB2312" pitchFamily="49" charset="-122"/>
              </a:rPr>
              <a:t>2220</a:t>
            </a:r>
            <a:r>
              <a:rPr lang="zh-CN" altLang="en-US" sz="2400" b="1">
                <a:solidFill>
                  <a:srgbClr val="FFFFFF"/>
                </a:solidFill>
                <a:latin typeface="Times New Roman" pitchFamily="18" charset="0"/>
                <a:ea typeface="楷体_GB2312" pitchFamily="49" charset="-122"/>
              </a:rPr>
              <a:t>立方米，被列为</a:t>
            </a:r>
            <a:r>
              <a:rPr lang="en-US" altLang="zh-CN" sz="2400" b="1">
                <a:solidFill>
                  <a:srgbClr val="FFFFFF"/>
                </a:solidFill>
                <a:latin typeface="Times New Roman" pitchFamily="18" charset="0"/>
                <a:ea typeface="楷体_GB2312" pitchFamily="49" charset="-122"/>
              </a:rPr>
              <a:t>13</a:t>
            </a:r>
            <a:r>
              <a:rPr lang="zh-CN" altLang="en-US" sz="2400" b="1">
                <a:solidFill>
                  <a:srgbClr val="FFFFFF"/>
                </a:solidFill>
                <a:latin typeface="Times New Roman" pitchFamily="18" charset="0"/>
                <a:ea typeface="楷体_GB2312" pitchFamily="49" charset="-122"/>
              </a:rPr>
              <a:t>个贫水国家之一。</a:t>
            </a:r>
          </a:p>
          <a:p>
            <a:pPr algn="ctr" fontAlgn="base">
              <a:lnSpc>
                <a:spcPct val="140000"/>
              </a:lnSpc>
              <a:spcBef>
                <a:spcPct val="0"/>
              </a:spcBef>
              <a:spcAft>
                <a:spcPct val="0"/>
              </a:spcAft>
            </a:pPr>
            <a:r>
              <a:rPr lang="zh-CN" altLang="en-US" sz="2400" b="1">
                <a:solidFill>
                  <a:srgbClr val="FFFFFF"/>
                </a:solidFill>
                <a:latin typeface="Times New Roman" pitchFamily="18" charset="0"/>
                <a:ea typeface="楷体_GB2312" pitchFamily="49" charset="-122"/>
              </a:rPr>
              <a:t>人均淡水是世界平均水平的</a:t>
            </a:r>
            <a:r>
              <a:rPr lang="en-US" altLang="zh-CN" sz="2400" b="1">
                <a:solidFill>
                  <a:srgbClr val="FFFFFF"/>
                </a:solidFill>
                <a:latin typeface="Times New Roman" pitchFamily="18" charset="0"/>
                <a:ea typeface="楷体_GB2312" pitchFamily="49" charset="-122"/>
              </a:rPr>
              <a:t>1/4</a:t>
            </a:r>
            <a:r>
              <a:rPr lang="zh-CN" altLang="en-US" sz="2400" b="1">
                <a:solidFill>
                  <a:srgbClr val="FFFFFF"/>
                </a:solidFill>
                <a:latin typeface="Times New Roman" pitchFamily="18" charset="0"/>
                <a:ea typeface="楷体_GB2312" pitchFamily="49" charset="-122"/>
              </a:rPr>
              <a:t>，美国的</a:t>
            </a:r>
            <a:r>
              <a:rPr lang="en-US" altLang="zh-CN" sz="2400" b="1">
                <a:solidFill>
                  <a:srgbClr val="FFFFFF"/>
                </a:solidFill>
                <a:latin typeface="Times New Roman" pitchFamily="18" charset="0"/>
                <a:ea typeface="楷体_GB2312" pitchFamily="49" charset="-122"/>
              </a:rPr>
              <a:t>1/5</a:t>
            </a:r>
            <a:r>
              <a:rPr lang="zh-CN" altLang="en-US" sz="2400" b="1">
                <a:solidFill>
                  <a:srgbClr val="FFFFFF"/>
                </a:solidFill>
                <a:latin typeface="Times New Roman" pitchFamily="18" charset="0"/>
                <a:ea typeface="楷体_GB2312" pitchFamily="49" charset="-122"/>
              </a:rPr>
              <a:t>，加拿大的</a:t>
            </a:r>
            <a:r>
              <a:rPr lang="en-US" altLang="zh-CN" sz="2400" b="1">
                <a:solidFill>
                  <a:srgbClr val="FFFFFF"/>
                </a:solidFill>
                <a:latin typeface="Times New Roman" pitchFamily="18" charset="0"/>
                <a:ea typeface="楷体_GB2312" pitchFamily="49" charset="-122"/>
              </a:rPr>
              <a:t>1/48</a:t>
            </a:r>
          </a:p>
          <a:p>
            <a:pPr algn="ctr" fontAlgn="base">
              <a:lnSpc>
                <a:spcPct val="140000"/>
              </a:lnSpc>
              <a:spcBef>
                <a:spcPct val="0"/>
              </a:spcBef>
              <a:spcAft>
                <a:spcPct val="0"/>
              </a:spcAft>
            </a:pPr>
            <a:r>
              <a:rPr lang="zh-CN" altLang="en-US" sz="2400" b="1">
                <a:solidFill>
                  <a:srgbClr val="FFFFFF"/>
                </a:solidFill>
                <a:latin typeface="Times New Roman" pitchFamily="18" charset="0"/>
                <a:ea typeface="楷体_GB2312" pitchFamily="49" charset="-122"/>
              </a:rPr>
              <a:t>目前我国有</a:t>
            </a:r>
            <a:r>
              <a:rPr lang="en-US" altLang="zh-CN" sz="2400" b="1">
                <a:solidFill>
                  <a:srgbClr val="FFFFFF"/>
                </a:solidFill>
                <a:latin typeface="Times New Roman" pitchFamily="18" charset="0"/>
                <a:ea typeface="楷体_GB2312" pitchFamily="49" charset="-122"/>
              </a:rPr>
              <a:t>400</a:t>
            </a:r>
            <a:r>
              <a:rPr lang="zh-CN" altLang="en-US" sz="2400" b="1">
                <a:solidFill>
                  <a:srgbClr val="FFFFFF"/>
                </a:solidFill>
                <a:latin typeface="Times New Roman" pitchFamily="18" charset="0"/>
                <a:ea typeface="楷体_GB2312" pitchFamily="49" charset="-122"/>
              </a:rPr>
              <a:t>多个城市缺水，</a:t>
            </a:r>
            <a:r>
              <a:rPr lang="en-US" altLang="zh-CN" sz="2400" b="1">
                <a:solidFill>
                  <a:srgbClr val="FFFFFF"/>
                </a:solidFill>
                <a:latin typeface="Times New Roman" pitchFamily="18" charset="0"/>
                <a:ea typeface="楷体_GB2312" pitchFamily="49" charset="-122"/>
              </a:rPr>
              <a:t>110</a:t>
            </a:r>
            <a:r>
              <a:rPr lang="zh-CN" altLang="en-US" sz="2400" b="1">
                <a:solidFill>
                  <a:srgbClr val="FFFFFF"/>
                </a:solidFill>
                <a:latin typeface="Times New Roman" pitchFamily="18" charset="0"/>
                <a:ea typeface="楷体_GB2312" pitchFamily="49" charset="-122"/>
              </a:rPr>
              <a:t>个城市严重缺水 </a:t>
            </a:r>
          </a:p>
        </p:txBody>
      </p:sp>
      <p:sp>
        <p:nvSpPr>
          <p:cNvPr id="2" name="灯片编号占位符 1"/>
          <p:cNvSpPr>
            <a:spLocks noGrp="1"/>
          </p:cNvSpPr>
          <p:nvPr>
            <p:ph type="sldNum" sz="quarter" idx="12"/>
          </p:nvPr>
        </p:nvSpPr>
        <p:spPr/>
        <p:txBody>
          <a:bodyPr/>
          <a:lstStyle/>
          <a:p>
            <a:pPr>
              <a:defRPr/>
            </a:pPr>
            <a:fld id="{5BBBD3D1-C262-488C-8751-7A99B5AB0A46}" type="slidenum">
              <a:rPr lang="en-US" altLang="zh-CN" smtClean="0">
                <a:solidFill>
                  <a:srgbClr val="000000"/>
                </a:solidFill>
              </a:rPr>
              <a:pPr>
                <a:defRPr/>
              </a:pPr>
              <a:t>9</a:t>
            </a:fld>
            <a:endParaRPr lang="en-US" altLang="zh-CN">
              <a:solidFill>
                <a:srgbClr val="000000"/>
              </a:solidFill>
            </a:endParaRPr>
          </a:p>
        </p:txBody>
      </p:sp>
    </p:spTree>
    <p:extLst>
      <p:ext uri="{BB962C8B-B14F-4D97-AF65-F5344CB8AC3E}">
        <p14:creationId xmlns:p14="http://schemas.microsoft.com/office/powerpoint/2010/main" val="235597286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5.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6.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7.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otalTime>48</TotalTime>
  <Words>3844</Words>
  <Application>Microsoft Office PowerPoint</Application>
  <PresentationFormat>全屏显示(4:3)</PresentationFormat>
  <Paragraphs>625</Paragraphs>
  <Slides>56</Slides>
  <Notes>1</Notes>
  <HiddenSlides>0</HiddenSlides>
  <MMClips>0</MMClips>
  <ScaleCrop>false</ScaleCrop>
  <HeadingPairs>
    <vt:vector size="6" baseType="variant">
      <vt:variant>
        <vt:lpstr>主题</vt:lpstr>
      </vt:variant>
      <vt:variant>
        <vt:i4>2</vt:i4>
      </vt:variant>
      <vt:variant>
        <vt:lpstr>嵌入 OLE 服务器</vt:lpstr>
      </vt:variant>
      <vt:variant>
        <vt:i4>3</vt:i4>
      </vt:variant>
      <vt:variant>
        <vt:lpstr>幻灯片标题</vt:lpstr>
      </vt:variant>
      <vt:variant>
        <vt:i4>56</vt:i4>
      </vt:variant>
    </vt:vector>
  </HeadingPairs>
  <TitlesOfParts>
    <vt:vector size="61" baseType="lpstr">
      <vt:lpstr>1_默认设计模板</vt:lpstr>
      <vt:lpstr>默认设计模板</vt:lpstr>
      <vt:lpstr>BMP 图象</vt:lpstr>
      <vt:lpstr>图表</vt:lpstr>
      <vt:lpstr>Slide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cp:revision>
  <dcterms:created xsi:type="dcterms:W3CDTF">2017-03-03T03:00:58Z</dcterms:created>
  <dcterms:modified xsi:type="dcterms:W3CDTF">2017-03-03T03:49:11Z</dcterms:modified>
</cp:coreProperties>
</file>