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1"/>
  </p:notesMasterIdLst>
  <p:sldIdLst>
    <p:sldId id="257" r:id="rId2"/>
    <p:sldId id="308" r:id="rId3"/>
    <p:sldId id="309" r:id="rId4"/>
    <p:sldId id="367" r:id="rId5"/>
    <p:sldId id="310" r:id="rId6"/>
    <p:sldId id="503" r:id="rId7"/>
    <p:sldId id="312" r:id="rId8"/>
    <p:sldId id="311" r:id="rId9"/>
    <p:sldId id="313" r:id="rId10"/>
    <p:sldId id="314" r:id="rId11"/>
    <p:sldId id="323" r:id="rId12"/>
    <p:sldId id="316" r:id="rId13"/>
    <p:sldId id="317" r:id="rId14"/>
    <p:sldId id="318" r:id="rId15"/>
    <p:sldId id="319" r:id="rId16"/>
    <p:sldId id="320" r:id="rId17"/>
    <p:sldId id="321" r:id="rId18"/>
    <p:sldId id="322" r:id="rId19"/>
    <p:sldId id="324" r:id="rId20"/>
    <p:sldId id="325" r:id="rId21"/>
    <p:sldId id="326" r:id="rId22"/>
    <p:sldId id="327" r:id="rId23"/>
    <p:sldId id="387" r:id="rId24"/>
    <p:sldId id="328" r:id="rId25"/>
    <p:sldId id="388" r:id="rId26"/>
    <p:sldId id="329" r:id="rId27"/>
    <p:sldId id="330" r:id="rId28"/>
    <p:sldId id="331" r:id="rId29"/>
    <p:sldId id="332" r:id="rId30"/>
    <p:sldId id="333" r:id="rId31"/>
    <p:sldId id="334" r:id="rId32"/>
    <p:sldId id="335" r:id="rId33"/>
    <p:sldId id="336" r:id="rId34"/>
    <p:sldId id="504" r:id="rId35"/>
    <p:sldId id="337" r:id="rId36"/>
    <p:sldId id="338" r:id="rId37"/>
    <p:sldId id="339" r:id="rId38"/>
    <p:sldId id="340" r:id="rId39"/>
    <p:sldId id="389" r:id="rId40"/>
    <p:sldId id="341" r:id="rId41"/>
    <p:sldId id="520" r:id="rId42"/>
    <p:sldId id="342" r:id="rId43"/>
    <p:sldId id="343" r:id="rId44"/>
    <p:sldId id="345" r:id="rId45"/>
    <p:sldId id="404" r:id="rId46"/>
    <p:sldId id="344" r:id="rId47"/>
    <p:sldId id="346" r:id="rId48"/>
    <p:sldId id="347" r:id="rId49"/>
    <p:sldId id="348" r:id="rId50"/>
    <p:sldId id="349" r:id="rId51"/>
    <p:sldId id="350" r:id="rId52"/>
    <p:sldId id="351" r:id="rId53"/>
    <p:sldId id="354" r:id="rId54"/>
    <p:sldId id="352" r:id="rId55"/>
    <p:sldId id="353" r:id="rId56"/>
    <p:sldId id="355" r:id="rId57"/>
    <p:sldId id="356" r:id="rId58"/>
    <p:sldId id="357" r:id="rId59"/>
    <p:sldId id="358" r:id="rId60"/>
    <p:sldId id="359" r:id="rId61"/>
    <p:sldId id="360" r:id="rId62"/>
    <p:sldId id="361" r:id="rId63"/>
    <p:sldId id="362" r:id="rId64"/>
    <p:sldId id="363" r:id="rId65"/>
    <p:sldId id="364" r:id="rId66"/>
    <p:sldId id="365" r:id="rId67"/>
    <p:sldId id="405" r:id="rId68"/>
    <p:sldId id="368" r:id="rId69"/>
    <p:sldId id="366" r:id="rId70"/>
    <p:sldId id="369" r:id="rId71"/>
    <p:sldId id="505" r:id="rId72"/>
    <p:sldId id="406" r:id="rId73"/>
    <p:sldId id="370" r:id="rId74"/>
    <p:sldId id="371" r:id="rId75"/>
    <p:sldId id="372" r:id="rId76"/>
    <p:sldId id="373" r:id="rId77"/>
    <p:sldId id="407" r:id="rId78"/>
    <p:sldId id="506" r:id="rId79"/>
    <p:sldId id="374" r:id="rId80"/>
    <p:sldId id="375" r:id="rId81"/>
    <p:sldId id="377" r:id="rId82"/>
    <p:sldId id="408" r:id="rId83"/>
    <p:sldId id="376" r:id="rId84"/>
    <p:sldId id="409" r:id="rId85"/>
    <p:sldId id="378" r:id="rId86"/>
    <p:sldId id="379" r:id="rId87"/>
    <p:sldId id="410" r:id="rId88"/>
    <p:sldId id="380" r:id="rId89"/>
    <p:sldId id="381" r:id="rId90"/>
    <p:sldId id="382" r:id="rId91"/>
    <p:sldId id="411" r:id="rId92"/>
    <p:sldId id="383" r:id="rId93"/>
    <p:sldId id="412" r:id="rId94"/>
    <p:sldId id="507" r:id="rId95"/>
    <p:sldId id="508" r:id="rId96"/>
    <p:sldId id="509" r:id="rId97"/>
    <p:sldId id="384" r:id="rId98"/>
    <p:sldId id="391" r:id="rId99"/>
    <p:sldId id="385" r:id="rId100"/>
    <p:sldId id="392" r:id="rId101"/>
    <p:sldId id="413" r:id="rId102"/>
    <p:sldId id="386" r:id="rId103"/>
    <p:sldId id="390" r:id="rId104"/>
    <p:sldId id="414" r:id="rId105"/>
    <p:sldId id="511" r:id="rId106"/>
    <p:sldId id="510" r:id="rId107"/>
    <p:sldId id="393" r:id="rId108"/>
    <p:sldId id="415" r:id="rId109"/>
    <p:sldId id="394" r:id="rId110"/>
    <p:sldId id="395" r:id="rId111"/>
    <p:sldId id="416" r:id="rId112"/>
    <p:sldId id="396" r:id="rId113"/>
    <p:sldId id="397" r:id="rId114"/>
    <p:sldId id="512" r:id="rId115"/>
    <p:sldId id="398" r:id="rId116"/>
    <p:sldId id="421" r:id="rId117"/>
    <p:sldId id="423" r:id="rId118"/>
    <p:sldId id="399" r:id="rId119"/>
    <p:sldId id="419" r:id="rId120"/>
    <p:sldId id="400" r:id="rId121"/>
    <p:sldId id="420" r:id="rId122"/>
    <p:sldId id="401" r:id="rId123"/>
    <p:sldId id="425" r:id="rId124"/>
    <p:sldId id="402" r:id="rId125"/>
    <p:sldId id="424" r:id="rId126"/>
    <p:sldId id="426" r:id="rId127"/>
    <p:sldId id="427" r:id="rId128"/>
    <p:sldId id="403" r:id="rId129"/>
    <p:sldId id="428" r:id="rId130"/>
    <p:sldId id="439" r:id="rId131"/>
    <p:sldId id="440" r:id="rId132"/>
    <p:sldId id="513" r:id="rId133"/>
    <p:sldId id="430" r:id="rId134"/>
    <p:sldId id="431" r:id="rId135"/>
    <p:sldId id="441" r:id="rId136"/>
    <p:sldId id="432" r:id="rId137"/>
    <p:sldId id="433" r:id="rId138"/>
    <p:sldId id="442" r:id="rId139"/>
    <p:sldId id="434" r:id="rId140"/>
    <p:sldId id="435" r:id="rId141"/>
    <p:sldId id="437" r:id="rId142"/>
    <p:sldId id="445" r:id="rId143"/>
    <p:sldId id="444" r:id="rId144"/>
    <p:sldId id="454" r:id="rId145"/>
    <p:sldId id="455" r:id="rId146"/>
    <p:sldId id="456" r:id="rId147"/>
    <p:sldId id="457" r:id="rId148"/>
    <p:sldId id="458" r:id="rId149"/>
    <p:sldId id="459" r:id="rId150"/>
    <p:sldId id="460" r:id="rId151"/>
    <p:sldId id="461" r:id="rId152"/>
    <p:sldId id="462" r:id="rId153"/>
    <p:sldId id="463" r:id="rId154"/>
    <p:sldId id="464" r:id="rId155"/>
    <p:sldId id="465" r:id="rId156"/>
    <p:sldId id="466" r:id="rId157"/>
    <p:sldId id="467" r:id="rId158"/>
    <p:sldId id="468" r:id="rId159"/>
    <p:sldId id="469" r:id="rId160"/>
    <p:sldId id="471" r:id="rId161"/>
    <p:sldId id="470" r:id="rId162"/>
    <p:sldId id="472" r:id="rId163"/>
    <p:sldId id="473" r:id="rId164"/>
    <p:sldId id="474" r:id="rId165"/>
    <p:sldId id="514" r:id="rId166"/>
    <p:sldId id="475" r:id="rId167"/>
    <p:sldId id="476" r:id="rId168"/>
    <p:sldId id="477" r:id="rId169"/>
    <p:sldId id="479" r:id="rId170"/>
    <p:sldId id="480" r:id="rId171"/>
    <p:sldId id="478" r:id="rId172"/>
    <p:sldId id="482" r:id="rId173"/>
    <p:sldId id="481" r:id="rId174"/>
    <p:sldId id="484" r:id="rId175"/>
    <p:sldId id="483" r:id="rId176"/>
    <p:sldId id="485" r:id="rId177"/>
    <p:sldId id="486" r:id="rId178"/>
    <p:sldId id="487" r:id="rId179"/>
    <p:sldId id="488" r:id="rId180"/>
    <p:sldId id="516" r:id="rId181"/>
    <p:sldId id="489" r:id="rId182"/>
    <p:sldId id="496" r:id="rId183"/>
    <p:sldId id="497" r:id="rId184"/>
    <p:sldId id="498" r:id="rId185"/>
    <p:sldId id="490" r:id="rId186"/>
    <p:sldId id="491" r:id="rId187"/>
    <p:sldId id="493" r:id="rId188"/>
    <p:sldId id="492" r:id="rId189"/>
    <p:sldId id="494" r:id="rId190"/>
    <p:sldId id="495" r:id="rId191"/>
    <p:sldId id="499" r:id="rId192"/>
    <p:sldId id="500" r:id="rId193"/>
    <p:sldId id="501" r:id="rId194"/>
    <p:sldId id="502" r:id="rId195"/>
    <p:sldId id="307" r:id="rId196"/>
    <p:sldId id="515" r:id="rId197"/>
    <p:sldId id="519" r:id="rId198"/>
    <p:sldId id="517" r:id="rId199"/>
    <p:sldId id="518" r:id="rId200"/>
  </p:sldIdLst>
  <p:sldSz cx="9144000" cy="6858000" type="screen4x3"/>
  <p:notesSz cx="6858000" cy="9144000"/>
  <p:defaultTextStyle>
    <a:defPPr>
      <a:defRPr lang="zh-CN"/>
    </a:defPPr>
    <a:lvl1pPr algn="l" rtl="0" fontAlgn="base">
      <a:spcBef>
        <a:spcPct val="0"/>
      </a:spcBef>
      <a:spcAft>
        <a:spcPct val="0"/>
      </a:spcAft>
      <a:defRPr sz="3600"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sz="3600"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sz="3600"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sz="3600"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sz="3600" kern="1200">
        <a:solidFill>
          <a:schemeClr val="tx1"/>
        </a:solidFill>
        <a:latin typeface="Arial" pitchFamily="34" charset="0"/>
        <a:ea typeface="宋体" pitchFamily="2" charset="-122"/>
        <a:cs typeface="+mn-cs"/>
      </a:defRPr>
    </a:lvl5pPr>
    <a:lvl6pPr marL="2286000" algn="l" defTabSz="914400" rtl="0" eaLnBrk="1" latinLnBrk="0" hangingPunct="1">
      <a:defRPr sz="3600" kern="1200">
        <a:solidFill>
          <a:schemeClr val="tx1"/>
        </a:solidFill>
        <a:latin typeface="Arial" pitchFamily="34" charset="0"/>
        <a:ea typeface="宋体" pitchFamily="2" charset="-122"/>
        <a:cs typeface="+mn-cs"/>
      </a:defRPr>
    </a:lvl6pPr>
    <a:lvl7pPr marL="2743200" algn="l" defTabSz="914400" rtl="0" eaLnBrk="1" latinLnBrk="0" hangingPunct="1">
      <a:defRPr sz="3600" kern="1200">
        <a:solidFill>
          <a:schemeClr val="tx1"/>
        </a:solidFill>
        <a:latin typeface="Arial" pitchFamily="34" charset="0"/>
        <a:ea typeface="宋体" pitchFamily="2" charset="-122"/>
        <a:cs typeface="+mn-cs"/>
      </a:defRPr>
    </a:lvl7pPr>
    <a:lvl8pPr marL="3200400" algn="l" defTabSz="914400" rtl="0" eaLnBrk="1" latinLnBrk="0" hangingPunct="1">
      <a:defRPr sz="3600" kern="1200">
        <a:solidFill>
          <a:schemeClr val="tx1"/>
        </a:solidFill>
        <a:latin typeface="Arial" pitchFamily="34" charset="0"/>
        <a:ea typeface="宋体" pitchFamily="2" charset="-122"/>
        <a:cs typeface="+mn-cs"/>
      </a:defRPr>
    </a:lvl8pPr>
    <a:lvl9pPr marL="3657600" algn="l" defTabSz="914400" rtl="0" eaLnBrk="1" latinLnBrk="0" hangingPunct="1">
      <a:defRPr sz="36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FF"/>
    <a:srgbClr val="FF0066"/>
    <a:srgbClr val="9900CC"/>
    <a:srgbClr val="FFFF99"/>
    <a:srgbClr val="B0EEB6"/>
    <a:srgbClr val="CC00FF"/>
    <a:srgbClr val="FF00FF"/>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85" autoAdjust="0"/>
    <p:restoredTop sz="94660"/>
  </p:normalViewPr>
  <p:slideViewPr>
    <p:cSldViewPr>
      <p:cViewPr>
        <p:scale>
          <a:sx n="71" d="100"/>
          <a:sy n="71" d="100"/>
        </p:scale>
        <p:origin x="-2802" y="-89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1"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190" Type="http://schemas.openxmlformats.org/officeDocument/2006/relationships/slide" Target="slides/slide189.xml"/><Relationship Id="rId204"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768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2037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768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768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7A1430E-E35F-4C63-9349-43982E65FFAC}" type="slidenum">
              <a:rPr lang="en-US" altLang="zh-CN"/>
              <a:pPr>
                <a:defRPr/>
              </a:pPr>
              <a:t>‹#›</a:t>
            </a:fld>
            <a:endParaRPr lang="en-US" altLang="zh-CN"/>
          </a:p>
        </p:txBody>
      </p:sp>
    </p:spTree>
    <p:extLst>
      <p:ext uri="{BB962C8B-B14F-4D97-AF65-F5344CB8AC3E}">
        <p14:creationId xmlns:p14="http://schemas.microsoft.com/office/powerpoint/2010/main" val="25792956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幻灯片图像占位符 1"/>
          <p:cNvSpPr>
            <a:spLocks noGrp="1" noRot="1" noChangeAspect="1" noTextEdit="1"/>
          </p:cNvSpPr>
          <p:nvPr>
            <p:ph type="sldImg"/>
          </p:nvPr>
        </p:nvSpPr>
        <p:spPr>
          <a:ln/>
        </p:spPr>
      </p:sp>
      <p:sp>
        <p:nvSpPr>
          <p:cNvPr id="20480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20480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3DC974F-0AC7-45D9-ACB0-66B5EC9BF960}" type="slidenum">
              <a:rPr lang="en-US" altLang="zh-CN" sz="1200" smtClean="0"/>
              <a:pPr eaLnBrk="1" hangingPunct="1"/>
              <a:t>55</a:t>
            </a:fld>
            <a:endParaRPr lang="en-US" altLang="zh-CN"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幻灯片图像占位符 1"/>
          <p:cNvSpPr>
            <a:spLocks noGrp="1" noRot="1" noChangeAspect="1" noTextEdit="1"/>
          </p:cNvSpPr>
          <p:nvPr>
            <p:ph type="sldImg"/>
          </p:nvPr>
        </p:nvSpPr>
        <p:spPr>
          <a:ln/>
        </p:spPr>
      </p:sp>
      <p:sp>
        <p:nvSpPr>
          <p:cNvPr id="20582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20582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DA640A9-3557-45A9-A4E6-E78AD5C4F632}" type="slidenum">
              <a:rPr lang="en-US" altLang="zh-CN" sz="1200" smtClean="0"/>
              <a:pPr eaLnBrk="1" hangingPunct="1"/>
              <a:t>108</a:t>
            </a:fld>
            <a:endParaRPr lang="en-US" altLang="zh-CN"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幻灯片图像占位符 1"/>
          <p:cNvSpPr>
            <a:spLocks noGrp="1" noRot="1" noChangeAspect="1" noTextEdit="1"/>
          </p:cNvSpPr>
          <p:nvPr>
            <p:ph type="sldImg"/>
          </p:nvPr>
        </p:nvSpPr>
        <p:spPr>
          <a:ln/>
        </p:spPr>
      </p:sp>
      <p:sp>
        <p:nvSpPr>
          <p:cNvPr id="20685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20685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AB682FA-333F-4C33-92EE-01102A71E211}" type="slidenum">
              <a:rPr lang="en-US" altLang="zh-CN" sz="1200" smtClean="0"/>
              <a:pPr eaLnBrk="1" hangingPunct="1"/>
              <a:t>119</a:t>
            </a:fld>
            <a:endParaRPr lang="en-US" altLang="zh-CN"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0685EB95-05C7-4085-9A5E-3203AB67D586}" type="slidenum">
              <a:rPr lang="en-US" altLang="zh-CN"/>
              <a:pPr>
                <a:defRPr/>
              </a:pPr>
              <a:t>‹#›</a:t>
            </a:fld>
            <a:endParaRPr lang="en-US" altLang="zh-CN"/>
          </a:p>
        </p:txBody>
      </p:sp>
    </p:spTree>
    <p:extLst>
      <p:ext uri="{BB962C8B-B14F-4D97-AF65-F5344CB8AC3E}">
        <p14:creationId xmlns:p14="http://schemas.microsoft.com/office/powerpoint/2010/main" val="3611616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5D0D34F-58DD-472F-902E-B37768E44530}" type="slidenum">
              <a:rPr lang="en-US" altLang="zh-CN"/>
              <a:pPr>
                <a:defRPr/>
              </a:pPr>
              <a:t>‹#›</a:t>
            </a:fld>
            <a:endParaRPr lang="en-US" altLang="zh-CN"/>
          </a:p>
        </p:txBody>
      </p:sp>
    </p:spTree>
    <p:extLst>
      <p:ext uri="{BB962C8B-B14F-4D97-AF65-F5344CB8AC3E}">
        <p14:creationId xmlns:p14="http://schemas.microsoft.com/office/powerpoint/2010/main" val="2724964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E0EB55E-F20E-488C-81F1-FC2E58F99C42}" type="slidenum">
              <a:rPr lang="en-US" altLang="zh-CN"/>
              <a:pPr>
                <a:defRPr/>
              </a:pPr>
              <a:t>‹#›</a:t>
            </a:fld>
            <a:endParaRPr lang="en-US" altLang="zh-CN"/>
          </a:p>
        </p:txBody>
      </p:sp>
    </p:spTree>
    <p:extLst>
      <p:ext uri="{BB962C8B-B14F-4D97-AF65-F5344CB8AC3E}">
        <p14:creationId xmlns:p14="http://schemas.microsoft.com/office/powerpoint/2010/main" val="3545864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1967E0A-B865-44EE-BF16-E399B51CCF96}" type="slidenum">
              <a:rPr lang="en-US" altLang="zh-CN"/>
              <a:pPr>
                <a:defRPr/>
              </a:pPr>
              <a:t>‹#›</a:t>
            </a:fld>
            <a:endParaRPr lang="en-US" altLang="zh-CN"/>
          </a:p>
        </p:txBody>
      </p:sp>
    </p:spTree>
    <p:extLst>
      <p:ext uri="{BB962C8B-B14F-4D97-AF65-F5344CB8AC3E}">
        <p14:creationId xmlns:p14="http://schemas.microsoft.com/office/powerpoint/2010/main" val="3405807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2E4EEDD-8F38-4F8D-8C7A-B74DDF115642}" type="slidenum">
              <a:rPr lang="en-US" altLang="zh-CN"/>
              <a:pPr>
                <a:defRPr/>
              </a:pPr>
              <a:t>‹#›</a:t>
            </a:fld>
            <a:endParaRPr lang="en-US" altLang="zh-CN"/>
          </a:p>
        </p:txBody>
      </p:sp>
    </p:spTree>
    <p:extLst>
      <p:ext uri="{BB962C8B-B14F-4D97-AF65-F5344CB8AC3E}">
        <p14:creationId xmlns:p14="http://schemas.microsoft.com/office/powerpoint/2010/main" val="105069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B573D6E-65E8-4F69-AE6D-9AFDEA51CD5D}" type="slidenum">
              <a:rPr lang="en-US" altLang="zh-CN"/>
              <a:pPr>
                <a:defRPr/>
              </a:pPr>
              <a:t>‹#›</a:t>
            </a:fld>
            <a:endParaRPr lang="en-US" altLang="zh-CN"/>
          </a:p>
        </p:txBody>
      </p:sp>
    </p:spTree>
    <p:extLst>
      <p:ext uri="{BB962C8B-B14F-4D97-AF65-F5344CB8AC3E}">
        <p14:creationId xmlns:p14="http://schemas.microsoft.com/office/powerpoint/2010/main" val="2569351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B5C312E3-CF12-4D9A-8CC1-A1C2DC039B86}" type="slidenum">
              <a:rPr lang="en-US" altLang="zh-CN"/>
              <a:pPr>
                <a:defRPr/>
              </a:pPr>
              <a:t>‹#›</a:t>
            </a:fld>
            <a:endParaRPr lang="en-US" altLang="zh-CN"/>
          </a:p>
        </p:txBody>
      </p:sp>
    </p:spTree>
    <p:extLst>
      <p:ext uri="{BB962C8B-B14F-4D97-AF65-F5344CB8AC3E}">
        <p14:creationId xmlns:p14="http://schemas.microsoft.com/office/powerpoint/2010/main" val="289415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D27E163F-0A35-4AB3-84E3-7890C3D89938}" type="slidenum">
              <a:rPr lang="en-US" altLang="zh-CN"/>
              <a:pPr>
                <a:defRPr/>
              </a:pPr>
              <a:t>‹#›</a:t>
            </a:fld>
            <a:endParaRPr lang="en-US" altLang="zh-CN"/>
          </a:p>
        </p:txBody>
      </p:sp>
    </p:spTree>
    <p:extLst>
      <p:ext uri="{BB962C8B-B14F-4D97-AF65-F5344CB8AC3E}">
        <p14:creationId xmlns:p14="http://schemas.microsoft.com/office/powerpoint/2010/main" val="2612962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3BC8AC92-B9B0-4430-A2AD-37F4F5135835}" type="slidenum">
              <a:rPr lang="en-US" altLang="zh-CN"/>
              <a:pPr>
                <a:defRPr/>
              </a:pPr>
              <a:t>‹#›</a:t>
            </a:fld>
            <a:endParaRPr lang="en-US" altLang="zh-CN"/>
          </a:p>
        </p:txBody>
      </p:sp>
    </p:spTree>
    <p:extLst>
      <p:ext uri="{BB962C8B-B14F-4D97-AF65-F5344CB8AC3E}">
        <p14:creationId xmlns:p14="http://schemas.microsoft.com/office/powerpoint/2010/main" val="2008547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4E43A44-4A83-408B-AF19-E6895A4EA1BA}" type="slidenum">
              <a:rPr lang="en-US" altLang="zh-CN"/>
              <a:pPr>
                <a:defRPr/>
              </a:pPr>
              <a:t>‹#›</a:t>
            </a:fld>
            <a:endParaRPr lang="en-US" altLang="zh-CN"/>
          </a:p>
        </p:txBody>
      </p:sp>
    </p:spTree>
    <p:extLst>
      <p:ext uri="{BB962C8B-B14F-4D97-AF65-F5344CB8AC3E}">
        <p14:creationId xmlns:p14="http://schemas.microsoft.com/office/powerpoint/2010/main" val="2343799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4AE46B9A-6D5B-4212-9F14-40A5DB612F95}" type="slidenum">
              <a:rPr lang="en-US" altLang="zh-CN"/>
              <a:pPr>
                <a:defRPr/>
              </a:pPr>
              <a:t>‹#›</a:t>
            </a:fld>
            <a:endParaRPr lang="en-US" altLang="zh-CN"/>
          </a:p>
        </p:txBody>
      </p:sp>
    </p:spTree>
    <p:extLst>
      <p:ext uri="{BB962C8B-B14F-4D97-AF65-F5344CB8AC3E}">
        <p14:creationId xmlns:p14="http://schemas.microsoft.com/office/powerpoint/2010/main" val="3742035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AE4F4C5-A99C-42B8-A3F4-724B8BF1A80E}"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3" Type="http://schemas.openxmlformats.org/officeDocument/2006/relationships/image" Target="file:///C:\Program%20Files\Leica%20Geosystems\Geospatial%20Imaging%209.2\help\html\FieldGuide\images\Classification-25.jpg"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image" Target="file:///C:\Program%20Files\Leica%20Geosystems\Geospatial%20Imaging%209.2\help\html\FieldGuide\images\Classification-26.jpg" TargetMode="Externa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8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8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8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3" Type="http://schemas.openxmlformats.org/officeDocument/2006/relationships/hyperlink" Target="http://www.esri.com/what-is-gis/map-quantities" TargetMode="External"/><Relationship Id="rId2" Type="http://schemas.openxmlformats.org/officeDocument/2006/relationships/hyperlink" Target="http://www.esri.com/what-is-gis/map-where-things-are" TargetMode="Externa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hyperlink" Target="http://www.esri.com/what-is-gis/map-densities" TargetMode="Externa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3" Type="http://schemas.openxmlformats.org/officeDocument/2006/relationships/hyperlink" Target="http://www.esri.com/what-is-gis/find-what-nearby" TargetMode="External"/><Relationship Id="rId2" Type="http://schemas.openxmlformats.org/officeDocument/2006/relationships/hyperlink" Target="http://www.esri.com/what-is-gis/find-what-inside" TargetMode="Externa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hyperlink" Target="http://www.esri.com/what-is-gis/map-change" TargetMode="Externa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6A3E929-C58E-435C-828D-6FE5F63DC3D8}" type="slidenum">
              <a:rPr lang="en-US" altLang="zh-CN" sz="1400" smtClean="0"/>
              <a:pPr eaLnBrk="1" hangingPunct="1"/>
              <a:t>1</a:t>
            </a:fld>
            <a:endParaRPr lang="en-US" altLang="zh-CN" sz="1400" smtClean="0"/>
          </a:p>
        </p:txBody>
      </p:sp>
      <p:sp>
        <p:nvSpPr>
          <p:cNvPr id="2051" name="Rectangle 2"/>
          <p:cNvSpPr>
            <a:spLocks noChangeArrowheads="1"/>
          </p:cNvSpPr>
          <p:nvPr/>
        </p:nvSpPr>
        <p:spPr bwMode="auto">
          <a:xfrm>
            <a:off x="468313" y="1916113"/>
            <a:ext cx="7993062"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lnSpc>
                <a:spcPct val="200000"/>
              </a:lnSpc>
              <a:spcBef>
                <a:spcPct val="50000"/>
              </a:spcBef>
            </a:pPr>
            <a:r>
              <a:rPr lang="en-US" altLang="zh-CN" sz="4000" b="1">
                <a:solidFill>
                  <a:schemeClr val="accent2"/>
                </a:solidFill>
                <a:latin typeface="Times New Roman" pitchFamily="18" charset="0"/>
              </a:rPr>
              <a:t>Professional English for Geographical Information System</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F2FE8AB-5318-4484-B8FF-C40FA28AC7FD}" type="slidenum">
              <a:rPr lang="en-US" altLang="zh-CN" sz="1400" smtClean="0"/>
              <a:pPr eaLnBrk="1" hangingPunct="1"/>
              <a:t>10</a:t>
            </a:fld>
            <a:endParaRPr lang="en-US" altLang="zh-CN" sz="1400" smtClean="0"/>
          </a:p>
        </p:txBody>
      </p:sp>
      <p:sp>
        <p:nvSpPr>
          <p:cNvPr id="11267"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Ⅰ——</a:t>
            </a:r>
            <a:r>
              <a:rPr lang="en-US" altLang="zh-CN" sz="2400" b="1">
                <a:latin typeface="Times New Roman" pitchFamily="18" charset="0"/>
              </a:rPr>
              <a:t>2.</a:t>
            </a:r>
            <a:r>
              <a:rPr lang="en-US" altLang="zh-CN" sz="2400" b="1">
                <a:solidFill>
                  <a:srgbClr val="CC00CC"/>
                </a:solidFill>
                <a:latin typeface="Times New Roman" pitchFamily="18" charset="0"/>
                <a:ea typeface="楷体_GB2312" pitchFamily="49" charset="-122"/>
              </a:rPr>
              <a:t> </a:t>
            </a:r>
            <a:r>
              <a:rPr lang="en-US" altLang="zh-CN" sz="2400" b="1">
                <a:latin typeface="Times New Roman" pitchFamily="18" charset="0"/>
              </a:rPr>
              <a:t>What kinds of functions does a GIS have?</a:t>
            </a:r>
            <a:r>
              <a:rPr lang="en-US" altLang="zh-CN" sz="2400" b="1">
                <a:solidFill>
                  <a:srgbClr val="CC00CC"/>
                </a:solidFill>
                <a:latin typeface="Times New Roman" pitchFamily="18" charset="0"/>
                <a:ea typeface="楷体_GB2312" pitchFamily="49" charset="-122"/>
              </a:rPr>
              <a:t> </a:t>
            </a:r>
            <a:endParaRPr lang="en-US" altLang="zh-CN" sz="2400" b="1">
              <a:latin typeface="Times New Roman" pitchFamily="18" charset="0"/>
            </a:endParaRPr>
          </a:p>
        </p:txBody>
      </p:sp>
      <p:sp>
        <p:nvSpPr>
          <p:cNvPr id="11268"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4</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Reporting and output subsystem </a:t>
            </a:r>
            <a:r>
              <a:rPr lang="en-US" altLang="zh-CN" sz="2400" b="1">
                <a:solidFill>
                  <a:srgbClr val="CC00CC"/>
                </a:solidFill>
                <a:latin typeface="Times New Roman" pitchFamily="18" charset="0"/>
                <a:ea typeface="楷体_GB2312" pitchFamily="49" charset="-122"/>
              </a:rPr>
              <a:t> </a:t>
            </a:r>
            <a:endParaRPr lang="en-US" altLang="zh-CN" sz="2400" b="1">
              <a:solidFill>
                <a:schemeClr val="accent2"/>
              </a:solidFill>
              <a:latin typeface="Times New Roman" pitchFamily="18" charset="0"/>
              <a:ea typeface="楷体_GB2312" pitchFamily="49" charset="-122"/>
            </a:endParaRPr>
          </a:p>
          <a:p>
            <a:pPr eaLnBrk="1" hangingPunct="1">
              <a:lnSpc>
                <a:spcPct val="150000"/>
              </a:lnSpc>
              <a:spcBef>
                <a:spcPct val="20000"/>
              </a:spcBef>
              <a:buFont typeface="Wingdings" pitchFamily="2" charset="2"/>
              <a:buChar char="Ø"/>
            </a:pPr>
            <a:r>
              <a:rPr lang="en-US" altLang="zh-CN" sz="2400" b="1">
                <a:solidFill>
                  <a:schemeClr val="accent2"/>
                </a:solidFill>
                <a:latin typeface="Times New Roman" pitchFamily="18" charset="0"/>
                <a:ea typeface="楷体_GB2312" pitchFamily="49" charset="-122"/>
              </a:rPr>
              <a:t>The map is only one type of GIS output.</a:t>
            </a:r>
          </a:p>
          <a:p>
            <a:pPr eaLnBrk="1" hangingPunct="1">
              <a:lnSpc>
                <a:spcPct val="150000"/>
              </a:lnSpc>
              <a:spcBef>
                <a:spcPct val="20000"/>
              </a:spcBef>
              <a:buFont typeface="Wingdings" pitchFamily="2" charset="2"/>
              <a:buChar char="Ø"/>
            </a:pPr>
            <a:r>
              <a:rPr lang="en-US" altLang="zh-CN" sz="2400" b="1">
                <a:solidFill>
                  <a:schemeClr val="accent2"/>
                </a:solidFill>
                <a:latin typeface="Times New Roman" pitchFamily="18" charset="0"/>
                <a:ea typeface="楷体_GB2312" pitchFamily="49" charset="-122"/>
              </a:rPr>
              <a:t>Also includes tables, </a:t>
            </a:r>
            <a:r>
              <a:rPr lang="en-US" altLang="zh-CN" sz="2400" b="1" u="sng">
                <a:solidFill>
                  <a:schemeClr val="accent2"/>
                </a:solidFill>
                <a:latin typeface="Times New Roman" pitchFamily="18" charset="0"/>
                <a:ea typeface="楷体_GB2312" pitchFamily="49" charset="-122"/>
              </a:rPr>
              <a:t>chart</a:t>
            </a:r>
            <a:r>
              <a:rPr lang="en-US" altLang="zh-CN" sz="2400" b="1">
                <a:solidFill>
                  <a:schemeClr val="accent2"/>
                </a:solidFill>
                <a:latin typeface="Times New Roman" pitchFamily="18" charset="0"/>
                <a:ea typeface="楷体_GB2312" pitchFamily="49" charset="-122"/>
              </a:rPr>
              <a:t>s(</a:t>
            </a:r>
            <a:r>
              <a:rPr lang="zh-CN" altLang="en-US" sz="2400" b="1">
                <a:solidFill>
                  <a:schemeClr val="accent2"/>
                </a:solidFill>
                <a:latin typeface="Times New Roman" pitchFamily="18" charset="0"/>
                <a:ea typeface="楷体_GB2312" pitchFamily="49" charset="-122"/>
              </a:rPr>
              <a:t>图表</a:t>
            </a:r>
            <a:r>
              <a:rPr lang="en-US" altLang="zh-CN" sz="2400" b="1">
                <a:solidFill>
                  <a:schemeClr val="accent2"/>
                </a:solidFill>
                <a:latin typeface="Times New Roman" pitchFamily="18" charset="0"/>
                <a:ea typeface="楷体_GB2312" pitchFamily="49" charset="-122"/>
              </a:rPr>
              <a:t>), </a:t>
            </a:r>
            <a:r>
              <a:rPr lang="en-US" altLang="zh-CN" sz="2400" b="1" u="sng">
                <a:solidFill>
                  <a:schemeClr val="accent2"/>
                </a:solidFill>
                <a:latin typeface="Times New Roman" pitchFamily="18" charset="0"/>
                <a:ea typeface="楷体_GB2312" pitchFamily="49" charset="-122"/>
              </a:rPr>
              <a:t>diagram</a:t>
            </a:r>
            <a:r>
              <a:rPr lang="en-US" altLang="zh-CN" sz="2400" b="1">
                <a:solidFill>
                  <a:schemeClr val="accent2"/>
                </a:solidFill>
                <a:latin typeface="Times New Roman" pitchFamily="18" charset="0"/>
                <a:ea typeface="楷体_GB2312" pitchFamily="49" charset="-122"/>
              </a:rPr>
              <a:t>s (</a:t>
            </a:r>
            <a:r>
              <a:rPr lang="zh-CN" altLang="en-US" sz="2400" b="1">
                <a:solidFill>
                  <a:schemeClr val="accent2"/>
                </a:solidFill>
                <a:latin typeface="Times New Roman" pitchFamily="18" charset="0"/>
                <a:ea typeface="楷体_GB2312" pitchFamily="49" charset="-122"/>
              </a:rPr>
              <a:t>曲线图</a:t>
            </a:r>
            <a:r>
              <a:rPr lang="en-US" altLang="zh-CN" sz="2400" b="1">
                <a:solidFill>
                  <a:schemeClr val="accent2"/>
                </a:solidFill>
                <a:latin typeface="Times New Roman" pitchFamily="18" charset="0"/>
                <a:ea typeface="楷体_GB2312" pitchFamily="49" charset="-122"/>
              </a:rPr>
              <a:t>), </a:t>
            </a:r>
            <a:r>
              <a:rPr lang="en-US" altLang="zh-CN" sz="2400" b="1" u="sng">
                <a:solidFill>
                  <a:schemeClr val="accent2"/>
                </a:solidFill>
                <a:latin typeface="Times New Roman" pitchFamily="18" charset="0"/>
                <a:ea typeface="楷体_GB2312" pitchFamily="49" charset="-122"/>
              </a:rPr>
              <a:t>photograph</a:t>
            </a:r>
            <a:r>
              <a:rPr lang="en-US" altLang="zh-CN" sz="2400" b="1">
                <a:solidFill>
                  <a:schemeClr val="accent2"/>
                </a:solidFill>
                <a:latin typeface="Times New Roman" pitchFamily="18" charset="0"/>
                <a:ea typeface="楷体_GB2312" pitchFamily="49" charset="-122"/>
              </a:rPr>
              <a:t>s (</a:t>
            </a:r>
            <a:r>
              <a:rPr lang="zh-CN" altLang="en-US" sz="2400" b="1">
                <a:solidFill>
                  <a:schemeClr val="accent2"/>
                </a:solidFill>
                <a:latin typeface="Times New Roman" pitchFamily="18" charset="0"/>
                <a:ea typeface="楷体_GB2312" pitchFamily="49" charset="-122"/>
              </a:rPr>
              <a:t>照片</a:t>
            </a:r>
            <a:r>
              <a:rPr lang="en-US" altLang="zh-CN" sz="2400" b="1">
                <a:solidFill>
                  <a:schemeClr val="accent2"/>
                </a:solidFill>
                <a:latin typeface="Times New Roman" pitchFamily="18" charset="0"/>
                <a:ea typeface="楷体_GB2312" pitchFamily="49" charset="-122"/>
              </a:rPr>
              <a:t>). </a:t>
            </a:r>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1701277-5538-4B4C-BA8D-7AC709C897AB}" type="slidenum">
              <a:rPr lang="en-US" altLang="zh-CN" sz="1400" smtClean="0"/>
              <a:pPr eaLnBrk="1" hangingPunct="1"/>
              <a:t>100</a:t>
            </a:fld>
            <a:endParaRPr lang="en-US" altLang="zh-CN" sz="1400" smtClean="0"/>
          </a:p>
        </p:txBody>
      </p:sp>
      <p:sp>
        <p:nvSpPr>
          <p:cNvPr id="10240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2. Integration and modeling of spatial data</a:t>
            </a:r>
          </a:p>
        </p:txBody>
      </p:sp>
      <p:sp>
        <p:nvSpPr>
          <p:cNvPr id="102404"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600" b="1">
                <a:latin typeface="Times New Roman" pitchFamily="18" charset="0"/>
                <a:ea typeface="楷体_GB2312" pitchFamily="49" charset="-122"/>
              </a:rPr>
              <a:t>The use of GIS spatial modeling tools in several traditional resource activities has helped to </a:t>
            </a:r>
            <a:r>
              <a:rPr lang="en-US" altLang="zh-CN" sz="2600" b="1" u="sng">
                <a:latin typeface="Times New Roman" pitchFamily="18" charset="0"/>
                <a:ea typeface="楷体_GB2312" pitchFamily="49" charset="-122"/>
              </a:rPr>
              <a:t>quantify</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量化</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processes and define models for deriving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派生</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analysis products. This is particularly true in the area of resource planning and </a:t>
            </a:r>
            <a:r>
              <a:rPr lang="en-US" altLang="zh-CN" sz="2600" b="1" u="sng">
                <a:solidFill>
                  <a:schemeClr val="accent2"/>
                </a:solidFill>
                <a:latin typeface="Times New Roman" pitchFamily="18" charset="0"/>
                <a:ea typeface="楷体_GB2312" pitchFamily="49" charset="-122"/>
              </a:rPr>
              <a:t>inventory compilation</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编制明细数据</a:t>
            </a:r>
            <a:r>
              <a:rPr lang="en-US" altLang="zh-CN" sz="2600" b="1">
                <a:solidFill>
                  <a:schemeClr val="accent2"/>
                </a:solidFill>
                <a:latin typeface="Times New Roman" pitchFamily="18" charset="0"/>
                <a:ea typeface="楷体_GB2312" pitchFamily="49" charset="-122"/>
              </a:rPr>
              <a:t>/</a:t>
            </a:r>
            <a:r>
              <a:rPr lang="en-US" altLang="zh-CN" sz="2600" b="1">
                <a:solidFill>
                  <a:schemeClr val="accent2"/>
                </a:solidFill>
                <a:latin typeface="Times New Roman" pitchFamily="18" charset="0"/>
                <a:ea typeface="楷体_GB2312" pitchFamily="49" charset="-122"/>
                <a:sym typeface="Kingsoft Phonetic Plain"/>
              </a:rPr>
              <a:t>,</a:t>
            </a:r>
            <a:r>
              <a:rPr lang="en-US" altLang="zh-CN" sz="2600" b="1">
                <a:solidFill>
                  <a:srgbClr val="000000"/>
                </a:solidFill>
                <a:latin typeface="Times New Roman" pitchFamily="18" charset="0"/>
                <a:ea typeface="楷体_GB2312" pitchFamily="49" charset="-122"/>
              </a:rPr>
              <a:t>kɔmpə</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leiʃən/</a:t>
            </a:r>
            <a:r>
              <a:rPr lang="en-US" altLang="zh-CN" sz="2600" b="1">
                <a:solidFill>
                  <a:schemeClr val="accent2"/>
                </a:solidFill>
                <a:latin typeface="Times New Roman" pitchFamily="18" charset="0"/>
                <a:ea typeface="楷体_GB2312" pitchFamily="49" charset="-122"/>
              </a:rPr>
              <a:t> )</a:t>
            </a:r>
            <a:r>
              <a:rPr lang="en-US" altLang="zh-CN" sz="2600" b="1">
                <a:latin typeface="Times New Roman" pitchFamily="18" charset="0"/>
                <a:ea typeface="楷体_GB2312" pitchFamily="49" charset="-122"/>
              </a:rPr>
              <a:t>. </a:t>
            </a:r>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B39394C-4DC8-4946-B47D-30F2A8ED7768}" type="slidenum">
              <a:rPr lang="en-US" altLang="zh-CN" sz="1400" smtClean="0"/>
              <a:pPr eaLnBrk="1" hangingPunct="1"/>
              <a:t>101</a:t>
            </a:fld>
            <a:endParaRPr lang="en-US" altLang="zh-CN" sz="1400" smtClean="0"/>
          </a:p>
        </p:txBody>
      </p:sp>
      <p:sp>
        <p:nvSpPr>
          <p:cNvPr id="103427"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2. Integration and modeling of spatial data</a:t>
            </a:r>
          </a:p>
        </p:txBody>
      </p:sp>
      <p:sp>
        <p:nvSpPr>
          <p:cNvPr id="103428"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600" b="1">
                <a:latin typeface="Times New Roman" pitchFamily="18" charset="0"/>
                <a:ea typeface="楷体_GB2312" pitchFamily="49" charset="-122"/>
              </a:rPr>
              <a:t>Most GIS users are able to better organize their applications because of their</a:t>
            </a:r>
            <a:r>
              <a:rPr lang="en-US" altLang="zh-CN" sz="2600" b="1" u="sng">
                <a:latin typeface="Times New Roman" pitchFamily="18" charset="0"/>
                <a:ea typeface="楷体_GB2312" pitchFamily="49" charset="-122"/>
              </a:rPr>
              <a:t> </a:t>
            </a:r>
            <a:r>
              <a:rPr lang="en-US" altLang="zh-CN" sz="2600" b="1" u="sng">
                <a:solidFill>
                  <a:schemeClr val="accent2"/>
                </a:solidFill>
                <a:latin typeface="Times New Roman" pitchFamily="18" charset="0"/>
                <a:ea typeface="楷体_GB2312" pitchFamily="49" charset="-122"/>
              </a:rPr>
              <a:t>interaction</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交互作用</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with the use of GIS technology. </a:t>
            </a:r>
          </a:p>
          <a:p>
            <a:pPr eaLnBrk="1" hangingPunct="1">
              <a:lnSpc>
                <a:spcPct val="120000"/>
              </a:lnSpc>
              <a:spcBef>
                <a:spcPct val="20000"/>
              </a:spcBef>
              <a:buFont typeface="Wingdings" pitchFamily="2" charset="2"/>
              <a:buChar char="l"/>
            </a:pPr>
            <a:r>
              <a:rPr lang="en-US" altLang="zh-CN" sz="2600" b="1">
                <a:latin typeface="Times New Roman" pitchFamily="18" charset="0"/>
                <a:ea typeface="楷体_GB2312" pitchFamily="49" charset="-122"/>
              </a:rPr>
              <a:t>The utilization of spatial modeling techniques requires a </a:t>
            </a:r>
            <a:r>
              <a:rPr lang="en-US" altLang="zh-CN" sz="2600" b="1" u="sng">
                <a:solidFill>
                  <a:schemeClr val="accent2"/>
                </a:solidFill>
                <a:latin typeface="Times New Roman" pitchFamily="18" charset="0"/>
                <a:ea typeface="楷体_GB2312" pitchFamily="49" charset="-122"/>
              </a:rPr>
              <a:t>comprehensive</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充分地</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understanding of the data sets involved, and the analysis requirements.</a:t>
            </a:r>
          </a:p>
        </p:txBody>
      </p:sp>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88B70B4-8BCA-424E-A20A-62C642447B45}" type="slidenum">
              <a:rPr lang="en-US" altLang="zh-CN" sz="1400" smtClean="0"/>
              <a:pPr eaLnBrk="1" hangingPunct="1"/>
              <a:t>102</a:t>
            </a:fld>
            <a:endParaRPr lang="en-US" altLang="zh-CN" sz="1400" smtClean="0"/>
          </a:p>
        </p:txBody>
      </p:sp>
      <p:sp>
        <p:nvSpPr>
          <p:cNvPr id="10445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2. Integration and modeling of spatial data</a:t>
            </a:r>
          </a:p>
        </p:txBody>
      </p:sp>
      <p:sp>
        <p:nvSpPr>
          <p:cNvPr id="104452"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600" b="1">
                <a:latin typeface="Times New Roman" pitchFamily="18" charset="0"/>
                <a:ea typeface="楷体_GB2312" pitchFamily="49" charset="-122"/>
              </a:rPr>
              <a:t>The raster data model has become the primary spatial data source for </a:t>
            </a:r>
            <a:r>
              <a:rPr lang="en-US" altLang="zh-CN" sz="2600" b="1" u="sng">
                <a:solidFill>
                  <a:schemeClr val="accent2"/>
                </a:solidFill>
                <a:latin typeface="Times New Roman" pitchFamily="18" charset="0"/>
                <a:ea typeface="楷体_GB2312" pitchFamily="49" charset="-122"/>
              </a:rPr>
              <a:t>analytical modeling with GIS </a:t>
            </a:r>
            <a:r>
              <a:rPr lang="en-US" altLang="zh-CN" sz="2600" b="1">
                <a:solidFill>
                  <a:schemeClr val="accent2"/>
                </a:solidFill>
                <a:latin typeface="Times New Roman" pitchFamily="18" charset="0"/>
                <a:ea typeface="楷体_GB2312" pitchFamily="49" charset="-122"/>
              </a:rPr>
              <a:t>(GIS</a:t>
            </a:r>
            <a:r>
              <a:rPr lang="zh-CN" altLang="en-US" sz="2600" b="1">
                <a:solidFill>
                  <a:schemeClr val="accent2"/>
                </a:solidFill>
                <a:latin typeface="Times New Roman" pitchFamily="18" charset="0"/>
                <a:ea typeface="楷体_GB2312" pitchFamily="49" charset="-122"/>
              </a:rPr>
              <a:t>分析模型</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The raster data model is well suited to the quantitative analysis of numerous data layers. To </a:t>
            </a:r>
            <a:r>
              <a:rPr lang="en-US" altLang="zh-CN" sz="2600" b="1" u="sng">
                <a:solidFill>
                  <a:schemeClr val="accent2"/>
                </a:solidFill>
                <a:latin typeface="Times New Roman" pitchFamily="18" charset="0"/>
                <a:ea typeface="楷体_GB2312" pitchFamily="49" charset="-122"/>
              </a:rPr>
              <a:t>facilitate</a:t>
            </a:r>
            <a:r>
              <a:rPr lang="en-US" altLang="zh-CN" sz="2600" b="1">
                <a:solidFill>
                  <a:schemeClr val="accent2"/>
                </a:solidFill>
                <a:latin typeface="Times New Roman" pitchFamily="18" charset="0"/>
                <a:ea typeface="楷体_GB2312" pitchFamily="49" charset="-122"/>
              </a:rPr>
              <a:t> (/fə’siliteit/)</a:t>
            </a:r>
            <a:r>
              <a:rPr lang="en-US" altLang="zh-CN" sz="2600" b="1">
                <a:latin typeface="Times New Roman" pitchFamily="18" charset="0"/>
                <a:ea typeface="楷体_GB2312" pitchFamily="49" charset="-122"/>
              </a:rPr>
              <a:t> these raster modeling techniques most GIS software employs a separate </a:t>
            </a:r>
            <a:r>
              <a:rPr lang="en-US" altLang="zh-CN" sz="2600" b="1" u="sng">
                <a:solidFill>
                  <a:schemeClr val="accent2"/>
                </a:solidFill>
                <a:latin typeface="Times New Roman" pitchFamily="18" charset="0"/>
                <a:ea typeface="楷体_GB2312" pitchFamily="49" charset="-122"/>
              </a:rPr>
              <a:t>module</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模块，</a:t>
            </a:r>
            <a:r>
              <a:rPr lang="en-US" altLang="zh-CN" sz="2600" b="1">
                <a:solidFill>
                  <a:schemeClr val="accent2"/>
                </a:solidFill>
                <a:latin typeface="Times New Roman" pitchFamily="18" charset="0"/>
                <a:ea typeface="楷体_GB2312" pitchFamily="49" charset="-122"/>
              </a:rPr>
              <a:t>/’mɔdju:l/) </a:t>
            </a:r>
            <a:r>
              <a:rPr lang="en-US" altLang="zh-CN" sz="2600" b="1" u="sng">
                <a:solidFill>
                  <a:schemeClr val="accent2"/>
                </a:solidFill>
                <a:latin typeface="Times New Roman" pitchFamily="18" charset="0"/>
                <a:ea typeface="楷体_GB2312" pitchFamily="49" charset="-122"/>
              </a:rPr>
              <a:t>specifically</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特有地，专门地</a:t>
            </a:r>
            <a:r>
              <a:rPr lang="en-US" altLang="zh-CN" sz="2600" b="1">
                <a:solidFill>
                  <a:schemeClr val="accent2"/>
                </a:solidFill>
                <a:latin typeface="Times New Roman" pitchFamily="18" charset="0"/>
                <a:ea typeface="楷体_GB2312" pitchFamily="49" charset="-122"/>
              </a:rPr>
              <a:t>/spə'sifikli/)</a:t>
            </a:r>
            <a:r>
              <a:rPr lang="en-US" altLang="zh-CN" sz="2600" b="1">
                <a:latin typeface="Times New Roman" pitchFamily="18" charset="0"/>
                <a:ea typeface="楷体_GB2312" pitchFamily="49" charset="-122"/>
              </a:rPr>
              <a:t> for cell processing.</a:t>
            </a:r>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323FA04-7AF4-4AA4-8D8F-199086B7D01E}" type="slidenum">
              <a:rPr lang="en-US" altLang="zh-CN" sz="1400" smtClean="0"/>
              <a:pPr eaLnBrk="1" hangingPunct="1"/>
              <a:t>103</a:t>
            </a:fld>
            <a:endParaRPr lang="en-US" altLang="zh-CN" sz="1400" smtClean="0"/>
          </a:p>
        </p:txBody>
      </p:sp>
      <p:sp>
        <p:nvSpPr>
          <p:cNvPr id="10547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05476"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600" b="1">
                <a:latin typeface="Times New Roman" pitchFamily="18" charset="0"/>
                <a:ea typeface="楷体_GB2312" pitchFamily="49" charset="-122"/>
              </a:rPr>
              <a:t>Most GIS provide the capability to build complex models by combining </a:t>
            </a:r>
            <a:r>
              <a:rPr lang="en-US" altLang="zh-CN" sz="2600" b="1" u="sng">
                <a:solidFill>
                  <a:schemeClr val="accent2"/>
                </a:solidFill>
                <a:latin typeface="Times New Roman" pitchFamily="18" charset="0"/>
                <a:ea typeface="楷体_GB2312" pitchFamily="49" charset="-122"/>
              </a:rPr>
              <a:t>primitive</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原始的</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primətiv</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analytical functions. Systems vary </a:t>
            </a:r>
            <a:r>
              <a:rPr lang="en-US" altLang="zh-CN" sz="2600" b="1" u="sng">
                <a:solidFill>
                  <a:schemeClr val="accent2"/>
                </a:solidFill>
                <a:latin typeface="Times New Roman" pitchFamily="18" charset="0"/>
                <a:ea typeface="楷体_GB2312" pitchFamily="49" charset="-122"/>
              </a:rPr>
              <a:t>as to</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根据</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the complexity provided for spatial modeling, and the specific functions that are </a:t>
            </a:r>
            <a:r>
              <a:rPr lang="en-US" altLang="zh-CN" sz="2600" b="1" u="sng">
                <a:solidFill>
                  <a:schemeClr val="accent2"/>
                </a:solidFill>
                <a:latin typeface="Times New Roman" pitchFamily="18" charset="0"/>
                <a:ea typeface="楷体_GB2312" pitchFamily="49" charset="-122"/>
              </a:rPr>
              <a:t>available</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可用的</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l"/>
            </a:pPr>
            <a:r>
              <a:rPr lang="en-US" altLang="zh-CN" sz="2600" b="1">
                <a:latin typeface="Times New Roman" pitchFamily="18" charset="0"/>
                <a:ea typeface="楷体_GB2312" pitchFamily="49" charset="-122"/>
              </a:rPr>
              <a:t>However, most systems provide a standard set of primitive analytical functions that are </a:t>
            </a:r>
            <a:r>
              <a:rPr lang="en-US" altLang="zh-CN" sz="2600" b="1" u="sng">
                <a:solidFill>
                  <a:schemeClr val="accent2"/>
                </a:solidFill>
                <a:latin typeface="Times New Roman" pitchFamily="18" charset="0"/>
                <a:ea typeface="楷体_GB2312" pitchFamily="49" charset="-122"/>
              </a:rPr>
              <a:t>accessible</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可理解的，易用的</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to the user in some </a:t>
            </a:r>
            <a:r>
              <a:rPr lang="en-US" altLang="zh-CN" sz="2600" b="1" u="sng">
                <a:solidFill>
                  <a:schemeClr val="accent2"/>
                </a:solidFill>
                <a:latin typeface="Times New Roman" pitchFamily="18" charset="0"/>
                <a:ea typeface="楷体_GB2312" pitchFamily="49" charset="-122"/>
              </a:rPr>
              <a:t>logical</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符合逻辑的，合乎常理的</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manner. </a:t>
            </a:r>
          </a:p>
        </p:txBody>
      </p:sp>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9EA4128-BB67-4D10-96D4-3B930F786EE9}" type="slidenum">
              <a:rPr lang="en-US" altLang="zh-CN" sz="1400" smtClean="0"/>
              <a:pPr eaLnBrk="1" hangingPunct="1"/>
              <a:t>104</a:t>
            </a:fld>
            <a:endParaRPr lang="en-US" altLang="zh-CN" sz="1400" smtClean="0"/>
          </a:p>
        </p:txBody>
      </p:sp>
      <p:sp>
        <p:nvSpPr>
          <p:cNvPr id="10649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06500"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600" b="1">
                <a:solidFill>
                  <a:schemeClr val="accent2"/>
                </a:solidFill>
                <a:latin typeface="Times New Roman" pitchFamily="18" charset="0"/>
                <a:ea typeface="楷体_GB2312" pitchFamily="49" charset="-122"/>
              </a:rPr>
              <a:t>Aronoff (</a:t>
            </a:r>
            <a:r>
              <a:rPr lang="zh-CN" altLang="en-US" sz="2600" b="1">
                <a:solidFill>
                  <a:schemeClr val="accent2"/>
                </a:solidFill>
                <a:latin typeface="Times New Roman" pitchFamily="18" charset="0"/>
                <a:ea typeface="楷体_GB2312" pitchFamily="49" charset="-122"/>
              </a:rPr>
              <a:t>阿罗诺夫</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identifies </a:t>
            </a:r>
            <a:r>
              <a:rPr lang="en-US" altLang="zh-CN" sz="2600" b="1">
                <a:solidFill>
                  <a:srgbClr val="9900CC"/>
                </a:solidFill>
                <a:latin typeface="Times New Roman" pitchFamily="18" charset="0"/>
                <a:ea typeface="楷体_GB2312" pitchFamily="49" charset="-122"/>
              </a:rPr>
              <a:t>four</a:t>
            </a:r>
            <a:r>
              <a:rPr lang="en-US" altLang="zh-CN" sz="2600" b="1">
                <a:latin typeface="Times New Roman" pitchFamily="18" charset="0"/>
                <a:ea typeface="楷体_GB2312" pitchFamily="49" charset="-122"/>
              </a:rPr>
              <a:t> categories of GIS analysis functions.</a:t>
            </a:r>
          </a:p>
          <a:p>
            <a:pPr eaLnBrk="1" hangingPunct="1">
              <a:lnSpc>
                <a:spcPct val="120000"/>
              </a:lnSpc>
              <a:spcBef>
                <a:spcPct val="20000"/>
              </a:spcBef>
              <a:buFont typeface="Wingdings" pitchFamily="2" charset="2"/>
              <a:buChar char="Ø"/>
            </a:pPr>
            <a:r>
              <a:rPr lang="en-US" altLang="zh-CN" sz="2600" b="1">
                <a:latin typeface="Times New Roman" pitchFamily="18" charset="0"/>
                <a:ea typeface="楷体_GB2312" pitchFamily="49" charset="-122"/>
              </a:rPr>
              <a:t>(1) </a:t>
            </a:r>
            <a:r>
              <a:rPr lang="en-US" altLang="zh-CN" sz="2600" b="1" u="sng">
                <a:solidFill>
                  <a:srgbClr val="9900CC"/>
                </a:solidFill>
                <a:latin typeface="Times New Roman" pitchFamily="18" charset="0"/>
                <a:ea typeface="楷体_GB2312" pitchFamily="49" charset="-122"/>
              </a:rPr>
              <a:t>Retrieval</a:t>
            </a:r>
            <a:r>
              <a:rPr lang="en-US" altLang="zh-CN" sz="2600" b="1">
                <a:solidFill>
                  <a:srgbClr val="9900CC"/>
                </a:solidFill>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检索</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r>
              <a:rPr lang="en-US" altLang="zh-CN" sz="2600" b="1" u="sng">
                <a:solidFill>
                  <a:srgbClr val="9900CC"/>
                </a:solidFill>
                <a:latin typeface="Times New Roman" pitchFamily="18" charset="0"/>
                <a:ea typeface="楷体_GB2312" pitchFamily="49" charset="-122"/>
              </a:rPr>
              <a:t>reclassification</a:t>
            </a:r>
            <a:r>
              <a:rPr lang="en-US" altLang="zh-CN" sz="2600" b="1" u="sng">
                <a:solidFill>
                  <a:schemeClr val="accent2"/>
                </a:solidFill>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重分类</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and </a:t>
            </a:r>
            <a:r>
              <a:rPr lang="en-US" altLang="zh-CN" sz="2600" b="1" u="sng">
                <a:solidFill>
                  <a:srgbClr val="9900CC"/>
                </a:solidFill>
                <a:latin typeface="Times New Roman" pitchFamily="18" charset="0"/>
                <a:ea typeface="楷体_GB2312" pitchFamily="49" charset="-122"/>
              </a:rPr>
              <a:t>generalization</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综合</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Ø"/>
            </a:pPr>
            <a:r>
              <a:rPr lang="en-US" altLang="zh-CN" sz="2600" b="1">
                <a:latin typeface="Times New Roman" pitchFamily="18" charset="0"/>
                <a:ea typeface="楷体_GB2312" pitchFamily="49" charset="-122"/>
              </a:rPr>
              <a:t>(2) </a:t>
            </a:r>
            <a:r>
              <a:rPr lang="en-US" altLang="zh-CN" sz="2600" b="1" u="sng">
                <a:solidFill>
                  <a:srgbClr val="9900CC"/>
                </a:solidFill>
                <a:latin typeface="Times New Roman" pitchFamily="18" charset="0"/>
                <a:ea typeface="楷体_GB2312" pitchFamily="49" charset="-122"/>
              </a:rPr>
              <a:t>Topological overlay</a:t>
            </a:r>
            <a:r>
              <a:rPr lang="en-US" altLang="zh-CN" sz="2600" b="1">
                <a:latin typeface="Times New Roman" pitchFamily="18" charset="0"/>
                <a:ea typeface="楷体_GB2312" pitchFamily="49" charset="-122"/>
              </a:rPr>
              <a:t> techniques</a:t>
            </a:r>
          </a:p>
          <a:p>
            <a:pPr eaLnBrk="1" hangingPunct="1">
              <a:lnSpc>
                <a:spcPct val="120000"/>
              </a:lnSpc>
              <a:spcBef>
                <a:spcPct val="20000"/>
              </a:spcBef>
              <a:buFont typeface="Wingdings" pitchFamily="2" charset="2"/>
              <a:buChar char="Ø"/>
            </a:pPr>
            <a:r>
              <a:rPr lang="en-US" altLang="zh-CN" sz="2600" b="1">
                <a:latin typeface="Times New Roman" pitchFamily="18" charset="0"/>
                <a:ea typeface="楷体_GB2312" pitchFamily="49" charset="-122"/>
              </a:rPr>
              <a:t>(3) </a:t>
            </a:r>
            <a:r>
              <a:rPr lang="en-US" altLang="zh-CN" sz="2600" b="1" u="sng">
                <a:solidFill>
                  <a:srgbClr val="9900CC"/>
                </a:solidFill>
                <a:latin typeface="Times New Roman" pitchFamily="18" charset="0"/>
                <a:ea typeface="楷体_GB2312" pitchFamily="49" charset="-122"/>
              </a:rPr>
              <a:t>Neighborhood</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邻域</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operations</a:t>
            </a:r>
          </a:p>
          <a:p>
            <a:pPr eaLnBrk="1" hangingPunct="1">
              <a:lnSpc>
                <a:spcPct val="120000"/>
              </a:lnSpc>
              <a:spcBef>
                <a:spcPct val="20000"/>
              </a:spcBef>
              <a:buFont typeface="Wingdings" pitchFamily="2" charset="2"/>
              <a:buChar char="Ø"/>
            </a:pPr>
            <a:r>
              <a:rPr lang="en-US" altLang="zh-CN" sz="2600" b="1">
                <a:latin typeface="Times New Roman" pitchFamily="18" charset="0"/>
                <a:ea typeface="楷体_GB2312" pitchFamily="49" charset="-122"/>
              </a:rPr>
              <a:t>(4) </a:t>
            </a:r>
            <a:r>
              <a:rPr lang="en-US" altLang="zh-CN" sz="2600" b="1" u="sng">
                <a:solidFill>
                  <a:srgbClr val="9900CC"/>
                </a:solidFill>
                <a:latin typeface="Times New Roman" pitchFamily="18" charset="0"/>
                <a:ea typeface="楷体_GB2312" pitchFamily="49" charset="-122"/>
              </a:rPr>
              <a:t>Connectivity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连接性</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functions.</a:t>
            </a:r>
          </a:p>
        </p:txBody>
      </p: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标题 1"/>
          <p:cNvSpPr>
            <a:spLocks noGrp="1"/>
          </p:cNvSpPr>
          <p:nvPr>
            <p:ph type="title"/>
          </p:nvPr>
        </p:nvSpPr>
        <p:spPr>
          <a:xfrm>
            <a:off x="457200" y="274638"/>
            <a:ext cx="8229600" cy="582612"/>
          </a:xfrm>
        </p:spPr>
        <p:txBody>
          <a:bodyPr/>
          <a:lstStyle/>
          <a:p>
            <a:r>
              <a:rPr lang="zh-CN" altLang="en-US" smtClean="0"/>
              <a:t>专业词汇</a:t>
            </a:r>
          </a:p>
        </p:txBody>
      </p:sp>
      <p:sp>
        <p:nvSpPr>
          <p:cNvPr id="107523" name="内容占位符 2"/>
          <p:cNvSpPr>
            <a:spLocks noGrp="1"/>
          </p:cNvSpPr>
          <p:nvPr>
            <p:ph idx="1"/>
          </p:nvPr>
        </p:nvSpPr>
        <p:spPr>
          <a:xfrm>
            <a:off x="500063" y="928688"/>
            <a:ext cx="3429000" cy="4525962"/>
          </a:xfrm>
        </p:spPr>
        <p:txBody>
          <a:bodyPr/>
          <a:lstStyle/>
          <a:p>
            <a:r>
              <a:rPr lang="en-US" altLang="zh-CN" sz="2000" smtClean="0"/>
              <a:t>1</a:t>
            </a:r>
            <a:r>
              <a:rPr lang="zh-CN" altLang="en-US" sz="2000" smtClean="0"/>
              <a:t>、地理信息系统</a:t>
            </a:r>
          </a:p>
          <a:p>
            <a:r>
              <a:rPr lang="en-US" altLang="zh-CN" sz="2000" smtClean="0"/>
              <a:t>2</a:t>
            </a:r>
            <a:r>
              <a:rPr lang="zh-CN" altLang="en-US" sz="2000" smtClean="0"/>
              <a:t>、航空照片，航空摄影</a:t>
            </a:r>
          </a:p>
          <a:p>
            <a:r>
              <a:rPr lang="en-US" altLang="zh-CN" sz="2000" smtClean="0"/>
              <a:t>3</a:t>
            </a:r>
            <a:r>
              <a:rPr lang="zh-CN" altLang="en-US" sz="2000" smtClean="0"/>
              <a:t>、数字遥感</a:t>
            </a:r>
          </a:p>
          <a:p>
            <a:r>
              <a:rPr lang="en-US" altLang="zh-CN" sz="2000" smtClean="0"/>
              <a:t>4</a:t>
            </a:r>
            <a:r>
              <a:rPr lang="zh-CN" altLang="en-US" sz="2000" smtClean="0"/>
              <a:t>、数字线划地图</a:t>
            </a:r>
          </a:p>
          <a:p>
            <a:r>
              <a:rPr lang="en-US" altLang="zh-CN" sz="2000" smtClean="0"/>
              <a:t>5</a:t>
            </a:r>
            <a:r>
              <a:rPr lang="zh-CN" altLang="en-US" sz="2000" smtClean="0"/>
              <a:t>、数字高程模型</a:t>
            </a:r>
          </a:p>
          <a:p>
            <a:r>
              <a:rPr lang="en-US" altLang="zh-CN" sz="2000" smtClean="0"/>
              <a:t>6</a:t>
            </a:r>
            <a:r>
              <a:rPr lang="zh-CN" altLang="en-US" sz="2000" smtClean="0"/>
              <a:t>、统计数据</a:t>
            </a:r>
          </a:p>
          <a:p>
            <a:r>
              <a:rPr lang="en-US" altLang="zh-CN" sz="2000" smtClean="0"/>
              <a:t>7</a:t>
            </a:r>
            <a:r>
              <a:rPr lang="zh-CN" altLang="en-US" sz="2000" smtClean="0"/>
              <a:t>、数字图象处理</a:t>
            </a:r>
          </a:p>
          <a:p>
            <a:r>
              <a:rPr lang="en-US" altLang="zh-CN" sz="2000" smtClean="0"/>
              <a:t>8</a:t>
            </a:r>
            <a:r>
              <a:rPr lang="zh-CN" altLang="en-US" sz="2000" smtClean="0"/>
              <a:t>．专题图层</a:t>
            </a:r>
          </a:p>
          <a:p>
            <a:r>
              <a:rPr lang="en-US" altLang="zh-CN" sz="2000" smtClean="0"/>
              <a:t>9</a:t>
            </a:r>
            <a:r>
              <a:rPr lang="zh-CN" altLang="en-US" sz="2000" smtClean="0"/>
              <a:t>．空间要素</a:t>
            </a:r>
          </a:p>
          <a:p>
            <a:r>
              <a:rPr lang="en-US" altLang="zh-CN" sz="2000" smtClean="0"/>
              <a:t>10</a:t>
            </a:r>
            <a:r>
              <a:rPr lang="zh-CN" altLang="en-US" sz="2000" smtClean="0"/>
              <a:t>．高分辨率</a:t>
            </a:r>
          </a:p>
          <a:p>
            <a:r>
              <a:rPr lang="en-US" altLang="zh-CN" sz="2000" smtClean="0"/>
              <a:t>11</a:t>
            </a:r>
            <a:r>
              <a:rPr lang="zh-CN" altLang="en-US" sz="2000" smtClean="0"/>
              <a:t>．拓扑重建</a:t>
            </a:r>
          </a:p>
          <a:p>
            <a:r>
              <a:rPr lang="en-US" altLang="zh-CN" sz="2000" smtClean="0"/>
              <a:t>12</a:t>
            </a:r>
            <a:r>
              <a:rPr lang="zh-CN" altLang="en-US" sz="2000" smtClean="0"/>
              <a:t>．拓扑建立 </a:t>
            </a:r>
          </a:p>
          <a:p>
            <a:r>
              <a:rPr lang="en-US" altLang="zh-CN" sz="2000" smtClean="0"/>
              <a:t>13</a:t>
            </a:r>
            <a:r>
              <a:rPr lang="zh-CN" altLang="en-US" sz="2000" smtClean="0"/>
              <a:t>．矢量</a:t>
            </a:r>
            <a:r>
              <a:rPr lang="en-US" altLang="zh-CN" sz="2000" smtClean="0"/>
              <a:t>-</a:t>
            </a:r>
            <a:r>
              <a:rPr lang="zh-CN" altLang="en-US" sz="2000" smtClean="0"/>
              <a:t>栅格转化</a:t>
            </a:r>
          </a:p>
          <a:p>
            <a:r>
              <a:rPr lang="en-US" altLang="zh-CN" sz="2000" smtClean="0"/>
              <a:t>14</a:t>
            </a:r>
            <a:r>
              <a:rPr lang="zh-CN" altLang="en-US" sz="2000" smtClean="0"/>
              <a:t>．能见度分析</a:t>
            </a:r>
          </a:p>
          <a:p>
            <a:r>
              <a:rPr lang="en-US" altLang="zh-CN" sz="2000" smtClean="0"/>
              <a:t>15</a:t>
            </a:r>
            <a:r>
              <a:rPr lang="zh-CN" altLang="en-US" sz="2000" smtClean="0"/>
              <a:t>．悬挂线</a:t>
            </a:r>
          </a:p>
        </p:txBody>
      </p:sp>
      <p:sp>
        <p:nvSpPr>
          <p:cNvPr id="107524"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AA62678-CA38-4027-B913-39043E10421B}" type="slidenum">
              <a:rPr lang="en-US" altLang="zh-CN" sz="1400" smtClean="0"/>
              <a:pPr eaLnBrk="1" hangingPunct="1"/>
              <a:t>105</a:t>
            </a:fld>
            <a:endParaRPr lang="en-US" altLang="zh-CN" sz="1400" smtClean="0"/>
          </a:p>
        </p:txBody>
      </p:sp>
      <p:sp>
        <p:nvSpPr>
          <p:cNvPr id="5" name="内容占位符 2"/>
          <p:cNvSpPr txBox="1">
            <a:spLocks/>
          </p:cNvSpPr>
          <p:nvPr/>
        </p:nvSpPr>
        <p:spPr bwMode="auto">
          <a:xfrm>
            <a:off x="4429125" y="857250"/>
            <a:ext cx="3429000" cy="4525963"/>
          </a:xfrm>
          <a:prstGeom prst="rect">
            <a:avLst/>
          </a:prstGeom>
          <a:noFill/>
          <a:ln w="9525">
            <a:noFill/>
            <a:miter lim="800000"/>
            <a:headEnd/>
            <a:tailEnd/>
          </a:ln>
        </p:spPr>
        <p:txBody>
          <a:bodyPr/>
          <a:lstStyle/>
          <a:p>
            <a:pPr marL="342900" indent="-342900" eaLnBrk="0" hangingPunct="0">
              <a:spcBef>
                <a:spcPct val="20000"/>
              </a:spcBef>
              <a:buFontTx/>
              <a:buChar char="•"/>
              <a:defRPr/>
            </a:pPr>
            <a:r>
              <a:rPr lang="en-US" sz="2000" kern="0" dirty="0">
                <a:latin typeface="+mn-lt"/>
                <a:ea typeface="+mn-ea"/>
              </a:rPr>
              <a:t>16</a:t>
            </a:r>
            <a:r>
              <a:rPr lang="zh-CN" altLang="en-US" sz="2000" kern="0" dirty="0">
                <a:latin typeface="+mn-lt"/>
                <a:ea typeface="+mn-ea"/>
              </a:rPr>
              <a:t>．不正规多边形</a:t>
            </a:r>
          </a:p>
          <a:p>
            <a:pPr marL="342900" indent="-342900" eaLnBrk="0" hangingPunct="0">
              <a:spcBef>
                <a:spcPct val="20000"/>
              </a:spcBef>
              <a:buFontTx/>
              <a:buChar char="•"/>
              <a:defRPr/>
            </a:pPr>
            <a:r>
              <a:rPr lang="en-US" sz="2000" kern="0" dirty="0">
                <a:latin typeface="+mn-lt"/>
                <a:ea typeface="+mn-ea"/>
              </a:rPr>
              <a:t>17</a:t>
            </a:r>
            <a:r>
              <a:rPr lang="zh-CN" altLang="en-US" sz="2000" kern="0" dirty="0">
                <a:latin typeface="+mn-lt"/>
                <a:ea typeface="+mn-ea"/>
              </a:rPr>
              <a:t>．交互核对，交叉检查</a:t>
            </a:r>
          </a:p>
          <a:p>
            <a:pPr marL="342900" indent="-342900" eaLnBrk="0" hangingPunct="0">
              <a:spcBef>
                <a:spcPct val="20000"/>
              </a:spcBef>
              <a:buFontTx/>
              <a:buChar char="•"/>
              <a:defRPr/>
            </a:pPr>
            <a:r>
              <a:rPr lang="en-US" sz="2000" kern="0" dirty="0">
                <a:latin typeface="+mn-lt"/>
                <a:ea typeface="+mn-ea"/>
              </a:rPr>
              <a:t>18</a:t>
            </a:r>
            <a:r>
              <a:rPr lang="zh-CN" altLang="en-US" sz="2000" kern="0" dirty="0">
                <a:latin typeface="+mn-lt"/>
                <a:ea typeface="+mn-ea"/>
              </a:rPr>
              <a:t>．地面控制点</a:t>
            </a:r>
          </a:p>
          <a:p>
            <a:pPr marL="342900" indent="-342900" eaLnBrk="0" hangingPunct="0">
              <a:spcBef>
                <a:spcPct val="20000"/>
              </a:spcBef>
              <a:buFontTx/>
              <a:buChar char="•"/>
              <a:defRPr/>
            </a:pPr>
            <a:r>
              <a:rPr lang="en-US" sz="2000" kern="0" dirty="0">
                <a:latin typeface="+mn-lt"/>
                <a:ea typeface="+mn-ea"/>
              </a:rPr>
              <a:t>19</a:t>
            </a:r>
            <a:r>
              <a:rPr lang="zh-CN" altLang="en-US" sz="2000" kern="0" dirty="0">
                <a:latin typeface="+mn-lt"/>
                <a:ea typeface="+mn-ea"/>
              </a:rPr>
              <a:t>．坐标稀疏化</a:t>
            </a:r>
          </a:p>
          <a:p>
            <a:pPr marL="342900" indent="-342900" eaLnBrk="0" hangingPunct="0">
              <a:spcBef>
                <a:spcPct val="20000"/>
              </a:spcBef>
              <a:buFontTx/>
              <a:buChar char="•"/>
              <a:defRPr/>
            </a:pPr>
            <a:r>
              <a:rPr lang="en-US" sz="2000" kern="0" dirty="0">
                <a:latin typeface="+mn-lt"/>
                <a:ea typeface="+mn-ea"/>
              </a:rPr>
              <a:t>20</a:t>
            </a:r>
            <a:r>
              <a:rPr lang="zh-CN" altLang="en-US" sz="2000" kern="0" dirty="0">
                <a:latin typeface="+mn-lt"/>
                <a:ea typeface="+mn-ea"/>
              </a:rPr>
              <a:t>．几何变换</a:t>
            </a:r>
          </a:p>
          <a:p>
            <a:pPr marL="342900" indent="-342900" eaLnBrk="0" hangingPunct="0">
              <a:spcBef>
                <a:spcPct val="20000"/>
              </a:spcBef>
              <a:buFontTx/>
              <a:buChar char="•"/>
              <a:defRPr/>
            </a:pPr>
            <a:r>
              <a:rPr lang="en-US" sz="2000" kern="0" dirty="0">
                <a:latin typeface="+mn-lt"/>
                <a:ea typeface="+mn-ea"/>
              </a:rPr>
              <a:t>21</a:t>
            </a:r>
            <a:r>
              <a:rPr lang="zh-CN" altLang="en-US" sz="2000" kern="0" dirty="0">
                <a:latin typeface="+mn-lt"/>
                <a:ea typeface="+mn-ea"/>
              </a:rPr>
              <a:t>．地图投影变换</a:t>
            </a:r>
          </a:p>
          <a:p>
            <a:pPr marL="342900" indent="-342900" eaLnBrk="0" hangingPunct="0">
              <a:spcBef>
                <a:spcPct val="20000"/>
              </a:spcBef>
              <a:buFontTx/>
              <a:buChar char="•"/>
              <a:defRPr/>
            </a:pPr>
            <a:r>
              <a:rPr lang="en-US" sz="2000" kern="0" dirty="0">
                <a:latin typeface="+mn-lt"/>
                <a:ea typeface="+mn-ea"/>
              </a:rPr>
              <a:t>22</a:t>
            </a:r>
            <a:r>
              <a:rPr lang="zh-CN" altLang="en-US" sz="2000" kern="0" dirty="0">
                <a:latin typeface="+mn-lt"/>
                <a:ea typeface="+mn-ea"/>
              </a:rPr>
              <a:t>．多边形叠加</a:t>
            </a:r>
          </a:p>
          <a:p>
            <a:pPr marL="342900" indent="-342900" eaLnBrk="0" hangingPunct="0">
              <a:spcBef>
                <a:spcPct val="20000"/>
              </a:spcBef>
              <a:buFontTx/>
              <a:buChar char="•"/>
              <a:defRPr/>
            </a:pPr>
            <a:r>
              <a:rPr lang="en-US" sz="2000" kern="0" dirty="0">
                <a:latin typeface="+mn-lt"/>
                <a:ea typeface="+mn-ea"/>
              </a:rPr>
              <a:t>23</a:t>
            </a:r>
            <a:r>
              <a:rPr lang="zh-CN" altLang="en-US" sz="2000" kern="0" dirty="0">
                <a:latin typeface="+mn-lt"/>
                <a:ea typeface="+mn-ea"/>
              </a:rPr>
              <a:t>．容差值</a:t>
            </a:r>
          </a:p>
          <a:p>
            <a:pPr marL="342900" indent="-342900" eaLnBrk="0" hangingPunct="0">
              <a:spcBef>
                <a:spcPct val="20000"/>
              </a:spcBef>
              <a:buFontTx/>
              <a:buChar char="•"/>
              <a:defRPr/>
            </a:pPr>
            <a:r>
              <a:rPr lang="en-US" sz="2000" kern="0" dirty="0">
                <a:latin typeface="+mn-lt"/>
                <a:ea typeface="+mn-ea"/>
              </a:rPr>
              <a:t>24</a:t>
            </a:r>
            <a:r>
              <a:rPr lang="zh-CN" altLang="en-US" sz="2000" kern="0" dirty="0">
                <a:latin typeface="+mn-lt"/>
                <a:ea typeface="+mn-ea"/>
              </a:rPr>
              <a:t>．拓扑叠加</a:t>
            </a:r>
          </a:p>
          <a:p>
            <a:pPr marL="342900" indent="-342900" eaLnBrk="0" hangingPunct="0">
              <a:spcBef>
                <a:spcPct val="20000"/>
              </a:spcBef>
              <a:buFontTx/>
              <a:buChar char="•"/>
              <a:defRPr/>
            </a:pPr>
            <a:r>
              <a:rPr lang="en-US" sz="2000" kern="0" dirty="0">
                <a:latin typeface="+mn-lt"/>
                <a:ea typeface="+mn-ea"/>
              </a:rPr>
              <a:t>25</a:t>
            </a:r>
            <a:r>
              <a:rPr lang="zh-CN" altLang="en-US" sz="2000" kern="0" dirty="0">
                <a:latin typeface="+mn-lt"/>
                <a:ea typeface="+mn-ea"/>
              </a:rPr>
              <a:t>．邻域分析</a:t>
            </a:r>
          </a:p>
          <a:p>
            <a:pPr marL="342900" indent="-342900" eaLnBrk="0" hangingPunct="0">
              <a:spcBef>
                <a:spcPct val="20000"/>
              </a:spcBef>
              <a:buFontTx/>
              <a:buChar char="•"/>
              <a:defRPr/>
            </a:pPr>
            <a:r>
              <a:rPr lang="en-US" sz="2000" kern="0" dirty="0">
                <a:latin typeface="+mn-lt"/>
                <a:ea typeface="+mn-ea"/>
              </a:rPr>
              <a:t>26</a:t>
            </a:r>
            <a:r>
              <a:rPr lang="zh-CN" altLang="en-US" sz="2000" kern="0" dirty="0">
                <a:latin typeface="+mn-lt"/>
                <a:ea typeface="+mn-ea"/>
              </a:rPr>
              <a:t>．属性归纳或综合</a:t>
            </a:r>
          </a:p>
          <a:p>
            <a:pPr marL="342900" indent="-342900" eaLnBrk="0" hangingPunct="0">
              <a:spcBef>
                <a:spcPct val="20000"/>
              </a:spcBef>
              <a:buFontTx/>
              <a:buChar char="•"/>
              <a:defRPr/>
            </a:pPr>
            <a:r>
              <a:rPr lang="en-US" sz="2000" kern="0" dirty="0">
                <a:latin typeface="+mn-lt"/>
                <a:ea typeface="+mn-ea"/>
              </a:rPr>
              <a:t>27</a:t>
            </a:r>
            <a:r>
              <a:rPr lang="zh-CN" altLang="en-US" sz="2000" kern="0" dirty="0">
                <a:latin typeface="+mn-lt"/>
                <a:ea typeface="+mn-ea"/>
              </a:rPr>
              <a:t>．定量分析</a:t>
            </a:r>
            <a:endParaRPr lang="en-US" altLang="zh-CN" sz="2000" kern="0" dirty="0">
              <a:latin typeface="+mn-lt"/>
              <a:ea typeface="+mn-ea"/>
            </a:endParaRPr>
          </a:p>
          <a:p>
            <a:pPr marL="342900" indent="-342900" eaLnBrk="0" hangingPunct="0">
              <a:spcBef>
                <a:spcPct val="20000"/>
              </a:spcBef>
              <a:buFontTx/>
              <a:buChar char="•"/>
              <a:defRPr/>
            </a:pPr>
            <a:r>
              <a:rPr lang="en-US" altLang="zh-CN" sz="2000" kern="0" dirty="0">
                <a:latin typeface="+mn-lt"/>
                <a:ea typeface="+mn-ea"/>
              </a:rPr>
              <a:t>28</a:t>
            </a:r>
            <a:r>
              <a:rPr lang="zh-CN" altLang="en-US" sz="2000" kern="0" dirty="0"/>
              <a:t>．</a:t>
            </a:r>
            <a:r>
              <a:rPr lang="zh-CN" altLang="en-US" sz="2000" kern="0" dirty="0">
                <a:latin typeface="+mn-lt"/>
                <a:ea typeface="+mn-ea"/>
              </a:rPr>
              <a:t>实时差分</a:t>
            </a:r>
            <a:r>
              <a:rPr lang="en-US" altLang="zh-CN" sz="2000" kern="0" dirty="0">
                <a:latin typeface="+mn-lt"/>
                <a:ea typeface="+mn-ea"/>
              </a:rPr>
              <a:t>GPS</a:t>
            </a:r>
          </a:p>
          <a:p>
            <a:pPr marL="342900" indent="-342900" eaLnBrk="0" hangingPunct="0">
              <a:spcBef>
                <a:spcPct val="20000"/>
              </a:spcBef>
              <a:buFontTx/>
              <a:buChar char="•"/>
              <a:defRPr/>
            </a:pPr>
            <a:r>
              <a:rPr lang="en-US" altLang="zh-CN" sz="2000" dirty="0"/>
              <a:t>29</a:t>
            </a:r>
            <a:r>
              <a:rPr lang="zh-CN" altLang="en-US" sz="2000" kern="0" dirty="0"/>
              <a:t>．</a:t>
            </a:r>
            <a:r>
              <a:rPr lang="zh-CN" altLang="en-US" sz="2000" dirty="0"/>
              <a:t>数字化仪分辨率</a:t>
            </a:r>
            <a:endParaRPr lang="en-US" altLang="zh-CN" sz="2000" dirty="0"/>
          </a:p>
          <a:p>
            <a:pPr marL="342900" indent="-342900" eaLnBrk="0" hangingPunct="0">
              <a:spcBef>
                <a:spcPct val="20000"/>
              </a:spcBef>
              <a:buFontTx/>
              <a:buChar char="•"/>
              <a:defRPr/>
            </a:pPr>
            <a:r>
              <a:rPr lang="en-US" altLang="zh-CN" sz="2000" kern="0" dirty="0">
                <a:latin typeface="+mn-lt"/>
                <a:ea typeface="+mn-ea"/>
              </a:rPr>
              <a:t>30.  </a:t>
            </a:r>
            <a:r>
              <a:rPr lang="zh-CN" altLang="en-US" sz="2000" kern="0" dirty="0">
                <a:latin typeface="+mn-lt"/>
                <a:ea typeface="+mn-ea"/>
              </a:rPr>
              <a:t>地图比例尺</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8546" name="标题 1"/>
          <p:cNvSpPr>
            <a:spLocks noGrp="1"/>
          </p:cNvSpPr>
          <p:nvPr>
            <p:ph type="title"/>
          </p:nvPr>
        </p:nvSpPr>
        <p:spPr>
          <a:xfrm>
            <a:off x="457200" y="274638"/>
            <a:ext cx="8229600" cy="582612"/>
          </a:xfrm>
        </p:spPr>
        <p:txBody>
          <a:bodyPr/>
          <a:lstStyle/>
          <a:p>
            <a:r>
              <a:rPr lang="zh-CN" altLang="en-US" smtClean="0"/>
              <a:t>专业词汇</a:t>
            </a:r>
          </a:p>
        </p:txBody>
      </p:sp>
      <p:sp>
        <p:nvSpPr>
          <p:cNvPr id="108547" name="内容占位符 2"/>
          <p:cNvSpPr>
            <a:spLocks noGrp="1"/>
          </p:cNvSpPr>
          <p:nvPr>
            <p:ph idx="1"/>
          </p:nvPr>
        </p:nvSpPr>
        <p:spPr>
          <a:xfrm>
            <a:off x="500063" y="1285875"/>
            <a:ext cx="8229600" cy="4525963"/>
          </a:xfrm>
        </p:spPr>
        <p:txBody>
          <a:bodyPr/>
          <a:lstStyle/>
          <a:p>
            <a:r>
              <a:rPr lang="en-US" altLang="zh-CN" sz="2000" smtClean="0"/>
              <a:t>1</a:t>
            </a:r>
            <a:r>
              <a:rPr lang="zh-CN" altLang="en-US" sz="2000" smtClean="0"/>
              <a:t>、地理信息系统</a:t>
            </a:r>
          </a:p>
          <a:p>
            <a:r>
              <a:rPr lang="en-US" altLang="zh-CN" sz="2000" smtClean="0"/>
              <a:t>2</a:t>
            </a:r>
            <a:r>
              <a:rPr lang="zh-CN" altLang="en-US" sz="2000" smtClean="0"/>
              <a:t>、航空照片，航空摄影</a:t>
            </a:r>
            <a:r>
              <a:rPr lang="en-US" altLang="zh-CN" sz="2000" smtClean="0"/>
              <a:t>aerial photography</a:t>
            </a:r>
            <a:endParaRPr lang="zh-CN" altLang="en-US" sz="2000" smtClean="0"/>
          </a:p>
          <a:p>
            <a:r>
              <a:rPr lang="en-US" altLang="zh-CN" sz="2000" smtClean="0"/>
              <a:t>3</a:t>
            </a:r>
            <a:r>
              <a:rPr lang="zh-CN" altLang="en-US" sz="2000" smtClean="0"/>
              <a:t>、数字遥感</a:t>
            </a:r>
          </a:p>
          <a:p>
            <a:r>
              <a:rPr lang="en-US" altLang="zh-CN" sz="2000" smtClean="0"/>
              <a:t>4</a:t>
            </a:r>
            <a:r>
              <a:rPr lang="zh-CN" altLang="en-US" sz="2000" smtClean="0"/>
              <a:t>、数字线划地图</a:t>
            </a:r>
          </a:p>
          <a:p>
            <a:r>
              <a:rPr lang="en-US" altLang="zh-CN" sz="2000" smtClean="0"/>
              <a:t>5</a:t>
            </a:r>
            <a:r>
              <a:rPr lang="zh-CN" altLang="en-US" sz="2000" smtClean="0"/>
              <a:t>、数字高程模型</a:t>
            </a:r>
          </a:p>
          <a:p>
            <a:r>
              <a:rPr lang="en-US" altLang="zh-CN" sz="2000" smtClean="0"/>
              <a:t>6</a:t>
            </a:r>
            <a:r>
              <a:rPr lang="zh-CN" altLang="en-US" sz="2000" smtClean="0"/>
              <a:t>、统计数据</a:t>
            </a:r>
          </a:p>
          <a:p>
            <a:r>
              <a:rPr lang="en-US" altLang="zh-CN" sz="2000" smtClean="0"/>
              <a:t>7</a:t>
            </a:r>
            <a:r>
              <a:rPr lang="zh-CN" altLang="en-US" sz="2000" smtClean="0"/>
              <a:t>、数字图象处理</a:t>
            </a:r>
            <a:r>
              <a:rPr lang="en-US" altLang="zh-CN" sz="2000" smtClean="0"/>
              <a:t>digital image processing</a:t>
            </a:r>
            <a:endParaRPr lang="zh-CN" altLang="en-US" sz="2000" smtClean="0"/>
          </a:p>
          <a:p>
            <a:r>
              <a:rPr lang="en-US" altLang="zh-CN" sz="2000" smtClean="0"/>
              <a:t>8</a:t>
            </a:r>
            <a:r>
              <a:rPr lang="zh-CN" altLang="en-US" sz="2000" smtClean="0"/>
              <a:t>．专题图层</a:t>
            </a:r>
            <a:r>
              <a:rPr lang="en-US" altLang="zh-CN" sz="2000" smtClean="0"/>
              <a:t> thematic layers</a:t>
            </a:r>
            <a:endParaRPr lang="zh-CN" altLang="en-US" sz="2000" smtClean="0"/>
          </a:p>
          <a:p>
            <a:r>
              <a:rPr lang="en-US" altLang="zh-CN" sz="2000" smtClean="0"/>
              <a:t>9</a:t>
            </a:r>
            <a:r>
              <a:rPr lang="zh-CN" altLang="en-US" sz="2000" smtClean="0"/>
              <a:t>．空间要素</a:t>
            </a:r>
            <a:r>
              <a:rPr lang="en-US" altLang="zh-CN" sz="2000" smtClean="0"/>
              <a:t> spatial features</a:t>
            </a:r>
            <a:endParaRPr lang="zh-CN" altLang="en-US" sz="2000" smtClean="0"/>
          </a:p>
          <a:p>
            <a:r>
              <a:rPr lang="en-US" altLang="zh-CN" sz="2000" smtClean="0"/>
              <a:t>10</a:t>
            </a:r>
            <a:r>
              <a:rPr lang="zh-CN" altLang="en-US" sz="2000" smtClean="0"/>
              <a:t>．高分辨率</a:t>
            </a:r>
            <a:r>
              <a:rPr lang="en-US" altLang="zh-CN" sz="2000" smtClean="0"/>
              <a:t> high resolution</a:t>
            </a:r>
            <a:endParaRPr lang="zh-CN" altLang="en-US" sz="2000" smtClean="0"/>
          </a:p>
          <a:p>
            <a:r>
              <a:rPr lang="en-US" altLang="zh-CN" sz="2000" smtClean="0"/>
              <a:t>11</a:t>
            </a:r>
            <a:r>
              <a:rPr lang="zh-CN" altLang="en-US" sz="2000" smtClean="0"/>
              <a:t>．拓扑重建</a:t>
            </a:r>
            <a:r>
              <a:rPr lang="en-US" altLang="zh-CN" sz="2000" smtClean="0"/>
              <a:t> re-building of the topology</a:t>
            </a:r>
            <a:endParaRPr lang="zh-CN" altLang="en-US" sz="2000" smtClean="0"/>
          </a:p>
          <a:p>
            <a:r>
              <a:rPr lang="en-US" altLang="zh-CN" sz="2000" smtClean="0"/>
              <a:t>12</a:t>
            </a:r>
            <a:r>
              <a:rPr lang="zh-CN" altLang="en-US" sz="2000" smtClean="0"/>
              <a:t>．拓扑建立 </a:t>
            </a:r>
          </a:p>
          <a:p>
            <a:r>
              <a:rPr lang="en-US" altLang="zh-CN" sz="2000" smtClean="0"/>
              <a:t>13</a:t>
            </a:r>
            <a:r>
              <a:rPr lang="zh-CN" altLang="en-US" sz="2000" smtClean="0"/>
              <a:t>．矢量</a:t>
            </a:r>
            <a:r>
              <a:rPr lang="en-US" altLang="zh-CN" sz="2000" smtClean="0"/>
              <a:t>-</a:t>
            </a:r>
            <a:r>
              <a:rPr lang="zh-CN" altLang="en-US" sz="2000" smtClean="0"/>
              <a:t>栅格转化</a:t>
            </a:r>
            <a:r>
              <a:rPr lang="en-US" altLang="zh-CN" sz="2000" smtClean="0"/>
              <a:t> vector-to-raster conversion</a:t>
            </a:r>
            <a:endParaRPr lang="zh-CN" altLang="en-US" sz="2000" smtClean="0"/>
          </a:p>
          <a:p>
            <a:r>
              <a:rPr lang="en-US" altLang="zh-CN" sz="2000" smtClean="0"/>
              <a:t>14</a:t>
            </a:r>
            <a:r>
              <a:rPr lang="zh-CN" altLang="en-US" sz="2000" smtClean="0"/>
              <a:t>．能见度分析</a:t>
            </a:r>
            <a:r>
              <a:rPr lang="en-US" altLang="zh-CN" sz="2000" smtClean="0"/>
              <a:t>visibility analysis </a:t>
            </a:r>
            <a:endParaRPr lang="zh-CN" altLang="en-US" sz="2000" smtClean="0"/>
          </a:p>
          <a:p>
            <a:r>
              <a:rPr lang="en-US" altLang="zh-CN" sz="2000" smtClean="0"/>
              <a:t>15</a:t>
            </a:r>
            <a:r>
              <a:rPr lang="zh-CN" altLang="en-US" sz="2000" smtClean="0"/>
              <a:t>．悬挂线</a:t>
            </a:r>
            <a:r>
              <a:rPr lang="en-US" altLang="zh-CN" sz="2000" smtClean="0"/>
              <a:t> dangling arcs </a:t>
            </a:r>
            <a:endParaRPr lang="zh-CN" altLang="en-US" sz="2000" smtClean="0"/>
          </a:p>
          <a:p>
            <a:r>
              <a:rPr lang="en-US" altLang="zh-CN" sz="2000" smtClean="0"/>
              <a:t>16</a:t>
            </a:r>
            <a:r>
              <a:rPr lang="zh-CN" altLang="en-US" sz="2000" smtClean="0"/>
              <a:t>．不正规多边形</a:t>
            </a:r>
            <a:r>
              <a:rPr lang="en-US" altLang="zh-CN" sz="2000" smtClean="0"/>
              <a:t>weird polygons </a:t>
            </a:r>
            <a:endParaRPr lang="zh-CN" altLang="en-US" sz="2000" smtClean="0"/>
          </a:p>
          <a:p>
            <a:r>
              <a:rPr lang="en-US" altLang="zh-CN" sz="2000" smtClean="0"/>
              <a:t>17</a:t>
            </a:r>
            <a:r>
              <a:rPr lang="zh-CN" altLang="en-US" sz="2000" smtClean="0"/>
              <a:t>．交互核对，交叉检查</a:t>
            </a:r>
            <a:r>
              <a:rPr lang="en-US" altLang="zh-CN" sz="2000" smtClean="0"/>
              <a:t> cross checking</a:t>
            </a:r>
            <a:endParaRPr lang="zh-CN" altLang="en-US" sz="2000" smtClean="0"/>
          </a:p>
          <a:p>
            <a:r>
              <a:rPr lang="en-US" altLang="zh-CN" sz="2000" smtClean="0"/>
              <a:t>18</a:t>
            </a:r>
            <a:r>
              <a:rPr lang="zh-CN" altLang="en-US" sz="2000" smtClean="0"/>
              <a:t>．地面控制点</a:t>
            </a:r>
            <a:r>
              <a:rPr lang="en-US" altLang="zh-CN" sz="2000" smtClean="0"/>
              <a:t> ground control points </a:t>
            </a:r>
            <a:endParaRPr lang="zh-CN" altLang="en-US" sz="2000" smtClean="0"/>
          </a:p>
          <a:p>
            <a:r>
              <a:rPr lang="en-US" altLang="zh-CN" sz="2000" smtClean="0"/>
              <a:t>19</a:t>
            </a:r>
            <a:r>
              <a:rPr lang="zh-CN" altLang="en-US" sz="2000" smtClean="0"/>
              <a:t>．坐标稀疏化</a:t>
            </a:r>
            <a:r>
              <a:rPr lang="en-US" altLang="zh-CN" sz="2000" smtClean="0"/>
              <a:t>Coordinate thinning  </a:t>
            </a:r>
            <a:endParaRPr lang="zh-CN" altLang="en-US" sz="2000" smtClean="0"/>
          </a:p>
          <a:p>
            <a:r>
              <a:rPr lang="en-US" altLang="zh-CN" sz="2000" smtClean="0"/>
              <a:t>20</a:t>
            </a:r>
            <a:r>
              <a:rPr lang="zh-CN" altLang="en-US" sz="2000" smtClean="0"/>
              <a:t>．几何变换</a:t>
            </a:r>
            <a:r>
              <a:rPr lang="en-US" altLang="zh-CN" sz="2000" smtClean="0"/>
              <a:t>Geometric transformations </a:t>
            </a:r>
            <a:endParaRPr lang="zh-CN" altLang="en-US" sz="2000" smtClean="0"/>
          </a:p>
          <a:p>
            <a:r>
              <a:rPr lang="en-US" altLang="zh-CN" sz="2000" smtClean="0"/>
              <a:t>21</a:t>
            </a:r>
            <a:r>
              <a:rPr lang="zh-CN" altLang="en-US" sz="2000" smtClean="0"/>
              <a:t>．地图投影变换</a:t>
            </a:r>
            <a:r>
              <a:rPr lang="en-US" altLang="zh-CN" sz="2000" smtClean="0"/>
              <a:t> Map projection transformations </a:t>
            </a:r>
            <a:endParaRPr lang="zh-CN" altLang="en-US" sz="2000" smtClean="0"/>
          </a:p>
          <a:p>
            <a:r>
              <a:rPr lang="en-US" altLang="zh-CN" sz="2000" smtClean="0"/>
              <a:t>22</a:t>
            </a:r>
            <a:r>
              <a:rPr lang="zh-CN" altLang="en-US" sz="2000" smtClean="0"/>
              <a:t>．多边形叠加</a:t>
            </a:r>
            <a:r>
              <a:rPr lang="en-US" altLang="zh-CN" sz="2000" smtClean="0"/>
              <a:t> polygon overlay </a:t>
            </a:r>
            <a:endParaRPr lang="zh-CN" altLang="en-US" sz="2000" smtClean="0"/>
          </a:p>
          <a:p>
            <a:r>
              <a:rPr lang="en-US" altLang="zh-CN" sz="2000" smtClean="0"/>
              <a:t>23</a:t>
            </a:r>
            <a:r>
              <a:rPr lang="zh-CN" altLang="en-US" sz="2000" smtClean="0"/>
              <a:t>．容差值</a:t>
            </a:r>
            <a:r>
              <a:rPr lang="en-US" altLang="zh-CN" sz="2000" smtClean="0"/>
              <a:t> tolerance value </a:t>
            </a:r>
            <a:endParaRPr lang="zh-CN" altLang="en-US" sz="2000" smtClean="0"/>
          </a:p>
          <a:p>
            <a:r>
              <a:rPr lang="en-US" altLang="zh-CN" sz="2000" smtClean="0"/>
              <a:t>24</a:t>
            </a:r>
            <a:r>
              <a:rPr lang="zh-CN" altLang="en-US" sz="2000" smtClean="0"/>
              <a:t>．拓扑叠加</a:t>
            </a:r>
            <a:r>
              <a:rPr lang="en-US" altLang="zh-CN" sz="2000" smtClean="0"/>
              <a:t>Topological overlay</a:t>
            </a:r>
            <a:endParaRPr lang="zh-CN" altLang="en-US" sz="2000" smtClean="0"/>
          </a:p>
          <a:p>
            <a:r>
              <a:rPr lang="en-US" altLang="zh-CN" sz="2000" smtClean="0"/>
              <a:t>25</a:t>
            </a:r>
            <a:r>
              <a:rPr lang="zh-CN" altLang="en-US" sz="2000" smtClean="0"/>
              <a:t>．邻域分析</a:t>
            </a:r>
            <a:r>
              <a:rPr lang="en-US" altLang="zh-CN" sz="2000" smtClean="0"/>
              <a:t>Neighborhood operations </a:t>
            </a:r>
            <a:endParaRPr lang="zh-CN" altLang="en-US" sz="2000" smtClean="0"/>
          </a:p>
          <a:p>
            <a:r>
              <a:rPr lang="en-US" altLang="zh-CN" sz="2000" smtClean="0"/>
              <a:t>26</a:t>
            </a:r>
            <a:r>
              <a:rPr lang="zh-CN" altLang="en-US" sz="2000" smtClean="0"/>
              <a:t>．属性归纳或综合</a:t>
            </a:r>
            <a:r>
              <a:rPr lang="en-US" altLang="zh-CN" sz="2000" smtClean="0"/>
              <a:t>attribute generalization</a:t>
            </a:r>
            <a:endParaRPr lang="zh-CN" altLang="en-US" sz="2000" smtClean="0"/>
          </a:p>
          <a:p>
            <a:r>
              <a:rPr lang="en-US" altLang="zh-CN" sz="2000" smtClean="0"/>
              <a:t>27</a:t>
            </a:r>
            <a:r>
              <a:rPr lang="zh-CN" altLang="en-US" sz="2000" smtClean="0"/>
              <a:t>．定量分析</a:t>
            </a:r>
            <a:r>
              <a:rPr lang="en-US" altLang="zh-CN" sz="2000" smtClean="0"/>
              <a:t> quantitative analysis</a:t>
            </a:r>
          </a:p>
          <a:p>
            <a:r>
              <a:rPr lang="zh-CN" altLang="en-US" sz="2000" smtClean="0"/>
              <a:t>实时差分</a:t>
            </a:r>
            <a:r>
              <a:rPr lang="en-US" altLang="zh-CN" sz="2000" smtClean="0"/>
              <a:t>GPS  real-time differential GPS </a:t>
            </a:r>
          </a:p>
          <a:p>
            <a:r>
              <a:rPr lang="zh-CN" altLang="en-US" sz="2000" smtClean="0"/>
              <a:t>数字化仪分辨率</a:t>
            </a:r>
            <a:r>
              <a:rPr lang="en-US" altLang="zh-CN" sz="2000" smtClean="0"/>
              <a:t>digitizer resolution</a:t>
            </a:r>
            <a:endParaRPr lang="zh-CN" altLang="en-US" sz="2000" smtClean="0"/>
          </a:p>
          <a:p>
            <a:endParaRPr lang="zh-CN" altLang="en-US" sz="2000" smtClean="0"/>
          </a:p>
        </p:txBody>
      </p:sp>
      <p:sp>
        <p:nvSpPr>
          <p:cNvPr id="108548"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C2DA35A-807B-4F1E-B9ED-EC411E0CBBC2}" type="slidenum">
              <a:rPr lang="en-US" altLang="zh-CN" sz="1400" smtClean="0"/>
              <a:pPr eaLnBrk="1" hangingPunct="1"/>
              <a:t>106</a:t>
            </a:fld>
            <a:endParaRPr lang="en-US" altLang="zh-CN" sz="1400" smtClean="0"/>
          </a:p>
        </p:txBody>
      </p:sp>
    </p:spTree>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DF50078-265F-4440-AFC4-85A74F1BFD13}" type="slidenum">
              <a:rPr lang="en-US" altLang="zh-CN" sz="1400" smtClean="0"/>
              <a:pPr eaLnBrk="1" hangingPunct="1"/>
              <a:t>107</a:t>
            </a:fld>
            <a:endParaRPr lang="en-US" altLang="zh-CN" sz="1400" smtClean="0"/>
          </a:p>
        </p:txBody>
      </p:sp>
      <p:sp>
        <p:nvSpPr>
          <p:cNvPr id="10957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09572" name="Rectangle 3"/>
          <p:cNvSpPr>
            <a:spLocks noChangeArrowheads="1"/>
          </p:cNvSpPr>
          <p:nvPr/>
        </p:nvSpPr>
        <p:spPr bwMode="auto">
          <a:xfrm>
            <a:off x="395288" y="1411288"/>
            <a:ext cx="8424862" cy="458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(1) Retrieval, reclassification, and generalization</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Perhaps the </a:t>
            </a:r>
            <a:r>
              <a:rPr lang="en-US" altLang="zh-CN" sz="2600" b="1" u="sng">
                <a:solidFill>
                  <a:schemeClr val="accent2"/>
                </a:solidFill>
                <a:latin typeface="Times New Roman" pitchFamily="18" charset="0"/>
                <a:ea typeface="楷体_GB2312" pitchFamily="49" charset="-122"/>
              </a:rPr>
              <a:t>initial</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最初的</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GIS analysis that any user undertakes is the retrieval and/or reclassification of data. </a:t>
            </a:r>
          </a:p>
          <a:p>
            <a:pPr eaLnBrk="1" hangingPunct="1">
              <a:lnSpc>
                <a:spcPct val="110000"/>
              </a:lnSpc>
              <a:spcBef>
                <a:spcPct val="20000"/>
              </a:spcBef>
              <a:buFont typeface="Wingdings" pitchFamily="2" charset="2"/>
              <a:buChar char="Ø"/>
            </a:pPr>
            <a:r>
              <a:rPr lang="en-US" altLang="zh-CN" sz="2600" b="1">
                <a:solidFill>
                  <a:srgbClr val="9900CC"/>
                </a:solidFill>
                <a:latin typeface="Times New Roman" pitchFamily="18" charset="0"/>
                <a:ea typeface="楷体_GB2312" pitchFamily="49" charset="-122"/>
              </a:rPr>
              <a:t>Retrieval</a:t>
            </a:r>
            <a:r>
              <a:rPr lang="en-US" altLang="zh-CN" sz="2600" b="1">
                <a:latin typeface="Times New Roman" pitchFamily="18" charset="0"/>
                <a:ea typeface="楷体_GB2312" pitchFamily="49" charset="-122"/>
              </a:rPr>
              <a:t> operations occur on both spatial and attribute data. Often data is selected by an attribute </a:t>
            </a:r>
            <a:r>
              <a:rPr lang="en-US" altLang="zh-CN" sz="2600" b="1" u="sng">
                <a:solidFill>
                  <a:schemeClr val="accent2"/>
                </a:solidFill>
                <a:latin typeface="Times New Roman" pitchFamily="18" charset="0"/>
                <a:ea typeface="楷体_GB2312" pitchFamily="49" charset="-122"/>
              </a:rPr>
              <a:t>subset</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子集</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and viewed </a:t>
            </a:r>
            <a:r>
              <a:rPr lang="en-US" altLang="zh-CN" sz="2600" b="1" u="sng">
                <a:solidFill>
                  <a:schemeClr val="accent2"/>
                </a:solidFill>
                <a:latin typeface="Times New Roman" pitchFamily="18" charset="0"/>
                <a:ea typeface="楷体_GB2312" pitchFamily="49" charset="-122"/>
              </a:rPr>
              <a:t>graphically</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通过图表</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Retrieval involves the </a:t>
            </a:r>
            <a:r>
              <a:rPr lang="en-US" altLang="zh-CN" sz="2600" b="1" u="sng">
                <a:solidFill>
                  <a:schemeClr val="accent2"/>
                </a:solidFill>
                <a:latin typeface="Times New Roman" pitchFamily="18" charset="0"/>
                <a:ea typeface="楷体_GB2312" pitchFamily="49" charset="-122"/>
              </a:rPr>
              <a:t>selective search</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选择性搜索</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manipulation, and output of data.</a:t>
            </a:r>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B981692-E1FF-4C91-91C0-7E382233C4F9}" type="slidenum">
              <a:rPr lang="en-US" altLang="zh-CN" sz="1400" smtClean="0"/>
              <a:pPr eaLnBrk="1" hangingPunct="1"/>
              <a:t>108</a:t>
            </a:fld>
            <a:endParaRPr lang="en-US" altLang="zh-CN" sz="1400" smtClean="0"/>
          </a:p>
        </p:txBody>
      </p:sp>
      <p:sp>
        <p:nvSpPr>
          <p:cNvPr id="11059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10596"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(1) Retrieval, reclassification, and generalization</a:t>
            </a:r>
          </a:p>
          <a:p>
            <a:pPr eaLnBrk="1" hangingPunct="1">
              <a:lnSpc>
                <a:spcPct val="110000"/>
              </a:lnSpc>
              <a:spcBef>
                <a:spcPct val="20000"/>
              </a:spcBef>
              <a:buFont typeface="Wingdings" pitchFamily="2" charset="2"/>
              <a:buChar char="Ø"/>
            </a:pPr>
            <a:r>
              <a:rPr lang="en-US" altLang="zh-CN" sz="2600" b="1">
                <a:solidFill>
                  <a:srgbClr val="9900CC"/>
                </a:solidFill>
                <a:latin typeface="Times New Roman" pitchFamily="18" charset="0"/>
                <a:ea typeface="楷体_GB2312" pitchFamily="49" charset="-122"/>
              </a:rPr>
              <a:t>Reclassification</a:t>
            </a:r>
            <a:r>
              <a:rPr lang="en-US" altLang="zh-CN" sz="2600" b="1">
                <a:latin typeface="Times New Roman" pitchFamily="18" charset="0"/>
                <a:ea typeface="楷体_GB2312" pitchFamily="49" charset="-122"/>
              </a:rPr>
              <a:t> involves the selection and </a:t>
            </a:r>
            <a:r>
              <a:rPr lang="en-US" altLang="zh-CN" sz="2600" b="1" u="sng">
                <a:solidFill>
                  <a:schemeClr val="accent2"/>
                </a:solidFill>
                <a:latin typeface="Times New Roman" pitchFamily="18" charset="0"/>
                <a:ea typeface="楷体_GB2312" pitchFamily="49" charset="-122"/>
              </a:rPr>
              <a:t>presentation</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报告，呈现</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of a selected layer of data based on the classes or values of a specific attribute, e. g. land use. It involves looking at an attribute, or a series of attributes, for a single data layer and classifying the data layer based on the range of values of the attribute.</a:t>
            </a:r>
          </a:p>
        </p:txBody>
      </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8AE5C4C-A031-4269-820C-2AD1FD959136}" type="slidenum">
              <a:rPr lang="en-US" altLang="zh-CN" sz="1400" smtClean="0"/>
              <a:pPr eaLnBrk="1" hangingPunct="1"/>
              <a:t>109</a:t>
            </a:fld>
            <a:endParaRPr lang="en-US" altLang="zh-CN" sz="1400" smtClean="0"/>
          </a:p>
        </p:txBody>
      </p:sp>
      <p:sp>
        <p:nvSpPr>
          <p:cNvPr id="11161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11620"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(1) Retrieval, reclassification, and generalization</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Accordingly, features</a:t>
            </a:r>
            <a:r>
              <a:rPr lang="en-US" altLang="zh-CN" sz="2600" b="1" u="sng">
                <a:solidFill>
                  <a:schemeClr val="accent2"/>
                </a:solidFill>
                <a:latin typeface="Times New Roman" pitchFamily="18" charset="0"/>
                <a:ea typeface="楷体_GB2312" pitchFamily="49" charset="-122"/>
              </a:rPr>
              <a:t> adjacent</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邻近的，毗邻的，</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ə</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dʒeisnt</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to one another that have a common value, e. g. species, but differ in other characteristics, e. g. tree height, will be treated and appear as one class.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In raster based GIS software, </a:t>
            </a:r>
            <a:r>
              <a:rPr lang="en-US" altLang="zh-CN" sz="2600" b="1" u="sng">
                <a:latin typeface="Times New Roman" pitchFamily="18" charset="0"/>
                <a:ea typeface="楷体_GB2312" pitchFamily="49" charset="-122"/>
              </a:rPr>
              <a:t>numerical value</a:t>
            </a:r>
            <a:r>
              <a:rPr lang="en-US" altLang="zh-CN" sz="2600" b="1">
                <a:latin typeface="Times New Roman" pitchFamily="18" charset="0"/>
                <a:ea typeface="楷体_GB2312" pitchFamily="49" charset="-122"/>
              </a:rPr>
              <a:t>(</a:t>
            </a:r>
            <a:r>
              <a:rPr lang="zh-CN" altLang="en-US" sz="2600" b="1">
                <a:latin typeface="Times New Roman" pitchFamily="18" charset="0"/>
                <a:ea typeface="楷体_GB2312" pitchFamily="49" charset="-122"/>
              </a:rPr>
              <a:t>数值</a:t>
            </a:r>
            <a:r>
              <a:rPr lang="en-US" altLang="zh-CN" sz="2600" b="1">
                <a:latin typeface="Times New Roman" pitchFamily="18" charset="0"/>
                <a:ea typeface="楷体_GB2312" pitchFamily="49" charset="-122"/>
              </a:rPr>
              <a:t>) are often used to indicate classes. Reclassification is an </a:t>
            </a:r>
            <a:r>
              <a:rPr lang="en-US" altLang="zh-CN" sz="2600" b="1" u="sng">
                <a:solidFill>
                  <a:srgbClr val="9900CC"/>
                </a:solidFill>
                <a:latin typeface="Times New Roman" pitchFamily="18" charset="0"/>
                <a:ea typeface="楷体_GB2312" pitchFamily="49" charset="-122"/>
              </a:rPr>
              <a:t>attribute generalization</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属性归纳或综合</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technique. </a:t>
            </a:r>
          </a:p>
        </p:txBody>
      </p:sp>
      <p:sp>
        <p:nvSpPr>
          <p:cNvPr id="111621" name="Rectangle 4"/>
          <p:cNvSpPr>
            <a:spLocks noChangeArrowheads="1"/>
          </p:cNvSpPr>
          <p:nvPr/>
        </p:nvSpPr>
        <p:spPr bwMode="auto">
          <a:xfrm>
            <a:off x="0" y="0"/>
            <a:ext cx="1047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631" tIns="0" rIns="20631" bIns="0"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1800"/>
              <a:t> </a:t>
            </a:r>
          </a:p>
        </p:txBody>
      </p:sp>
      <p:sp>
        <p:nvSpPr>
          <p:cNvPr id="111622" name="Rectangle 5"/>
          <p:cNvSpPr>
            <a:spLocks noChangeArrowheads="1"/>
          </p:cNvSpPr>
          <p:nvPr/>
        </p:nvSpPr>
        <p:spPr bwMode="auto">
          <a:xfrm>
            <a:off x="0" y="0"/>
            <a:ext cx="1047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631" tIns="0" rIns="20631" bIns="0"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1800"/>
              <a:t> </a:t>
            </a:r>
          </a:p>
        </p:txBody>
      </p:sp>
      <p:sp>
        <p:nvSpPr>
          <p:cNvPr id="111623" name="Rectangle 6"/>
          <p:cNvSpPr>
            <a:spLocks noChangeArrowheads="1"/>
          </p:cNvSpPr>
          <p:nvPr/>
        </p:nvSpPr>
        <p:spPr bwMode="auto">
          <a:xfrm>
            <a:off x="0" y="0"/>
            <a:ext cx="1047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0631" tIns="0" rIns="20631" bIns="0"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1800"/>
              <a:t>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F169457B-369E-4277-BC9A-D3D80C085CA3}" type="slidenum">
              <a:rPr lang="en-US" altLang="zh-CN" sz="1400" smtClean="0"/>
              <a:pPr eaLnBrk="1" hangingPunct="1"/>
              <a:t>11</a:t>
            </a:fld>
            <a:endParaRPr lang="en-US" altLang="zh-CN" sz="1400" smtClean="0"/>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2492375"/>
            <a:ext cx="5438775"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Arc 4"/>
          <p:cNvSpPr>
            <a:spLocks/>
          </p:cNvSpPr>
          <p:nvPr/>
        </p:nvSpPr>
        <p:spPr bwMode="auto">
          <a:xfrm>
            <a:off x="5867400" y="2971800"/>
            <a:ext cx="838200" cy="609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sz="1800">
              <a:latin typeface="Tahoma" pitchFamily="34" charset="0"/>
            </a:endParaRPr>
          </a:p>
        </p:txBody>
      </p:sp>
      <p:sp>
        <p:nvSpPr>
          <p:cNvPr id="12293" name="Arc 5"/>
          <p:cNvSpPr>
            <a:spLocks/>
          </p:cNvSpPr>
          <p:nvPr/>
        </p:nvSpPr>
        <p:spPr bwMode="auto">
          <a:xfrm rot="-331715">
            <a:off x="3348038" y="2636838"/>
            <a:ext cx="755650" cy="228600"/>
          </a:xfrm>
          <a:custGeom>
            <a:avLst/>
            <a:gdLst>
              <a:gd name="T0" fmla="*/ 0 w 22328"/>
              <a:gd name="T1" fmla="*/ 2147483647 h 21600"/>
              <a:gd name="T2" fmla="*/ 2147483647 w 22328"/>
              <a:gd name="T3" fmla="*/ 2147483647 h 21600"/>
              <a:gd name="T4" fmla="*/ 2147483647 w 22328"/>
              <a:gd name="T5" fmla="*/ 2147483647 h 21600"/>
              <a:gd name="T6" fmla="*/ 0 60000 65536"/>
              <a:gd name="T7" fmla="*/ 0 60000 65536"/>
              <a:gd name="T8" fmla="*/ 0 60000 65536"/>
              <a:gd name="T9" fmla="*/ 0 w 22328"/>
              <a:gd name="T10" fmla="*/ 0 h 21600"/>
              <a:gd name="T11" fmla="*/ 22328 w 22328"/>
              <a:gd name="T12" fmla="*/ 21600 h 21600"/>
            </a:gdLst>
            <a:ahLst/>
            <a:cxnLst>
              <a:cxn ang="T6">
                <a:pos x="T0" y="T1"/>
              </a:cxn>
              <a:cxn ang="T7">
                <a:pos x="T2" y="T3"/>
              </a:cxn>
              <a:cxn ang="T8">
                <a:pos x="T4" y="T5"/>
              </a:cxn>
            </a:cxnLst>
            <a:rect l="T9" t="T10" r="T11" b="T12"/>
            <a:pathLst>
              <a:path w="22328" h="21600" fill="none" extrusionOk="0">
                <a:moveTo>
                  <a:pt x="0" y="284"/>
                </a:moveTo>
                <a:cubicBezTo>
                  <a:pt x="1154" y="95"/>
                  <a:pt x="2322" y="-1"/>
                  <a:pt x="3493" y="0"/>
                </a:cubicBezTo>
                <a:cubicBezTo>
                  <a:pt x="11302" y="0"/>
                  <a:pt x="18504" y="4215"/>
                  <a:pt x="22327" y="11026"/>
                </a:cubicBezTo>
              </a:path>
              <a:path w="22328" h="21600" stroke="0" extrusionOk="0">
                <a:moveTo>
                  <a:pt x="0" y="284"/>
                </a:moveTo>
                <a:cubicBezTo>
                  <a:pt x="1154" y="95"/>
                  <a:pt x="2322" y="-1"/>
                  <a:pt x="3493" y="0"/>
                </a:cubicBezTo>
                <a:cubicBezTo>
                  <a:pt x="11302" y="0"/>
                  <a:pt x="18504" y="4215"/>
                  <a:pt x="22327" y="11026"/>
                </a:cubicBezTo>
                <a:lnTo>
                  <a:pt x="3493"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sp>
        <p:nvSpPr>
          <p:cNvPr id="12294" name="Arc 6"/>
          <p:cNvSpPr>
            <a:spLocks/>
          </p:cNvSpPr>
          <p:nvPr/>
        </p:nvSpPr>
        <p:spPr bwMode="auto">
          <a:xfrm rot="10800000" flipH="1">
            <a:off x="5410200" y="4572000"/>
            <a:ext cx="1143000" cy="4572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sp>
        <p:nvSpPr>
          <p:cNvPr id="12295" name="Arc 7"/>
          <p:cNvSpPr>
            <a:spLocks/>
          </p:cNvSpPr>
          <p:nvPr/>
        </p:nvSpPr>
        <p:spPr bwMode="auto">
          <a:xfrm flipH="1" flipV="1">
            <a:off x="2843213" y="4581525"/>
            <a:ext cx="609600" cy="228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sp>
        <p:nvSpPr>
          <p:cNvPr id="12296" name="Arc 8"/>
          <p:cNvSpPr>
            <a:spLocks/>
          </p:cNvSpPr>
          <p:nvPr/>
        </p:nvSpPr>
        <p:spPr bwMode="auto">
          <a:xfrm rot="11073961" flipV="1">
            <a:off x="2286000" y="2971800"/>
            <a:ext cx="533400" cy="1055688"/>
          </a:xfrm>
          <a:custGeom>
            <a:avLst/>
            <a:gdLst>
              <a:gd name="T0" fmla="*/ 2147483647 w 21600"/>
              <a:gd name="T1" fmla="*/ 0 h 24961"/>
              <a:gd name="T2" fmla="*/ 2147483647 w 21600"/>
              <a:gd name="T3" fmla="*/ 2147483647 h 24961"/>
              <a:gd name="T4" fmla="*/ 0 w 21600"/>
              <a:gd name="T5" fmla="*/ 2147483647 h 24961"/>
              <a:gd name="T6" fmla="*/ 0 60000 65536"/>
              <a:gd name="T7" fmla="*/ 0 60000 65536"/>
              <a:gd name="T8" fmla="*/ 0 60000 65536"/>
              <a:gd name="T9" fmla="*/ 0 w 21600"/>
              <a:gd name="T10" fmla="*/ 0 h 24961"/>
              <a:gd name="T11" fmla="*/ 21600 w 21600"/>
              <a:gd name="T12" fmla="*/ 24961 h 24961"/>
            </a:gdLst>
            <a:ahLst/>
            <a:cxnLst>
              <a:cxn ang="T6">
                <a:pos x="T0" y="T1"/>
              </a:cxn>
              <a:cxn ang="T7">
                <a:pos x="T2" y="T3"/>
              </a:cxn>
              <a:cxn ang="T8">
                <a:pos x="T4" y="T5"/>
              </a:cxn>
            </a:cxnLst>
            <a:rect l="T9" t="T10" r="T11" b="T12"/>
            <a:pathLst>
              <a:path w="21600" h="24961" fill="none" extrusionOk="0">
                <a:moveTo>
                  <a:pt x="4523" y="-1"/>
                </a:moveTo>
                <a:cubicBezTo>
                  <a:pt x="14483" y="2132"/>
                  <a:pt x="21600" y="10934"/>
                  <a:pt x="21600" y="21121"/>
                </a:cubicBezTo>
                <a:cubicBezTo>
                  <a:pt x="21600" y="22408"/>
                  <a:pt x="21484" y="23693"/>
                  <a:pt x="21255" y="24960"/>
                </a:cubicBezTo>
              </a:path>
              <a:path w="21600" h="24961" stroke="0" extrusionOk="0">
                <a:moveTo>
                  <a:pt x="4523" y="-1"/>
                </a:moveTo>
                <a:cubicBezTo>
                  <a:pt x="14483" y="2132"/>
                  <a:pt x="21600" y="10934"/>
                  <a:pt x="21600" y="21121"/>
                </a:cubicBezTo>
                <a:cubicBezTo>
                  <a:pt x="21600" y="22408"/>
                  <a:pt x="21484" y="23693"/>
                  <a:pt x="21255" y="24960"/>
                </a:cubicBezTo>
                <a:lnTo>
                  <a:pt x="0" y="21121"/>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sp>
        <p:nvSpPr>
          <p:cNvPr id="12297" name="Line 9"/>
          <p:cNvSpPr>
            <a:spLocks noChangeShapeType="1"/>
          </p:cNvSpPr>
          <p:nvPr/>
        </p:nvSpPr>
        <p:spPr bwMode="auto">
          <a:xfrm>
            <a:off x="3624263" y="2636838"/>
            <a:ext cx="179387" cy="0"/>
          </a:xfrm>
          <a:prstGeom prst="line">
            <a:avLst/>
          </a:prstGeom>
          <a:noFill/>
          <a:ln w="127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12298" name="Line 10"/>
          <p:cNvSpPr>
            <a:spLocks noChangeShapeType="1"/>
          </p:cNvSpPr>
          <p:nvPr/>
        </p:nvSpPr>
        <p:spPr bwMode="auto">
          <a:xfrm>
            <a:off x="6324600" y="3048000"/>
            <a:ext cx="228600" cy="152400"/>
          </a:xfrm>
          <a:prstGeom prst="line">
            <a:avLst/>
          </a:prstGeom>
          <a:noFill/>
          <a:ln w="127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12299" name="Line 11"/>
          <p:cNvSpPr>
            <a:spLocks noChangeShapeType="1"/>
          </p:cNvSpPr>
          <p:nvPr/>
        </p:nvSpPr>
        <p:spPr bwMode="auto">
          <a:xfrm flipH="1">
            <a:off x="6019800" y="4876800"/>
            <a:ext cx="228600" cy="76200"/>
          </a:xfrm>
          <a:prstGeom prst="line">
            <a:avLst/>
          </a:prstGeom>
          <a:noFill/>
          <a:ln w="127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12300" name="Line 12"/>
          <p:cNvSpPr>
            <a:spLocks noChangeShapeType="1"/>
          </p:cNvSpPr>
          <p:nvPr/>
        </p:nvSpPr>
        <p:spPr bwMode="auto">
          <a:xfrm flipH="1" flipV="1">
            <a:off x="2987675" y="4724400"/>
            <a:ext cx="228600" cy="76200"/>
          </a:xfrm>
          <a:prstGeom prst="line">
            <a:avLst/>
          </a:prstGeom>
          <a:noFill/>
          <a:ln w="127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12301" name="Line 13"/>
          <p:cNvSpPr>
            <a:spLocks noChangeShapeType="1"/>
          </p:cNvSpPr>
          <p:nvPr/>
        </p:nvSpPr>
        <p:spPr bwMode="auto">
          <a:xfrm flipV="1">
            <a:off x="2362200" y="3200400"/>
            <a:ext cx="103188" cy="228600"/>
          </a:xfrm>
          <a:prstGeom prst="line">
            <a:avLst/>
          </a:prstGeom>
          <a:noFill/>
          <a:ln w="127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grpSp>
        <p:nvGrpSpPr>
          <p:cNvPr id="12302" name="Group 14"/>
          <p:cNvGrpSpPr>
            <a:grpSpLocks/>
          </p:cNvGrpSpPr>
          <p:nvPr/>
        </p:nvGrpSpPr>
        <p:grpSpPr bwMode="auto">
          <a:xfrm>
            <a:off x="357188" y="1628775"/>
            <a:ext cx="8516937" cy="4086225"/>
            <a:chOff x="668" y="1296"/>
            <a:chExt cx="4969" cy="2186"/>
          </a:xfrm>
        </p:grpSpPr>
        <p:sp>
          <p:nvSpPr>
            <p:cNvPr id="12303" name="Text Box 15"/>
            <p:cNvSpPr txBox="1">
              <a:spLocks noChangeArrowheads="1"/>
            </p:cNvSpPr>
            <p:nvPr/>
          </p:nvSpPr>
          <p:spPr bwMode="auto">
            <a:xfrm>
              <a:off x="2880" y="1296"/>
              <a:ext cx="82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solidFill>
                    <a:srgbClr val="CC00CC"/>
                  </a:solidFill>
                  <a:latin typeface="Times New Roman" pitchFamily="18" charset="0"/>
                </a:rPr>
                <a:t>Datasource</a:t>
              </a:r>
            </a:p>
          </p:txBody>
        </p:sp>
        <p:grpSp>
          <p:nvGrpSpPr>
            <p:cNvPr id="12304" name="Group 16"/>
            <p:cNvGrpSpPr>
              <a:grpSpLocks/>
            </p:cNvGrpSpPr>
            <p:nvPr/>
          </p:nvGrpSpPr>
          <p:grpSpPr bwMode="auto">
            <a:xfrm>
              <a:off x="668" y="1305"/>
              <a:ext cx="4969" cy="2177"/>
              <a:chOff x="668" y="1305"/>
              <a:chExt cx="4969" cy="2177"/>
            </a:xfrm>
          </p:grpSpPr>
          <p:sp>
            <p:nvSpPr>
              <p:cNvPr id="12305" name="Rectangle 17"/>
              <p:cNvSpPr>
                <a:spLocks noChangeArrowheads="1"/>
              </p:cNvSpPr>
              <p:nvPr/>
            </p:nvSpPr>
            <p:spPr bwMode="auto">
              <a:xfrm>
                <a:off x="1591" y="1305"/>
                <a:ext cx="84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solidFill>
                      <a:srgbClr val="CC00CC"/>
                    </a:solidFill>
                    <a:latin typeface="Times New Roman" pitchFamily="18" charset="0"/>
                  </a:rPr>
                  <a:t>Real World</a:t>
                </a:r>
              </a:p>
            </p:txBody>
          </p:sp>
          <p:sp>
            <p:nvSpPr>
              <p:cNvPr id="12306" name="Text Box 18"/>
              <p:cNvSpPr txBox="1">
                <a:spLocks noChangeArrowheads="1"/>
              </p:cNvSpPr>
              <p:nvPr/>
            </p:nvSpPr>
            <p:spPr bwMode="auto">
              <a:xfrm>
                <a:off x="4464" y="2496"/>
                <a:ext cx="117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solidFill>
                      <a:srgbClr val="CC00CC"/>
                    </a:solidFill>
                    <a:latin typeface="Times New Roman" pitchFamily="18" charset="0"/>
                  </a:rPr>
                  <a:t>Spatial Database</a:t>
                </a:r>
              </a:p>
            </p:txBody>
          </p:sp>
          <p:sp>
            <p:nvSpPr>
              <p:cNvPr id="12307" name="Text Box 19"/>
              <p:cNvSpPr txBox="1">
                <a:spLocks noChangeArrowheads="1"/>
              </p:cNvSpPr>
              <p:nvPr/>
            </p:nvSpPr>
            <p:spPr bwMode="auto">
              <a:xfrm>
                <a:off x="974" y="2640"/>
                <a:ext cx="404"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solidFill>
                      <a:srgbClr val="CC00CC"/>
                    </a:solidFill>
                    <a:latin typeface="Times New Roman" pitchFamily="18" charset="0"/>
                  </a:rPr>
                  <a:t>User</a:t>
                </a:r>
              </a:p>
            </p:txBody>
          </p:sp>
          <p:sp>
            <p:nvSpPr>
              <p:cNvPr id="12308" name="Text Box 20"/>
              <p:cNvSpPr txBox="1">
                <a:spLocks noChangeArrowheads="1"/>
              </p:cNvSpPr>
              <p:nvPr/>
            </p:nvSpPr>
            <p:spPr bwMode="auto">
              <a:xfrm>
                <a:off x="2496" y="3264"/>
                <a:ext cx="82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solidFill>
                      <a:srgbClr val="CC00CC"/>
                    </a:solidFill>
                    <a:latin typeface="Times New Roman" pitchFamily="18" charset="0"/>
                  </a:rPr>
                  <a:t>GIS system</a:t>
                </a:r>
              </a:p>
            </p:txBody>
          </p:sp>
          <p:sp>
            <p:nvSpPr>
              <p:cNvPr id="12309" name="Text Box 21"/>
              <p:cNvSpPr txBox="1">
                <a:spLocks noChangeArrowheads="1"/>
              </p:cNvSpPr>
              <p:nvPr/>
            </p:nvSpPr>
            <p:spPr bwMode="auto">
              <a:xfrm>
                <a:off x="2256" y="1495"/>
                <a:ext cx="913"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1800" b="1">
                    <a:solidFill>
                      <a:schemeClr val="hlink"/>
                    </a:solidFill>
                    <a:latin typeface="Times New Roman" pitchFamily="18" charset="0"/>
                  </a:rPr>
                  <a:t>  Capturing</a:t>
                </a:r>
              </a:p>
              <a:p>
                <a:pPr eaLnBrk="1" hangingPunct="1"/>
                <a:r>
                  <a:rPr lang="en-US" altLang="zh-CN" sz="1800" b="1">
                    <a:solidFill>
                      <a:schemeClr val="hlink"/>
                    </a:solidFill>
                    <a:latin typeface="Times New Roman" pitchFamily="18" charset="0"/>
                  </a:rPr>
                  <a:t> Spatial data</a:t>
                </a:r>
              </a:p>
            </p:txBody>
          </p:sp>
          <p:sp>
            <p:nvSpPr>
              <p:cNvPr id="12310" name="Text Box 22"/>
              <p:cNvSpPr txBox="1">
                <a:spLocks noChangeArrowheads="1"/>
              </p:cNvSpPr>
              <p:nvPr/>
            </p:nvSpPr>
            <p:spPr bwMode="auto">
              <a:xfrm>
                <a:off x="3888" y="1746"/>
                <a:ext cx="816"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1800" b="1">
                    <a:solidFill>
                      <a:schemeClr val="hlink"/>
                    </a:solidFill>
                    <a:latin typeface="Times New Roman" pitchFamily="18" charset="0"/>
                  </a:rPr>
                  <a:t>Spatial data</a:t>
                </a:r>
              </a:p>
              <a:p>
                <a:pPr eaLnBrk="1" hangingPunct="1"/>
                <a:r>
                  <a:rPr lang="en-US" altLang="zh-CN" sz="1800" b="1">
                    <a:solidFill>
                      <a:schemeClr val="hlink"/>
                    </a:solidFill>
                    <a:latin typeface="Times New Roman" pitchFamily="18" charset="0"/>
                  </a:rPr>
                  <a:t>      Input</a:t>
                </a:r>
              </a:p>
            </p:txBody>
          </p:sp>
          <p:sp>
            <p:nvSpPr>
              <p:cNvPr id="12311" name="Text Box 23"/>
              <p:cNvSpPr txBox="1">
                <a:spLocks noChangeArrowheads="1"/>
              </p:cNvSpPr>
              <p:nvPr/>
            </p:nvSpPr>
            <p:spPr bwMode="auto">
              <a:xfrm>
                <a:off x="3312" y="3095"/>
                <a:ext cx="1056"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1800" b="1">
                    <a:solidFill>
                      <a:schemeClr val="hlink"/>
                    </a:solidFill>
                    <a:latin typeface="Times New Roman" pitchFamily="18" charset="0"/>
                  </a:rPr>
                  <a:t>      Spatial data</a:t>
                </a:r>
              </a:p>
              <a:p>
                <a:pPr eaLnBrk="1" hangingPunct="1"/>
                <a:r>
                  <a:rPr lang="en-US" altLang="zh-CN" sz="1800" b="1">
                    <a:solidFill>
                      <a:schemeClr val="hlink"/>
                    </a:solidFill>
                    <a:latin typeface="Times New Roman" pitchFamily="18" charset="0"/>
                  </a:rPr>
                  <a:t>      Management</a:t>
                </a:r>
              </a:p>
            </p:txBody>
          </p:sp>
          <p:sp>
            <p:nvSpPr>
              <p:cNvPr id="12312" name="Text Box 24"/>
              <p:cNvSpPr txBox="1">
                <a:spLocks noChangeArrowheads="1"/>
              </p:cNvSpPr>
              <p:nvPr/>
            </p:nvSpPr>
            <p:spPr bwMode="auto">
              <a:xfrm>
                <a:off x="1877" y="3136"/>
                <a:ext cx="624"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1800" b="1">
                    <a:solidFill>
                      <a:schemeClr val="hlink"/>
                    </a:solidFill>
                    <a:latin typeface="Times New Roman" pitchFamily="18" charset="0"/>
                  </a:rPr>
                  <a:t>Decision</a:t>
                </a:r>
              </a:p>
              <a:p>
                <a:pPr eaLnBrk="1" hangingPunct="1"/>
                <a:r>
                  <a:rPr lang="en-US" altLang="zh-CN" sz="1800" b="1">
                    <a:solidFill>
                      <a:schemeClr val="hlink"/>
                    </a:solidFill>
                    <a:latin typeface="Times New Roman" pitchFamily="18" charset="0"/>
                  </a:rPr>
                  <a:t> Support</a:t>
                </a:r>
              </a:p>
            </p:txBody>
          </p:sp>
          <p:sp>
            <p:nvSpPr>
              <p:cNvPr id="12313" name="Text Box 25"/>
              <p:cNvSpPr txBox="1">
                <a:spLocks noChangeArrowheads="1"/>
              </p:cNvSpPr>
              <p:nvPr/>
            </p:nvSpPr>
            <p:spPr bwMode="auto">
              <a:xfrm>
                <a:off x="668" y="2177"/>
                <a:ext cx="1396"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1800" b="1">
                    <a:solidFill>
                      <a:schemeClr val="hlink"/>
                    </a:solidFill>
                    <a:latin typeface="Times New Roman" pitchFamily="18" charset="0"/>
                  </a:rPr>
                  <a:t>     Solve Spatially Referenced Problems</a:t>
                </a:r>
              </a:p>
            </p:txBody>
          </p:sp>
        </p:grpSp>
      </p:grpSp>
    </p:spTree>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82F1AB3-B740-4496-A054-3DB4514478FA}" type="slidenum">
              <a:rPr lang="en-US" altLang="zh-CN" sz="1400" smtClean="0"/>
              <a:pPr eaLnBrk="1" hangingPunct="1"/>
              <a:t>110</a:t>
            </a:fld>
            <a:endParaRPr lang="en-US" altLang="zh-CN" sz="1400" smtClean="0"/>
          </a:p>
        </p:txBody>
      </p:sp>
      <p:sp>
        <p:nvSpPr>
          <p:cNvPr id="11264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12644" name="Rectangle 3"/>
          <p:cNvSpPr>
            <a:spLocks noChangeArrowheads="1"/>
          </p:cNvSpPr>
          <p:nvPr/>
        </p:nvSpPr>
        <p:spPr bwMode="auto">
          <a:xfrm>
            <a:off x="395288" y="1411288"/>
            <a:ext cx="8424862"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(1) Retrieval, reclassification, and generalization</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In a vector based GIS, boundaries between polygons of common reclassed values should be dissolved to create a cleaner map of homogeneous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同类的</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,h</a:t>
            </a:r>
            <a:r>
              <a:rPr lang="en-US" altLang="zh-CN" sz="2600" b="1">
                <a:solidFill>
                  <a:schemeClr val="accent2"/>
                </a:solidFill>
                <a:latin typeface="Times New Roman" pitchFamily="18" charset="0"/>
                <a:ea typeface="楷体_GB2312" pitchFamily="49" charset="-122"/>
              </a:rPr>
              <a:t>ɔ</a:t>
            </a:r>
            <a:r>
              <a:rPr lang="en-US" altLang="zh-CN" sz="2600" b="1">
                <a:solidFill>
                  <a:srgbClr val="000000"/>
                </a:solidFill>
                <a:latin typeface="Times New Roman" pitchFamily="18" charset="0"/>
                <a:ea typeface="楷体_GB2312" pitchFamily="49" charset="-122"/>
              </a:rPr>
              <a:t>mə‘dʒi:niəs</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continuity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连续性</a:t>
            </a:r>
            <a:r>
              <a:rPr lang="en-US" altLang="zh-CN" sz="2600" b="1">
                <a:solidFill>
                  <a:schemeClr val="accent2"/>
                </a:solidFill>
                <a:latin typeface="Times New Roman" pitchFamily="18" charset="0"/>
                <a:ea typeface="楷体_GB2312" pitchFamily="49" charset="-122"/>
              </a:rPr>
              <a:t> /</a:t>
            </a:r>
            <a:r>
              <a:rPr lang="en-US" altLang="zh-CN" sz="2600" b="1">
                <a:solidFill>
                  <a:srgbClr val="000000"/>
                </a:solidFill>
                <a:latin typeface="Times New Roman" pitchFamily="18" charset="0"/>
                <a:ea typeface="楷体_GB2312" pitchFamily="49" charset="-122"/>
              </a:rPr>
              <a:t>,k</a:t>
            </a:r>
            <a:r>
              <a:rPr lang="en-US" altLang="zh-CN" sz="2600" b="1">
                <a:solidFill>
                  <a:schemeClr val="accent2"/>
                </a:solidFill>
                <a:latin typeface="Times New Roman" pitchFamily="18" charset="0"/>
                <a:ea typeface="楷体_GB2312" pitchFamily="49" charset="-122"/>
              </a:rPr>
              <a:t>ɔ</a:t>
            </a:r>
            <a:r>
              <a:rPr lang="en-US" altLang="zh-CN" sz="2600" b="1">
                <a:solidFill>
                  <a:srgbClr val="000000"/>
                </a:solidFill>
                <a:latin typeface="Times New Roman" pitchFamily="18" charset="0"/>
                <a:ea typeface="楷体_GB2312" pitchFamily="49" charset="-122"/>
              </a:rPr>
              <a:t>nti'nju:əti</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Raster reclassification </a:t>
            </a:r>
            <a:r>
              <a:rPr lang="en-US" altLang="zh-CN" sz="2600" b="1" u="sng">
                <a:solidFill>
                  <a:schemeClr val="accent2"/>
                </a:solidFill>
                <a:latin typeface="Times New Roman" pitchFamily="18" charset="0"/>
                <a:ea typeface="楷体_GB2312" pitchFamily="49" charset="-122"/>
              </a:rPr>
              <a:t>intrinsically</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从本质上</a:t>
            </a:r>
            <a:r>
              <a:rPr lang="en-US" altLang="zh-CN" sz="2600" b="1">
                <a:solidFill>
                  <a:schemeClr val="accent2"/>
                </a:solidFill>
                <a:latin typeface="Times New Roman" pitchFamily="18" charset="0"/>
                <a:ea typeface="楷体_GB2312" pitchFamily="49" charset="-122"/>
              </a:rPr>
              <a:t>, </a:t>
            </a:r>
            <a:r>
              <a:rPr lang="en-US" altLang="zh-CN" sz="2600" b="1">
                <a:solidFill>
                  <a:srgbClr val="000000"/>
                </a:solidFill>
                <a:latin typeface="Times New Roman" pitchFamily="18" charset="0"/>
                <a:ea typeface="楷体_GB2312" pitchFamily="49" charset="-122"/>
              </a:rPr>
              <a:t>/in’trinzikli</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involves </a:t>
            </a:r>
            <a:r>
              <a:rPr lang="en-US" altLang="zh-CN" sz="2600" b="1">
                <a:solidFill>
                  <a:srgbClr val="9900CC"/>
                </a:solidFill>
                <a:latin typeface="Times New Roman" pitchFamily="18" charset="0"/>
                <a:ea typeface="楷体_GB2312" pitchFamily="49" charset="-122"/>
              </a:rPr>
              <a:t>boundary dissolving</a:t>
            </a:r>
            <a:r>
              <a:rPr lang="en-US" altLang="zh-CN" sz="2600" b="1">
                <a:latin typeface="Times New Roman" pitchFamily="18" charset="0"/>
                <a:ea typeface="楷体_GB2312" pitchFamily="49" charset="-122"/>
              </a:rPr>
              <a:t>. The dissolving of map boundaries based on a specific attribute value often results in a new data layer being created. This is often done for visual </a:t>
            </a:r>
            <a:r>
              <a:rPr lang="en-US" altLang="zh-CN" sz="2600" b="1" u="sng">
                <a:solidFill>
                  <a:schemeClr val="accent2"/>
                </a:solidFill>
                <a:latin typeface="Times New Roman" pitchFamily="18" charset="0"/>
                <a:ea typeface="楷体_GB2312" pitchFamily="49" charset="-122"/>
              </a:rPr>
              <a:t>clarity</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清晰度</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in the creation of derived maps. </a:t>
            </a:r>
          </a:p>
        </p:txBody>
      </p:sp>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C3A7D57-6922-4F1B-B675-0E66BFE029A1}" type="slidenum">
              <a:rPr lang="en-US" altLang="zh-CN" sz="1400" smtClean="0"/>
              <a:pPr eaLnBrk="1" hangingPunct="1"/>
              <a:t>111</a:t>
            </a:fld>
            <a:endParaRPr lang="en-US" altLang="zh-CN" sz="1400" smtClean="0"/>
          </a:p>
        </p:txBody>
      </p:sp>
      <p:sp>
        <p:nvSpPr>
          <p:cNvPr id="113667"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13668"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(1) Retrieval, reclassification, and generalization</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 Almost all GIS software provides the capability to easily dissolve boundaries based on the results of a reclassification.</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 Some systems allow the user to create a new data layer for the reclassification while others simply dissolve the boundaries during data output.</a:t>
            </a:r>
          </a:p>
        </p:txBody>
      </p:sp>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34AEFD0-32EE-4091-99C8-947B26429E7B}" type="slidenum">
              <a:rPr lang="en-US" altLang="zh-CN" sz="1400" smtClean="0"/>
              <a:pPr eaLnBrk="1" hangingPunct="1"/>
              <a:t>112</a:t>
            </a:fld>
            <a:endParaRPr lang="en-US" altLang="zh-CN" sz="1400" smtClean="0"/>
          </a:p>
        </p:txBody>
      </p:sp>
      <p:sp>
        <p:nvSpPr>
          <p:cNvPr id="11469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14692"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(1) Retrieval, reclassification, and generalization</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One can see how the querying capability of the </a:t>
            </a:r>
            <a:r>
              <a:rPr lang="en-US" altLang="zh-CN" sz="2600" b="1">
                <a:solidFill>
                  <a:schemeClr val="accent2"/>
                </a:solidFill>
                <a:latin typeface="Times New Roman" pitchFamily="18" charset="0"/>
                <a:ea typeface="楷体_GB2312" pitchFamily="49" charset="-122"/>
              </a:rPr>
              <a:t>DBMS(</a:t>
            </a:r>
            <a:r>
              <a:rPr lang="zh-CN" altLang="en-US" sz="2600" b="1">
                <a:solidFill>
                  <a:schemeClr val="accent2"/>
                </a:solidFill>
                <a:latin typeface="Times New Roman" pitchFamily="18" charset="0"/>
                <a:ea typeface="楷体_GB2312" pitchFamily="49" charset="-122"/>
              </a:rPr>
              <a:t>数据库管理系统</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is a necessity in the reclassification process.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 ability and process for displaying the results of reclassification, a map or report, will vary depending on the GIS.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In some systems the querying process is independent from data display functions, while in others they are integrated. </a:t>
            </a:r>
          </a:p>
        </p:txBody>
      </p:sp>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115CB0E-97F3-4623-AD1E-316301250FFB}" type="slidenum">
              <a:rPr lang="en-US" altLang="zh-CN" sz="1400" smtClean="0"/>
              <a:pPr eaLnBrk="1" hangingPunct="1"/>
              <a:t>113</a:t>
            </a:fld>
            <a:endParaRPr lang="en-US" altLang="zh-CN" sz="1400" smtClean="0"/>
          </a:p>
        </p:txBody>
      </p:sp>
      <p:sp>
        <p:nvSpPr>
          <p:cNvPr id="11571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15716" name="Rectangle 3"/>
          <p:cNvSpPr>
            <a:spLocks noChangeArrowheads="1"/>
          </p:cNvSpPr>
          <p:nvPr/>
        </p:nvSpPr>
        <p:spPr bwMode="auto">
          <a:xfrm>
            <a:off x="395288" y="1411288"/>
            <a:ext cx="8424862" cy="523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(2) Topological overlay</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 capability to overlay multiple data layers in a vertical fashion is the most required and common technique in geographic data processing.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In fact, the use of a topological data structure can be </a:t>
            </a:r>
            <a:r>
              <a:rPr lang="en-US" altLang="zh-CN" sz="2600" b="1" u="sng">
                <a:solidFill>
                  <a:schemeClr val="accent2"/>
                </a:solidFill>
                <a:latin typeface="Times New Roman" pitchFamily="18" charset="0"/>
                <a:ea typeface="楷体_GB2312" pitchFamily="49" charset="-122"/>
              </a:rPr>
              <a:t>trace</a:t>
            </a:r>
            <a:r>
              <a:rPr lang="en-US" altLang="zh-CN" sz="2600" b="1">
                <a:solidFill>
                  <a:schemeClr val="accent2"/>
                </a:solidFill>
                <a:latin typeface="Times New Roman" pitchFamily="18" charset="0"/>
                <a:ea typeface="楷体_GB2312" pitchFamily="49" charset="-122"/>
              </a:rPr>
              <a:t>d(</a:t>
            </a:r>
            <a:r>
              <a:rPr lang="zh-CN" altLang="en-US" sz="2600" b="1">
                <a:solidFill>
                  <a:schemeClr val="accent2"/>
                </a:solidFill>
                <a:latin typeface="Times New Roman" pitchFamily="18" charset="0"/>
                <a:ea typeface="楷体_GB2312" pitchFamily="49" charset="-122"/>
              </a:rPr>
              <a:t>追溯</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back to the need for overlaying vector data layers.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With the </a:t>
            </a:r>
            <a:r>
              <a:rPr lang="en-US" altLang="zh-CN" sz="2600" b="1" u="sng">
                <a:solidFill>
                  <a:schemeClr val="accent2"/>
                </a:solidFill>
                <a:latin typeface="Times New Roman" pitchFamily="18" charset="0"/>
                <a:ea typeface="楷体_GB2312" pitchFamily="49" charset="-122"/>
              </a:rPr>
              <a:t>advent</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出现</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到来 </a:t>
            </a:r>
            <a:r>
              <a:rPr lang="en-US" altLang="zh-CN" sz="2600" b="1">
                <a:solidFill>
                  <a:schemeClr val="accent2"/>
                </a:solidFill>
                <a:latin typeface="Times New Roman" pitchFamily="18" charset="0"/>
                <a:ea typeface="楷体_GB2312" pitchFamily="49" charset="-122"/>
              </a:rPr>
              <a:t>/’ædvent/)</a:t>
            </a:r>
            <a:r>
              <a:rPr lang="en-US" altLang="zh-CN" sz="2600" b="1">
                <a:latin typeface="Times New Roman" pitchFamily="18" charset="0"/>
                <a:ea typeface="楷体_GB2312" pitchFamily="49" charset="-122"/>
              </a:rPr>
              <a:t> of the concepts of mathematical topology polygon overlay has become the most popular </a:t>
            </a:r>
            <a:r>
              <a:rPr lang="en-US" altLang="zh-CN" sz="2600" b="1" u="sng">
                <a:solidFill>
                  <a:srgbClr val="9900CC"/>
                </a:solidFill>
                <a:latin typeface="Times New Roman" pitchFamily="18" charset="0"/>
                <a:ea typeface="楷体_GB2312" pitchFamily="49" charset="-122"/>
              </a:rPr>
              <a:t>geoprocessing</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空间数据处理</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tool, and the basis of any functional GIS software package.</a:t>
            </a:r>
          </a:p>
        </p:txBody>
      </p:sp>
    </p:spTree>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内容占位符 2"/>
          <p:cNvSpPr>
            <a:spLocks noGrp="1"/>
          </p:cNvSpPr>
          <p:nvPr>
            <p:ph idx="1"/>
          </p:nvPr>
        </p:nvSpPr>
        <p:spPr>
          <a:xfrm>
            <a:off x="200025" y="760413"/>
            <a:ext cx="8515350" cy="4525962"/>
          </a:xfrm>
        </p:spPr>
        <p:txBody>
          <a:bodyPr/>
          <a:lstStyle/>
          <a:p>
            <a:pPr>
              <a:lnSpc>
                <a:spcPct val="120000"/>
              </a:lnSpc>
            </a:pPr>
            <a:r>
              <a:rPr lang="en-US" altLang="zh-CN" sz="2400" b="1" dirty="0" smtClean="0">
                <a:latin typeface="Times New Roman" pitchFamily="18" charset="0"/>
                <a:cs typeface="Times New Roman" pitchFamily="18" charset="0"/>
              </a:rPr>
              <a:t>Raster datasets in practical use can be very large. As an example, satellite remote sensing data is frequently used to distinguish categories of land cover over large areas. The standard view of the earth from the U.S.’s Landsat series of satellites covers approximately 30,000 square kilometers, which at a pixel size of 30 meters, corresponds to approximately 35 million raster cells or pixels(</a:t>
            </a:r>
            <a:r>
              <a:rPr lang="zh-CN" altLang="en-US" sz="2400" b="1" dirty="0" smtClean="0">
                <a:latin typeface="Times New Roman" pitchFamily="18" charset="0"/>
                <a:cs typeface="Times New Roman" pitchFamily="18" charset="0"/>
              </a:rPr>
              <a:t>像素</a:t>
            </a:r>
            <a:r>
              <a:rPr lang="en-US" altLang="zh-CN" sz="2400" b="1" dirty="0" smtClean="0">
                <a:latin typeface="Times New Roman" pitchFamily="18" charset="0"/>
                <a:cs typeface="Times New Roman" pitchFamily="18" charset="0"/>
              </a:rPr>
              <a:t>). </a:t>
            </a:r>
          </a:p>
          <a:p>
            <a:pPr>
              <a:lnSpc>
                <a:spcPct val="120000"/>
              </a:lnSpc>
            </a:pPr>
            <a:r>
              <a:rPr lang="en-US" altLang="zh-CN" sz="2400" b="1" dirty="0" smtClean="0">
                <a:latin typeface="Times New Roman" pitchFamily="18" charset="0"/>
                <a:cs typeface="Times New Roman" pitchFamily="18" charset="0"/>
              </a:rPr>
              <a:t>When dealing with such large datasets, there are several algorithms used to compress the data. Some of these algorithms are completely reversible (</a:t>
            </a:r>
            <a:r>
              <a:rPr lang="zh-CN" altLang="en-US" sz="2400" b="1" dirty="0" smtClean="0">
                <a:latin typeface="Times New Roman" pitchFamily="18" charset="0"/>
                <a:cs typeface="Times New Roman" pitchFamily="18" charset="0"/>
              </a:rPr>
              <a:t>可逆的</a:t>
            </a:r>
            <a:r>
              <a:rPr lang="en-US" altLang="zh-CN" sz="2400" b="1" dirty="0" smtClean="0">
                <a:latin typeface="Times New Roman" pitchFamily="18" charset="0"/>
                <a:cs typeface="Times New Roman" pitchFamily="18" charset="0"/>
              </a:rPr>
              <a:t>/ </a:t>
            </a:r>
            <a:r>
              <a:rPr lang="en-US" altLang="zh-CN" sz="2400" b="1" dirty="0" err="1" smtClean="0">
                <a:latin typeface="Times New Roman" pitchFamily="18" charset="0"/>
                <a:cs typeface="Times New Roman" pitchFamily="18" charset="0"/>
              </a:rPr>
              <a:t>ri'və:səbl</a:t>
            </a:r>
            <a:r>
              <a:rPr lang="en-US" altLang="zh-CN" sz="2400" b="1" dirty="0" smtClean="0">
                <a:latin typeface="Times New Roman" pitchFamily="18" charset="0"/>
                <a:cs typeface="Times New Roman" pitchFamily="18" charset="0"/>
              </a:rPr>
              <a:t>/); that is, we may recover exactly the original datasets. Others minimize the volume of the stored data by losing a small and controlled amount of the original information. </a:t>
            </a:r>
            <a:endParaRPr lang="zh-CN" altLang="en-US" sz="2400" b="1" dirty="0" smtClean="0">
              <a:latin typeface="Times New Roman" pitchFamily="18" charset="0"/>
              <a:cs typeface="Times New Roman" pitchFamily="18" charset="0"/>
            </a:endParaRPr>
          </a:p>
        </p:txBody>
      </p:sp>
      <p:sp>
        <p:nvSpPr>
          <p:cNvPr id="116739"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0692663-A24F-4C13-80CF-9F085FCACBB5}" type="slidenum">
              <a:rPr lang="en-US" altLang="zh-CN" sz="1400" smtClean="0"/>
              <a:pPr eaLnBrk="1" hangingPunct="1"/>
              <a:t>114</a:t>
            </a:fld>
            <a:endParaRPr lang="en-US" altLang="zh-CN" sz="1400" smtClean="0"/>
          </a:p>
        </p:txBody>
      </p:sp>
      <p:sp>
        <p:nvSpPr>
          <p:cNvPr id="116740" name="TextBox 4"/>
          <p:cNvSpPr txBox="1">
            <a:spLocks noChangeArrowheads="1"/>
          </p:cNvSpPr>
          <p:nvPr/>
        </p:nvSpPr>
        <p:spPr bwMode="auto">
          <a:xfrm>
            <a:off x="714375" y="142875"/>
            <a:ext cx="27495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a:solidFill>
                  <a:srgbClr val="FF0066"/>
                </a:solidFill>
              </a:rPr>
              <a:t>Fast reading</a:t>
            </a:r>
            <a:endParaRPr lang="zh-CN" altLang="en-US">
              <a:solidFill>
                <a:srgbClr val="FF0066"/>
              </a:solidFill>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87512E1-8960-4BAD-9988-E26F939C6AC7}" type="slidenum">
              <a:rPr lang="en-US" altLang="zh-CN" sz="1400" smtClean="0"/>
              <a:pPr eaLnBrk="1" hangingPunct="1"/>
              <a:t>115</a:t>
            </a:fld>
            <a:endParaRPr lang="en-US" altLang="zh-CN" sz="1400" smtClean="0"/>
          </a:p>
        </p:txBody>
      </p:sp>
      <p:sp>
        <p:nvSpPr>
          <p:cNvPr id="11776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17764"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(2) Topological overlay</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Topological overlay is</a:t>
            </a:r>
            <a:r>
              <a:rPr lang="en-US" altLang="zh-CN" sz="2600" b="1" u="sng">
                <a:latin typeface="Times New Roman" pitchFamily="18" charset="0"/>
                <a:ea typeface="楷体_GB2312" pitchFamily="49" charset="-122"/>
              </a:rPr>
              <a:t> </a:t>
            </a:r>
            <a:r>
              <a:rPr lang="en-US" altLang="zh-CN" sz="2600" b="1" u="sng">
                <a:solidFill>
                  <a:schemeClr val="accent2"/>
                </a:solidFill>
                <a:latin typeface="Times New Roman" pitchFamily="18" charset="0"/>
                <a:ea typeface="楷体_GB2312" pitchFamily="49" charset="-122"/>
              </a:rPr>
              <a:t>predominantly</a:t>
            </a:r>
            <a:r>
              <a:rPr lang="en-US" altLang="zh-CN" sz="2600" b="1">
                <a:solidFill>
                  <a:schemeClr val="accent2"/>
                </a:solidFill>
                <a:latin typeface="Times New Roman" pitchFamily="18" charset="0"/>
                <a:ea typeface="楷体_GB2312" pitchFamily="49" charset="-122"/>
              </a:rPr>
              <a:t> (/</a:t>
            </a:r>
            <a:r>
              <a:rPr lang="en-US" altLang="zh-CN" sz="2600" b="1">
                <a:solidFill>
                  <a:srgbClr val="000000"/>
                </a:solidFill>
                <a:latin typeface="Times New Roman" pitchFamily="18" charset="0"/>
                <a:ea typeface="楷体_GB2312" pitchFamily="49" charset="-122"/>
              </a:rPr>
              <a:t>pri</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d</a:t>
            </a:r>
            <a:r>
              <a:rPr lang="en-US" altLang="zh-CN" sz="2600" b="1">
                <a:solidFill>
                  <a:schemeClr val="accent2"/>
                </a:solidFill>
                <a:latin typeface="Times New Roman" pitchFamily="18" charset="0"/>
                <a:ea typeface="楷体_GB2312" pitchFamily="49" charset="-122"/>
              </a:rPr>
              <a:t>ɔ</a:t>
            </a:r>
            <a:r>
              <a:rPr lang="en-US" altLang="zh-CN" sz="2600" b="1">
                <a:solidFill>
                  <a:srgbClr val="000000"/>
                </a:solidFill>
                <a:latin typeface="Times New Roman" pitchFamily="18" charset="0"/>
                <a:ea typeface="楷体_GB2312" pitchFamily="49" charset="-122"/>
              </a:rPr>
              <a:t>minəntli</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concerned with overlaying polygon data with polygon data, e. g. soils and forest cover.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However, there are requirements for overlaying point, linear, and polygon data in selected combinations, e. g. point in polygon, line in polygon, and polygon on polygon are the most common. </a:t>
            </a:r>
          </a:p>
        </p:txBody>
      </p:sp>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8B71835-900D-4DAE-B76E-6A915D7F8AB9}" type="slidenum">
              <a:rPr lang="en-US" altLang="zh-CN" sz="1400" smtClean="0"/>
              <a:pPr eaLnBrk="1" hangingPunct="1"/>
              <a:t>116</a:t>
            </a:fld>
            <a:endParaRPr lang="en-US" altLang="zh-CN" sz="1400" smtClean="0"/>
          </a:p>
        </p:txBody>
      </p:sp>
      <p:sp>
        <p:nvSpPr>
          <p:cNvPr id="179202" name="Text Box 2"/>
          <p:cNvSpPr txBox="1">
            <a:spLocks noChangeArrowheads="1"/>
          </p:cNvSpPr>
          <p:nvPr/>
        </p:nvSpPr>
        <p:spPr bwMode="auto">
          <a:xfrm>
            <a:off x="107950" y="917575"/>
            <a:ext cx="8713788" cy="6186488"/>
          </a:xfrm>
          <a:prstGeom prst="rect">
            <a:avLst/>
          </a:prstGeom>
          <a:noFill/>
          <a:ln w="9525">
            <a:noFill/>
            <a:miter lim="800000"/>
            <a:headEnd/>
            <a:tailEnd/>
          </a:ln>
          <a:effectLst/>
        </p:spPr>
        <p:txBody>
          <a:bodyPr>
            <a:spAutoFit/>
          </a:bodyPr>
          <a:lstStyle/>
          <a:p>
            <a:pPr marL="342900" indent="-342900">
              <a:spcBef>
                <a:spcPct val="50000"/>
              </a:spcBef>
              <a:defRPr/>
            </a:pPr>
            <a:r>
              <a:rPr lang="en-US" altLang="zh-CN" sz="2400" b="1" dirty="0">
                <a:effectLst>
                  <a:outerShdw blurRad="38100" dist="38100" dir="2700000" algn="tl">
                    <a:srgbClr val="C0C0C0"/>
                  </a:outerShdw>
                </a:effectLst>
                <a:latin typeface="Times New Roman"/>
                <a:ea typeface="楷体_GB2312" pitchFamily="49" charset="-122"/>
              </a:rPr>
              <a:t>—</a:t>
            </a:r>
            <a:r>
              <a:rPr lang="zh-CN" altLang="en-US" sz="2400" b="1" dirty="0">
                <a:effectLst>
                  <a:outerShdw blurRad="38100" dist="38100" dir="2700000" algn="tl">
                    <a:srgbClr val="C0C0C0"/>
                  </a:outerShdw>
                </a:effectLst>
                <a:latin typeface="楷体_GB2312" pitchFamily="49" charset="-122"/>
                <a:ea typeface="楷体_GB2312" pitchFamily="49" charset="-122"/>
              </a:rPr>
              <a:t>常见的矢量叠加分析的类型有：</a:t>
            </a:r>
          </a:p>
          <a:p>
            <a:pPr marL="800100" lvl="1" indent="-342900">
              <a:spcBef>
                <a:spcPct val="50000"/>
              </a:spcBef>
              <a:buFontTx/>
              <a:buAutoNum type="arabicPeriod"/>
              <a:defRPr/>
            </a:pPr>
            <a:r>
              <a:rPr lang="zh-CN" altLang="en-US" sz="2400" b="1" dirty="0">
                <a:solidFill>
                  <a:srgbClr val="9900CC"/>
                </a:solidFill>
                <a:effectLst>
                  <a:outerShdw blurRad="38100" dist="38100" dir="2700000" algn="tl">
                    <a:srgbClr val="C0C0C0"/>
                  </a:outerShdw>
                </a:effectLst>
                <a:latin typeface="黑体" pitchFamily="2" charset="-122"/>
                <a:ea typeface="黑体" pitchFamily="2" charset="-122"/>
              </a:rPr>
              <a:t>相交叠加</a:t>
            </a:r>
          </a:p>
          <a:p>
            <a:pPr marL="800100" lvl="1" indent="-342900">
              <a:spcBef>
                <a:spcPct val="50000"/>
              </a:spcBef>
              <a:buFontTx/>
              <a:buChar char="•"/>
              <a:defRPr/>
            </a:pPr>
            <a:r>
              <a:rPr lang="zh-CN" altLang="en-US" sz="2400" b="1" dirty="0">
                <a:solidFill>
                  <a:schemeClr val="accent2"/>
                </a:solidFill>
                <a:effectLst>
                  <a:outerShdw blurRad="38100" dist="38100" dir="2700000" algn="tl">
                    <a:srgbClr val="C0C0C0"/>
                  </a:outerShdw>
                </a:effectLst>
                <a:latin typeface="楷体_GB2312" pitchFamily="49" charset="-122"/>
                <a:ea typeface="楷体_GB2312" pitchFamily="49" charset="-122"/>
              </a:rPr>
              <a:t>面面叠加</a:t>
            </a:r>
            <a:r>
              <a:rPr lang="zh-CN" altLang="en-US" sz="2400" b="1" dirty="0">
                <a:effectLst>
                  <a:outerShdw blurRad="38100" dist="38100" dir="2700000" algn="tl">
                    <a:srgbClr val="C0C0C0"/>
                  </a:outerShdw>
                </a:effectLst>
                <a:latin typeface="楷体_GB2312" pitchFamily="49" charset="-122"/>
                <a:ea typeface="楷体_GB2312" pitchFamily="49" charset="-122"/>
              </a:rPr>
              <a:t>：求取两个多边形图层中任意两个多边形交叠的部分</a:t>
            </a:r>
            <a:r>
              <a:rPr lang="en-US" altLang="zh-CN" sz="2400" b="1" dirty="0">
                <a:effectLst>
                  <a:outerShdw blurRad="38100" dist="38100" dir="2700000" algn="tl">
                    <a:srgbClr val="C0C0C0"/>
                  </a:outerShdw>
                </a:effectLst>
                <a:latin typeface="Times New Roman"/>
                <a:ea typeface="楷体_GB2312" pitchFamily="49" charset="-122"/>
              </a:rPr>
              <a:t>——</a:t>
            </a:r>
            <a:r>
              <a:rPr lang="zh-CN" altLang="en-US" sz="2400" b="1" dirty="0">
                <a:effectLst>
                  <a:outerShdw blurRad="38100" dist="38100" dir="2700000" algn="tl">
                    <a:srgbClr val="C0C0C0"/>
                  </a:outerShdw>
                </a:effectLst>
                <a:latin typeface="楷体_GB2312" pitchFamily="49" charset="-122"/>
                <a:ea typeface="楷体_GB2312" pitchFamily="49" charset="-122"/>
              </a:rPr>
              <a:t>结果是一个多边形图层</a:t>
            </a:r>
            <a:r>
              <a:rPr lang="en-US" altLang="zh-CN" sz="2400" b="1" dirty="0">
                <a:effectLst>
                  <a:outerShdw blurRad="38100" dist="38100" dir="2700000" algn="tl">
                    <a:srgbClr val="C0C0C0"/>
                  </a:outerShdw>
                </a:effectLst>
                <a:latin typeface="楷体_GB2312" pitchFamily="49" charset="-122"/>
                <a:ea typeface="楷体_GB2312" pitchFamily="49" charset="-122"/>
              </a:rPr>
              <a:t>(intersect)</a:t>
            </a:r>
            <a:endParaRPr lang="zh-CN" altLang="en-US" sz="2400" b="1" dirty="0">
              <a:effectLst>
                <a:outerShdw blurRad="38100" dist="38100" dir="2700000" algn="tl">
                  <a:srgbClr val="C0C0C0"/>
                </a:outerShdw>
              </a:effectLst>
              <a:latin typeface="楷体_GB2312" pitchFamily="49" charset="-122"/>
              <a:ea typeface="楷体_GB2312" pitchFamily="49" charset="-122"/>
            </a:endParaRPr>
          </a:p>
          <a:p>
            <a:pPr marL="800100" lvl="1" indent="-342900">
              <a:spcBef>
                <a:spcPct val="50000"/>
              </a:spcBef>
              <a:buFontTx/>
              <a:buChar char="•"/>
              <a:defRPr/>
            </a:pPr>
            <a:r>
              <a:rPr lang="zh-CN" altLang="en-US" sz="2400" b="1" dirty="0">
                <a:solidFill>
                  <a:schemeClr val="accent2"/>
                </a:solidFill>
                <a:effectLst>
                  <a:outerShdw blurRad="38100" dist="38100" dir="2700000" algn="tl">
                    <a:srgbClr val="C0C0C0"/>
                  </a:outerShdw>
                </a:effectLst>
                <a:latin typeface="楷体_GB2312" pitchFamily="49" charset="-122"/>
                <a:ea typeface="楷体_GB2312" pitchFamily="49" charset="-122"/>
              </a:rPr>
              <a:t>线面叠加</a:t>
            </a:r>
            <a:r>
              <a:rPr lang="zh-CN" altLang="en-US" sz="2400" b="1" dirty="0">
                <a:effectLst>
                  <a:outerShdw blurRad="38100" dist="38100" dir="2700000" algn="tl">
                    <a:srgbClr val="C0C0C0"/>
                  </a:outerShdw>
                </a:effectLst>
                <a:latin typeface="楷体_GB2312" pitchFamily="49" charset="-122"/>
                <a:ea typeface="楷体_GB2312" pitchFamily="49" charset="-122"/>
              </a:rPr>
              <a:t>：用多边形图层中的多边形切割线图层中的每条线</a:t>
            </a:r>
            <a:r>
              <a:rPr lang="en-US" altLang="zh-CN" sz="2400" b="1" dirty="0">
                <a:effectLst>
                  <a:outerShdw blurRad="38100" dist="38100" dir="2700000" algn="tl">
                    <a:srgbClr val="C0C0C0"/>
                  </a:outerShdw>
                </a:effectLst>
                <a:latin typeface="Times New Roman"/>
                <a:ea typeface="楷体_GB2312" pitchFamily="49" charset="-122"/>
              </a:rPr>
              <a:t>——</a:t>
            </a:r>
            <a:r>
              <a:rPr lang="zh-CN" altLang="en-US" sz="2400" b="1" dirty="0">
                <a:effectLst>
                  <a:outerShdw blurRad="38100" dist="38100" dir="2700000" algn="tl">
                    <a:srgbClr val="C0C0C0"/>
                  </a:outerShdw>
                </a:effectLst>
                <a:latin typeface="楷体_GB2312" pitchFamily="49" charset="-122"/>
                <a:ea typeface="楷体_GB2312" pitchFamily="49" charset="-122"/>
              </a:rPr>
              <a:t>结果是所有落在多边形内的折线图层</a:t>
            </a:r>
          </a:p>
          <a:p>
            <a:pPr marL="800100" lvl="1" indent="-342900">
              <a:spcBef>
                <a:spcPct val="50000"/>
              </a:spcBef>
              <a:buFontTx/>
              <a:buChar char="•"/>
              <a:defRPr/>
            </a:pPr>
            <a:r>
              <a:rPr lang="zh-CN" altLang="en-US" sz="2400" b="1" dirty="0">
                <a:solidFill>
                  <a:schemeClr val="accent2"/>
                </a:solidFill>
                <a:effectLst>
                  <a:outerShdw blurRad="38100" dist="38100" dir="2700000" algn="tl">
                    <a:srgbClr val="C0C0C0"/>
                  </a:outerShdw>
                </a:effectLst>
                <a:latin typeface="楷体_GB2312" pitchFamily="49" charset="-122"/>
                <a:ea typeface="楷体_GB2312" pitchFamily="49" charset="-122"/>
              </a:rPr>
              <a:t>点面叠加</a:t>
            </a:r>
            <a:r>
              <a:rPr lang="zh-CN" altLang="en-US" sz="2400" b="1" dirty="0">
                <a:effectLst>
                  <a:outerShdw blurRad="38100" dist="38100" dir="2700000" algn="tl">
                    <a:srgbClr val="C0C0C0"/>
                  </a:outerShdw>
                </a:effectLst>
                <a:latin typeface="楷体_GB2312" pitchFamily="49" charset="-122"/>
                <a:ea typeface="楷体_GB2312" pitchFamily="49" charset="-122"/>
              </a:rPr>
              <a:t>：用多边形图层中的多边形切割点图层</a:t>
            </a:r>
            <a:r>
              <a:rPr lang="en-US" altLang="zh-CN" sz="2400" b="1" dirty="0">
                <a:effectLst>
                  <a:outerShdw blurRad="38100" dist="38100" dir="2700000" algn="tl">
                    <a:srgbClr val="C0C0C0"/>
                  </a:outerShdw>
                </a:effectLst>
                <a:latin typeface="Times New Roman"/>
                <a:ea typeface="楷体_GB2312" pitchFamily="49" charset="-122"/>
              </a:rPr>
              <a:t>——</a:t>
            </a:r>
            <a:r>
              <a:rPr lang="zh-CN" altLang="en-US" sz="2400" b="1" dirty="0">
                <a:effectLst>
                  <a:outerShdw blurRad="38100" dist="38100" dir="2700000" algn="tl">
                    <a:srgbClr val="C0C0C0"/>
                  </a:outerShdw>
                </a:effectLst>
                <a:latin typeface="楷体_GB2312" pitchFamily="49" charset="-122"/>
                <a:ea typeface="楷体_GB2312" pitchFamily="49" charset="-122"/>
              </a:rPr>
              <a:t>结果是所有落在多边形内的点组成的点图层</a:t>
            </a:r>
          </a:p>
          <a:p>
            <a:pPr marL="800100" lvl="1" indent="-342900">
              <a:spcBef>
                <a:spcPct val="50000"/>
              </a:spcBef>
              <a:buFontTx/>
              <a:buChar char="•"/>
              <a:defRPr/>
            </a:pPr>
            <a:r>
              <a:rPr lang="zh-CN" altLang="en-US" sz="2400" b="1" dirty="0">
                <a:solidFill>
                  <a:schemeClr val="accent2"/>
                </a:solidFill>
                <a:effectLst>
                  <a:outerShdw blurRad="38100" dist="38100" dir="2700000" algn="tl">
                    <a:srgbClr val="C0C0C0"/>
                  </a:outerShdw>
                </a:effectLst>
                <a:latin typeface="楷体_GB2312" pitchFamily="49" charset="-122"/>
                <a:ea typeface="楷体_GB2312" pitchFamily="49" charset="-122"/>
              </a:rPr>
              <a:t>点线叠加</a:t>
            </a:r>
            <a:r>
              <a:rPr lang="zh-CN" altLang="en-US" sz="2400" b="1" dirty="0">
                <a:effectLst>
                  <a:outerShdw blurRad="38100" dist="38100" dir="2700000" algn="tl">
                    <a:srgbClr val="C0C0C0"/>
                  </a:outerShdw>
                </a:effectLst>
                <a:latin typeface="楷体_GB2312" pitchFamily="49" charset="-122"/>
                <a:ea typeface="楷体_GB2312" pitchFamily="49" charset="-122"/>
              </a:rPr>
              <a:t>：和点面类似，所有在线的给定距离缓冲区内的所有点组成结果图层</a:t>
            </a:r>
          </a:p>
          <a:p>
            <a:pPr marL="800100" lvl="1" indent="-342900">
              <a:spcBef>
                <a:spcPct val="50000"/>
              </a:spcBef>
              <a:defRPr/>
            </a:pPr>
            <a:r>
              <a:rPr lang="en-US" altLang="zh-CN" sz="2400" b="1" dirty="0">
                <a:solidFill>
                  <a:srgbClr val="9900CC"/>
                </a:solidFill>
                <a:effectLst>
                  <a:outerShdw blurRad="38100" dist="38100" dir="2700000" algn="tl">
                    <a:srgbClr val="C0C0C0"/>
                  </a:outerShdw>
                </a:effectLst>
                <a:latin typeface="黑体" pitchFamily="2" charset="-122"/>
                <a:ea typeface="黑体" pitchFamily="2" charset="-122"/>
              </a:rPr>
              <a:t>2</a:t>
            </a:r>
            <a:r>
              <a:rPr lang="zh-CN" altLang="en-US" sz="2400" b="1" dirty="0">
                <a:solidFill>
                  <a:srgbClr val="9900CC"/>
                </a:solidFill>
                <a:effectLst>
                  <a:outerShdw blurRad="38100" dist="38100" dir="2700000" algn="tl">
                    <a:srgbClr val="C0C0C0"/>
                  </a:outerShdw>
                </a:effectLst>
                <a:latin typeface="黑体" pitchFamily="2" charset="-122"/>
                <a:ea typeface="黑体" pitchFamily="2" charset="-122"/>
              </a:rPr>
              <a:t>、合并叠加</a:t>
            </a:r>
          </a:p>
          <a:p>
            <a:pPr marL="800100" lvl="1" indent="-342900">
              <a:spcBef>
                <a:spcPct val="50000"/>
              </a:spcBef>
              <a:buFontTx/>
              <a:buChar char="•"/>
              <a:defRPr/>
            </a:pPr>
            <a:r>
              <a:rPr lang="zh-CN" altLang="en-US" sz="2400" b="1" dirty="0">
                <a:effectLst>
                  <a:outerShdw blurRad="38100" dist="38100" dir="2700000" algn="tl">
                    <a:srgbClr val="C0C0C0"/>
                  </a:outerShdw>
                </a:effectLst>
                <a:latin typeface="楷体_GB2312" pitchFamily="49" charset="-122"/>
                <a:ea typeface="楷体_GB2312" pitchFamily="49" charset="-122"/>
              </a:rPr>
              <a:t>面面叠加合并：将两个多边形图层融合、合并为一个图层</a:t>
            </a:r>
            <a:r>
              <a:rPr lang="en-US" altLang="zh-CN" sz="2400" b="1" dirty="0">
                <a:effectLst>
                  <a:outerShdw blurRad="38100" dist="38100" dir="2700000" algn="tl">
                    <a:srgbClr val="C0C0C0"/>
                  </a:outerShdw>
                </a:effectLst>
                <a:latin typeface="楷体_GB2312" pitchFamily="49" charset="-122"/>
                <a:ea typeface="楷体_GB2312" pitchFamily="49" charset="-122"/>
              </a:rPr>
              <a:t>union</a:t>
            </a:r>
            <a:endParaRPr lang="zh-CN" altLang="en-US" sz="2400" b="1" dirty="0">
              <a:effectLst>
                <a:outerShdw blurRad="38100" dist="38100" dir="2700000" algn="tl">
                  <a:srgbClr val="C0C0C0"/>
                </a:outerShdw>
              </a:effectLst>
              <a:latin typeface="楷体_GB2312" pitchFamily="49" charset="-122"/>
              <a:ea typeface="楷体_GB2312" pitchFamily="49" charset="-122"/>
            </a:endParaRPr>
          </a:p>
        </p:txBody>
      </p: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93763C4-9122-44E1-9F44-0B945B7A8BBA}" type="slidenum">
              <a:rPr lang="en-US" altLang="zh-CN" sz="1400" smtClean="0"/>
              <a:pPr eaLnBrk="1" hangingPunct="1"/>
              <a:t>117</a:t>
            </a:fld>
            <a:endParaRPr lang="en-US" altLang="zh-CN" sz="1400" smtClean="0"/>
          </a:p>
        </p:txBody>
      </p:sp>
      <p:sp>
        <p:nvSpPr>
          <p:cNvPr id="181250" name="Text Box 2"/>
          <p:cNvSpPr txBox="1">
            <a:spLocks noChangeArrowheads="1"/>
          </p:cNvSpPr>
          <p:nvPr/>
        </p:nvSpPr>
        <p:spPr bwMode="auto">
          <a:xfrm>
            <a:off x="684213" y="836613"/>
            <a:ext cx="7848600" cy="5203825"/>
          </a:xfrm>
          <a:prstGeom prst="rect">
            <a:avLst/>
          </a:prstGeom>
          <a:noFill/>
          <a:ln w="9525">
            <a:noFill/>
            <a:miter lim="800000"/>
            <a:headEnd/>
            <a:tailEnd/>
          </a:ln>
          <a:effectLst/>
        </p:spPr>
        <p:txBody>
          <a:bodyPr>
            <a:spAutoFit/>
          </a:bodyPr>
          <a:lstStyle/>
          <a:p>
            <a:pPr marL="342900" indent="-342900">
              <a:spcBef>
                <a:spcPct val="50000"/>
              </a:spcBef>
              <a:defRPr/>
            </a:pPr>
            <a:r>
              <a:rPr lang="en-US" altLang="zh-CN" sz="2400" b="1" dirty="0">
                <a:effectLst>
                  <a:outerShdw blurRad="38100" dist="38100" dir="2700000" algn="tl">
                    <a:srgbClr val="C0C0C0"/>
                  </a:outerShdw>
                </a:effectLst>
                <a:latin typeface="Times New Roman"/>
                <a:ea typeface="楷体_GB2312" pitchFamily="49" charset="-122"/>
              </a:rPr>
              <a:t>—</a:t>
            </a:r>
            <a:r>
              <a:rPr lang="en-US" altLang="zh-CN" sz="2400" b="1" dirty="0">
                <a:effectLst>
                  <a:outerShdw blurRad="38100" dist="38100" dir="2700000" algn="tl">
                    <a:srgbClr val="C0C0C0"/>
                  </a:outerShdw>
                </a:effectLst>
                <a:latin typeface="楷体_GB2312" pitchFamily="49" charset="-122"/>
                <a:ea typeface="楷体_GB2312" pitchFamily="49" charset="-122"/>
              </a:rPr>
              <a:t> </a:t>
            </a:r>
            <a:r>
              <a:rPr lang="zh-CN" altLang="en-US" sz="2400" b="1" dirty="0">
                <a:effectLst>
                  <a:outerShdw blurRad="38100" dist="38100" dir="2700000" algn="tl">
                    <a:srgbClr val="C0C0C0"/>
                  </a:outerShdw>
                </a:effectLst>
                <a:latin typeface="楷体_GB2312" pitchFamily="49" charset="-122"/>
                <a:ea typeface="楷体_GB2312" pitchFamily="49" charset="-122"/>
              </a:rPr>
              <a:t>常见的矢量叠加分析的类型有：</a:t>
            </a:r>
          </a:p>
          <a:p>
            <a:pPr marL="800100" lvl="1" indent="-342900">
              <a:spcBef>
                <a:spcPct val="50000"/>
              </a:spcBef>
              <a:defRPr/>
            </a:pPr>
            <a:r>
              <a:rPr lang="en-US" altLang="zh-CN" sz="2400" b="1" dirty="0">
                <a:solidFill>
                  <a:srgbClr val="9900CC"/>
                </a:solidFill>
                <a:effectLst>
                  <a:outerShdw blurRad="38100" dist="38100" dir="2700000" algn="tl">
                    <a:srgbClr val="C0C0C0"/>
                  </a:outerShdw>
                </a:effectLst>
                <a:latin typeface="黑体" pitchFamily="2" charset="-122"/>
                <a:ea typeface="黑体" pitchFamily="2" charset="-122"/>
              </a:rPr>
              <a:t>3</a:t>
            </a:r>
            <a:r>
              <a:rPr lang="zh-CN" altLang="en-US" sz="2400" b="1" dirty="0">
                <a:solidFill>
                  <a:srgbClr val="9900CC"/>
                </a:solidFill>
                <a:effectLst>
                  <a:outerShdw blurRad="38100" dist="38100" dir="2700000" algn="tl">
                    <a:srgbClr val="C0C0C0"/>
                  </a:outerShdw>
                </a:effectLst>
                <a:latin typeface="黑体" pitchFamily="2" charset="-122"/>
                <a:ea typeface="黑体" pitchFamily="2" charset="-122"/>
              </a:rPr>
              <a:t>、擦除叠加</a:t>
            </a:r>
          </a:p>
          <a:p>
            <a:pPr marL="800100" lvl="1" indent="-342900">
              <a:spcBef>
                <a:spcPct val="50000"/>
              </a:spcBef>
              <a:buFontTx/>
              <a:buChar char="•"/>
              <a:defRPr/>
            </a:pPr>
            <a:r>
              <a:rPr lang="zh-CN" altLang="en-US" sz="2400" b="1" dirty="0">
                <a:effectLst>
                  <a:outerShdw blurRad="38100" dist="38100" dir="2700000" algn="tl">
                    <a:srgbClr val="C0C0C0"/>
                  </a:outerShdw>
                </a:effectLst>
                <a:latin typeface="楷体_GB2312" pitchFamily="49" charset="-122"/>
                <a:ea typeface="楷体_GB2312" pitchFamily="49" charset="-122"/>
              </a:rPr>
              <a:t>任意两种（点、线、面）图层之间可进行擦除操作：消除第一个图层中落在第二图层地物及其缓冲区中的部分，而形成新的图层</a:t>
            </a:r>
          </a:p>
          <a:p>
            <a:pPr marL="800100" lvl="1" indent="-342900">
              <a:spcBef>
                <a:spcPct val="50000"/>
              </a:spcBef>
              <a:defRPr/>
            </a:pPr>
            <a:r>
              <a:rPr lang="en-US" altLang="zh-CN" sz="2400" b="1" dirty="0">
                <a:solidFill>
                  <a:srgbClr val="9900CC"/>
                </a:solidFill>
                <a:effectLst>
                  <a:outerShdw blurRad="38100" dist="38100" dir="2700000" algn="tl">
                    <a:srgbClr val="C0C0C0"/>
                  </a:outerShdw>
                </a:effectLst>
                <a:latin typeface="黑体" pitchFamily="2" charset="-122"/>
                <a:ea typeface="黑体" pitchFamily="2" charset="-122"/>
              </a:rPr>
              <a:t>4</a:t>
            </a:r>
            <a:r>
              <a:rPr lang="zh-CN" altLang="en-US" sz="2400" b="1" dirty="0">
                <a:solidFill>
                  <a:srgbClr val="9900CC"/>
                </a:solidFill>
                <a:effectLst>
                  <a:outerShdw blurRad="38100" dist="38100" dir="2700000" algn="tl">
                    <a:srgbClr val="C0C0C0"/>
                  </a:outerShdw>
                </a:effectLst>
                <a:latin typeface="黑体" pitchFamily="2" charset="-122"/>
                <a:ea typeface="黑体" pitchFamily="2" charset="-122"/>
              </a:rPr>
              <a:t>、标识叠加</a:t>
            </a:r>
          </a:p>
          <a:p>
            <a:pPr marL="800100" lvl="1" indent="-342900">
              <a:spcBef>
                <a:spcPct val="50000"/>
              </a:spcBef>
              <a:buFontTx/>
              <a:buChar char="•"/>
              <a:defRPr/>
            </a:pPr>
            <a:r>
              <a:rPr lang="zh-CN" altLang="en-US" sz="2400" b="1" dirty="0">
                <a:effectLst>
                  <a:outerShdw blurRad="38100" dist="38100" dir="2700000" algn="tl">
                    <a:srgbClr val="C0C0C0"/>
                  </a:outerShdw>
                </a:effectLst>
                <a:latin typeface="楷体_GB2312" pitchFamily="49" charset="-122"/>
                <a:ea typeface="楷体_GB2312" pitchFamily="49" charset="-122"/>
              </a:rPr>
              <a:t>点面叠加、线面叠加、面面叠加</a:t>
            </a:r>
          </a:p>
          <a:p>
            <a:pPr marL="800100" lvl="1" indent="-342900">
              <a:spcBef>
                <a:spcPct val="50000"/>
              </a:spcBef>
              <a:buFontTx/>
              <a:buChar char="•"/>
              <a:defRPr/>
            </a:pPr>
            <a:r>
              <a:rPr lang="zh-CN" altLang="en-US" sz="2400" b="1" dirty="0">
                <a:effectLst>
                  <a:outerShdw blurRad="38100" dist="38100" dir="2700000" algn="tl">
                    <a:srgbClr val="C0C0C0"/>
                  </a:outerShdw>
                </a:effectLst>
                <a:latin typeface="楷体_GB2312" pitchFamily="49" charset="-122"/>
                <a:ea typeface="楷体_GB2312" pitchFamily="49" charset="-122"/>
              </a:rPr>
              <a:t>将与第一个图层的地物相交、包含的多边形的属性信息附加到第一个图层的对应地物上</a:t>
            </a:r>
          </a:p>
          <a:p>
            <a:pPr marL="800100" lvl="1" indent="-342900">
              <a:spcBef>
                <a:spcPct val="50000"/>
              </a:spcBef>
              <a:buFontTx/>
              <a:buChar char="•"/>
              <a:defRPr/>
            </a:pPr>
            <a:r>
              <a:rPr lang="zh-CN" altLang="en-US" sz="2400" b="1" dirty="0">
                <a:effectLst>
                  <a:outerShdw blurRad="38100" dist="38100" dir="2700000" algn="tl">
                    <a:srgbClr val="C0C0C0"/>
                  </a:outerShdw>
                </a:effectLst>
                <a:latin typeface="楷体_GB2312" pitchFamily="49" charset="-122"/>
                <a:ea typeface="楷体_GB2312" pitchFamily="49" charset="-122"/>
              </a:rPr>
              <a:t>可用于解决</a:t>
            </a:r>
            <a:r>
              <a:rPr lang="zh-CN" altLang="en-US" sz="2400" b="1" dirty="0">
                <a:effectLst>
                  <a:outerShdw blurRad="38100" dist="38100" dir="2700000" algn="tl">
                    <a:srgbClr val="C0C0C0"/>
                  </a:outerShdw>
                </a:effectLst>
                <a:latin typeface="Times New Roman"/>
                <a:ea typeface="楷体_GB2312" pitchFamily="49" charset="-122"/>
              </a:rPr>
              <a:t>“</a:t>
            </a:r>
            <a:r>
              <a:rPr lang="zh-CN" altLang="en-US" sz="2400" b="1" dirty="0">
                <a:effectLst>
                  <a:outerShdw blurRad="38100" dist="38100" dir="2700000" algn="tl">
                    <a:srgbClr val="C0C0C0"/>
                  </a:outerShdw>
                </a:effectLst>
                <a:latin typeface="楷体_GB2312" pitchFamily="49" charset="-122"/>
                <a:ea typeface="楷体_GB2312" pitchFamily="49" charset="-122"/>
              </a:rPr>
              <a:t>查找某条河流穿越的省份有哪些？</a:t>
            </a:r>
            <a:r>
              <a:rPr lang="zh-CN" altLang="en-US" sz="2400" b="1" dirty="0">
                <a:effectLst>
                  <a:outerShdw blurRad="38100" dist="38100" dir="2700000" algn="tl">
                    <a:srgbClr val="C0C0C0"/>
                  </a:outerShdw>
                </a:effectLst>
                <a:latin typeface="Times New Roman"/>
                <a:ea typeface="楷体_GB2312" pitchFamily="49" charset="-122"/>
              </a:rPr>
              <a:t>”</a:t>
            </a:r>
            <a:r>
              <a:rPr lang="zh-CN" altLang="en-US" sz="2400" b="1" dirty="0">
                <a:effectLst>
                  <a:outerShdw blurRad="38100" dist="38100" dir="2700000" algn="tl">
                    <a:srgbClr val="C0C0C0"/>
                  </a:outerShdw>
                </a:effectLst>
                <a:latin typeface="楷体_GB2312" pitchFamily="49" charset="-122"/>
                <a:ea typeface="楷体_GB2312" pitchFamily="49" charset="-122"/>
              </a:rPr>
              <a:t>这样的问题</a:t>
            </a:r>
          </a:p>
        </p:txBody>
      </p:sp>
      <p:pic>
        <p:nvPicPr>
          <p:cNvPr id="119812" name="图片 3" descr="图片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72125" y="928688"/>
            <a:ext cx="2933700"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3" name="图片 4" descr="图片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18200" y="2714625"/>
            <a:ext cx="2940050"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ABB5176-A58B-4456-B35D-5F8BE6008370}" type="slidenum">
              <a:rPr lang="en-US" altLang="zh-CN" sz="1400" smtClean="0"/>
              <a:pPr eaLnBrk="1" hangingPunct="1"/>
              <a:t>118</a:t>
            </a:fld>
            <a:endParaRPr lang="en-US" altLang="zh-CN" sz="1400" smtClean="0"/>
          </a:p>
        </p:txBody>
      </p:sp>
      <p:sp>
        <p:nvSpPr>
          <p:cNvPr id="12083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20836"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(2) Topological overlay</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Vector and raster based software differ </a:t>
            </a:r>
            <a:r>
              <a:rPr lang="en-US" altLang="zh-CN" sz="2600" b="1" u="sng">
                <a:solidFill>
                  <a:schemeClr val="accent2"/>
                </a:solidFill>
                <a:latin typeface="Times New Roman" pitchFamily="18" charset="0"/>
                <a:ea typeface="楷体_GB2312" pitchFamily="49" charset="-122"/>
              </a:rPr>
              <a:t>considerably</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相当，非常</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in their approach to topological overlay.</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Raster based software is </a:t>
            </a:r>
            <a:r>
              <a:rPr lang="en-US" altLang="zh-CN" sz="2600" b="1" u="sng">
                <a:solidFill>
                  <a:schemeClr val="accent2"/>
                </a:solidFill>
                <a:latin typeface="Times New Roman" pitchFamily="18" charset="0"/>
                <a:ea typeface="楷体_GB2312" pitchFamily="49" charset="-122"/>
              </a:rPr>
              <a:t>oriented</a:t>
            </a:r>
            <a:r>
              <a:rPr lang="zh-CN" altLang="en-US" sz="2600" b="1" u="sng">
                <a:solidFill>
                  <a:schemeClr val="accent2"/>
                </a:solidFill>
                <a:latin typeface="Times New Roman" pitchFamily="18" charset="0"/>
                <a:ea typeface="楷体_GB2312" pitchFamily="49" charset="-122"/>
              </a:rPr>
              <a:t> </a:t>
            </a:r>
            <a:r>
              <a:rPr lang="en-US" altLang="zh-CN" sz="2600" b="1" u="sng">
                <a:latin typeface="Times New Roman" pitchFamily="18" charset="0"/>
                <a:ea typeface="楷体_GB2312" pitchFamily="49" charset="-122"/>
              </a:rPr>
              <a:t>towards</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面向</a:t>
            </a:r>
            <a:r>
              <a:rPr lang="en-US" altLang="zh-CN" sz="2600" b="1">
                <a:solidFill>
                  <a:schemeClr val="accent2"/>
                </a:solidFill>
                <a:latin typeface="Times New Roman" pitchFamily="18" charset="0"/>
                <a:ea typeface="楷体_GB2312" pitchFamily="49" charset="-122"/>
              </a:rPr>
              <a:t>/’ɔ:riənt/)</a:t>
            </a:r>
            <a:r>
              <a:rPr lang="en-US" altLang="zh-CN" sz="2600" b="1">
                <a:latin typeface="Times New Roman" pitchFamily="18" charset="0"/>
                <a:ea typeface="楷体_GB2312" pitchFamily="49" charset="-122"/>
              </a:rPr>
              <a:t>  </a:t>
            </a:r>
            <a:r>
              <a:rPr lang="en-US" altLang="zh-CN" sz="2600" b="1" u="sng">
                <a:solidFill>
                  <a:schemeClr val="accent2"/>
                </a:solidFill>
                <a:latin typeface="Times New Roman" pitchFamily="18" charset="0"/>
                <a:ea typeface="楷体_GB2312" pitchFamily="49" charset="-122"/>
              </a:rPr>
              <a:t>arithmetic</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算法</a:t>
            </a:r>
            <a:r>
              <a:rPr lang="en-US" altLang="zh-CN" sz="2600" b="1">
                <a:solidFill>
                  <a:schemeClr val="accent2"/>
                </a:solidFill>
                <a:latin typeface="Times New Roman" pitchFamily="18" charset="0"/>
                <a:ea typeface="楷体_GB2312" pitchFamily="49" charset="-122"/>
              </a:rPr>
              <a:t>/ə’riθmətik/)</a:t>
            </a:r>
            <a:r>
              <a:rPr lang="en-US" altLang="zh-CN" sz="2600" b="1">
                <a:latin typeface="Times New Roman" pitchFamily="18" charset="0"/>
                <a:ea typeface="楷体_GB2312" pitchFamily="49" charset="-122"/>
              </a:rPr>
              <a:t> overlay operations, e. g. the addition, subtraction, </a:t>
            </a:r>
            <a:r>
              <a:rPr lang="en-US" altLang="zh-CN" sz="2600" b="1" u="sng">
                <a:solidFill>
                  <a:schemeClr val="accent2"/>
                </a:solidFill>
                <a:latin typeface="Times New Roman" pitchFamily="18" charset="0"/>
                <a:ea typeface="楷体_GB2312" pitchFamily="49" charset="-122"/>
              </a:rPr>
              <a:t>division</a:t>
            </a:r>
            <a:r>
              <a:rPr lang="en-US" altLang="zh-CN" sz="2600" b="1">
                <a:solidFill>
                  <a:schemeClr val="accent2"/>
                </a:solidFill>
                <a:latin typeface="Times New Roman" pitchFamily="18" charset="0"/>
                <a:ea typeface="楷体_GB2312" pitchFamily="49" charset="-122"/>
              </a:rPr>
              <a:t> (/di'viʒn/),</a:t>
            </a:r>
            <a:r>
              <a:rPr lang="en-US" altLang="zh-CN" sz="2600" b="1">
                <a:latin typeface="Times New Roman" pitchFamily="18" charset="0"/>
                <a:ea typeface="楷体_GB2312" pitchFamily="49" charset="-122"/>
              </a:rPr>
              <a:t> </a:t>
            </a:r>
            <a:r>
              <a:rPr lang="en-US" altLang="zh-CN" sz="2600" b="1" u="sng">
                <a:solidFill>
                  <a:schemeClr val="accent2"/>
                </a:solidFill>
                <a:latin typeface="Times New Roman" pitchFamily="18" charset="0"/>
                <a:ea typeface="楷体_GB2312" pitchFamily="49" charset="-122"/>
              </a:rPr>
              <a:t>multiplication</a:t>
            </a:r>
            <a:r>
              <a:rPr lang="en-US" altLang="zh-CN" sz="2600" b="1">
                <a:solidFill>
                  <a:schemeClr val="accent2"/>
                </a:solidFill>
                <a:latin typeface="Times New Roman" pitchFamily="18" charset="0"/>
                <a:ea typeface="楷体_GB2312" pitchFamily="49" charset="-122"/>
              </a:rPr>
              <a:t> (/,mʌltipli’keiʃn/)</a:t>
            </a:r>
            <a:r>
              <a:rPr lang="en-US" altLang="zh-CN" sz="2600" b="1">
                <a:latin typeface="Times New Roman" pitchFamily="18" charset="0"/>
                <a:ea typeface="楷体_GB2312" pitchFamily="49" charset="-122"/>
              </a:rPr>
              <a:t> of data layers. </a:t>
            </a:r>
          </a:p>
        </p:txBody>
      </p:sp>
    </p:spTree>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185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D67EABA-A5EE-4DB7-BDB8-C6ACAF64A607}" type="slidenum">
              <a:rPr lang="en-US" altLang="zh-CN" sz="1400" smtClean="0"/>
              <a:pPr eaLnBrk="1" hangingPunct="1"/>
              <a:t>119</a:t>
            </a:fld>
            <a:endParaRPr lang="en-US" altLang="zh-CN" sz="1400" smtClean="0"/>
          </a:p>
        </p:txBody>
      </p:sp>
      <p:sp>
        <p:nvSpPr>
          <p:cNvPr id="12185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21860"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(2) Topological overlay</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 nature of the one attribute map approach, </a:t>
            </a:r>
            <a:r>
              <a:rPr lang="en-US" altLang="zh-CN" sz="2600" b="1" u="sng">
                <a:latin typeface="Times New Roman" pitchFamily="18" charset="0"/>
                <a:ea typeface="楷体_GB2312" pitchFamily="49" charset="-122"/>
              </a:rPr>
              <a:t>typical</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latin typeface="Times New Roman" pitchFamily="18" charset="0"/>
                <a:ea typeface="楷体_GB2312" pitchFamily="49" charset="-122"/>
              </a:rPr>
              <a:t>典型特征</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of</a:t>
            </a:r>
            <a:r>
              <a:rPr lang="zh-CN" altLang="en-US" sz="2600" b="1">
                <a:latin typeface="Times New Roman" pitchFamily="18" charset="0"/>
                <a:ea typeface="楷体_GB2312" pitchFamily="49" charset="-122"/>
              </a:rPr>
              <a:t> </a:t>
            </a:r>
            <a:r>
              <a:rPr lang="en-US" altLang="zh-CN" sz="2600" b="1">
                <a:latin typeface="Times New Roman" pitchFamily="18" charset="0"/>
                <a:ea typeface="楷体_GB2312" pitchFamily="49" charset="-122"/>
              </a:rPr>
              <a:t>the raster data model, usually provides a more flexible</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灵活的</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and efficient overlay capability. The raster data model affords a strong numerically modeling (</a:t>
            </a:r>
            <a:r>
              <a:rPr lang="en-US" altLang="zh-CN" sz="2600" b="1">
                <a:solidFill>
                  <a:srgbClr val="9900CC"/>
                </a:solidFill>
                <a:latin typeface="Times New Roman" pitchFamily="18" charset="0"/>
                <a:ea typeface="楷体_GB2312" pitchFamily="49" charset="-122"/>
              </a:rPr>
              <a:t>quantitative analysis, </a:t>
            </a:r>
            <a:r>
              <a:rPr lang="zh-CN" altLang="en-US" sz="2600" b="1">
                <a:solidFill>
                  <a:srgbClr val="9900CC"/>
                </a:solidFill>
                <a:latin typeface="Times New Roman" pitchFamily="18" charset="0"/>
                <a:ea typeface="楷体_GB2312" pitchFamily="49" charset="-122"/>
              </a:rPr>
              <a:t>定量分析</a:t>
            </a:r>
            <a:r>
              <a:rPr lang="en-US" altLang="zh-CN" sz="2600" b="1">
                <a:latin typeface="Times New Roman" pitchFamily="18" charset="0"/>
                <a:ea typeface="楷体_GB2312" pitchFamily="49" charset="-122"/>
              </a:rPr>
              <a:t>) capability.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Most </a:t>
            </a:r>
            <a:r>
              <a:rPr lang="en-US" altLang="zh-CN" sz="2600" b="1" u="sng">
                <a:solidFill>
                  <a:schemeClr val="accent2"/>
                </a:solidFill>
                <a:latin typeface="Times New Roman" pitchFamily="18" charset="0"/>
                <a:ea typeface="楷体_GB2312" pitchFamily="49" charset="-122"/>
              </a:rPr>
              <a:t>sophisticated</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复杂的，深奥的</a:t>
            </a:r>
            <a:r>
              <a:rPr lang="en-US" altLang="zh-CN" sz="2600" b="1">
                <a:solidFill>
                  <a:schemeClr val="accent2"/>
                </a:solidFill>
                <a:latin typeface="Times New Roman" pitchFamily="18" charset="0"/>
                <a:ea typeface="楷体_GB2312" pitchFamily="49" charset="-122"/>
              </a:rPr>
              <a:t>/sə’fistikeitid/)</a:t>
            </a:r>
            <a:r>
              <a:rPr lang="en-US" altLang="zh-CN" sz="2600" b="1">
                <a:latin typeface="Times New Roman" pitchFamily="18" charset="0"/>
                <a:ea typeface="楷体_GB2312" pitchFamily="49" charset="-122"/>
              </a:rPr>
              <a:t> spatial modeling is undertaken within the raster </a:t>
            </a:r>
            <a:r>
              <a:rPr lang="en-US" altLang="zh-CN" sz="2600" b="1" u="sng">
                <a:solidFill>
                  <a:schemeClr val="accent2"/>
                </a:solidFill>
                <a:latin typeface="Times New Roman" pitchFamily="18" charset="0"/>
                <a:ea typeface="楷体_GB2312" pitchFamily="49" charset="-122"/>
              </a:rPr>
              <a:t>domain</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领域</a:t>
            </a:r>
            <a:r>
              <a:rPr lang="en-US" altLang="zh-CN" sz="2600" b="1">
                <a:solidFill>
                  <a:schemeClr val="accent2"/>
                </a:solidFill>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23FBD10-6006-421B-BFBE-3E5D667C1D98}" type="slidenum">
              <a:rPr lang="en-US" altLang="zh-CN" sz="1400" smtClean="0"/>
              <a:pPr eaLnBrk="1" hangingPunct="1"/>
              <a:t>12</a:t>
            </a:fld>
            <a:endParaRPr lang="en-US" altLang="zh-CN" sz="1400" smtClean="0"/>
          </a:p>
        </p:txBody>
      </p:sp>
      <p:sp>
        <p:nvSpPr>
          <p:cNvPr id="13315"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Ⅰ——</a:t>
            </a:r>
            <a:r>
              <a:rPr lang="en-US" altLang="zh-CN" sz="2400" b="1">
                <a:latin typeface="Times New Roman" pitchFamily="18" charset="0"/>
              </a:rPr>
              <a:t>2.</a:t>
            </a:r>
            <a:r>
              <a:rPr lang="en-US" altLang="zh-CN" sz="2400" b="1">
                <a:solidFill>
                  <a:srgbClr val="CC00CC"/>
                </a:solidFill>
                <a:latin typeface="Times New Roman" pitchFamily="18" charset="0"/>
                <a:ea typeface="楷体_GB2312" pitchFamily="49" charset="-122"/>
              </a:rPr>
              <a:t> </a:t>
            </a:r>
            <a:r>
              <a:rPr lang="en-US" altLang="zh-CN" sz="2400" b="1">
                <a:latin typeface="Times New Roman" pitchFamily="18" charset="0"/>
              </a:rPr>
              <a:t>What kinds of functions does a GIS have?</a:t>
            </a:r>
            <a:r>
              <a:rPr lang="en-US" altLang="zh-CN" sz="2400" b="1">
                <a:solidFill>
                  <a:srgbClr val="CC00CC"/>
                </a:solidFill>
                <a:latin typeface="Times New Roman" pitchFamily="18" charset="0"/>
                <a:ea typeface="楷体_GB2312" pitchFamily="49" charset="-122"/>
              </a:rPr>
              <a:t> </a:t>
            </a:r>
            <a:endParaRPr lang="en-US" altLang="zh-CN" sz="2400" b="1">
              <a:latin typeface="Times New Roman" pitchFamily="18" charset="0"/>
            </a:endParaRPr>
          </a:p>
        </p:txBody>
      </p:sp>
      <p:pic>
        <p:nvPicPr>
          <p:cNvPr id="13316" name="Picture 4" descr="第一章图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1125538"/>
            <a:ext cx="6994525" cy="422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AutoShape 5"/>
          <p:cNvSpPr>
            <a:spLocks noChangeArrowheads="1"/>
          </p:cNvSpPr>
          <p:nvPr/>
        </p:nvSpPr>
        <p:spPr bwMode="auto">
          <a:xfrm>
            <a:off x="7572375" y="2786063"/>
            <a:ext cx="1571625" cy="1008062"/>
          </a:xfrm>
          <a:prstGeom prst="wedgeRoundRectCallout">
            <a:avLst>
              <a:gd name="adj1" fmla="val -82366"/>
              <a:gd name="adj2" fmla="val 57560"/>
              <a:gd name="adj3" fmla="val 16667"/>
            </a:avLst>
          </a:prstGeom>
          <a:solidFill>
            <a:srgbClr val="B0EEB6"/>
          </a:solidFill>
          <a:ln w="9525">
            <a:solidFill>
              <a:schemeClr val="tx1"/>
            </a:solidFill>
            <a:miter lim="800000"/>
            <a:headEnd/>
            <a:tailEnd/>
          </a:ln>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sz="1800" b="1">
                <a:solidFill>
                  <a:srgbClr val="CC00CC"/>
                </a:solidFill>
              </a:rPr>
              <a:t>Land</a:t>
            </a:r>
            <a:r>
              <a:rPr lang="en-US" altLang="zh-CN" sz="1800" b="1">
                <a:solidFill>
                  <a:schemeClr val="accent2"/>
                </a:solidFill>
              </a:rPr>
              <a:t> information system</a:t>
            </a:r>
          </a:p>
        </p:txBody>
      </p:sp>
      <p:sp>
        <p:nvSpPr>
          <p:cNvPr id="13318" name="AutoShape 6"/>
          <p:cNvSpPr>
            <a:spLocks noChangeArrowheads="1"/>
          </p:cNvSpPr>
          <p:nvPr/>
        </p:nvSpPr>
        <p:spPr bwMode="auto">
          <a:xfrm>
            <a:off x="7308850" y="5589588"/>
            <a:ext cx="1584325" cy="674687"/>
          </a:xfrm>
          <a:prstGeom prst="wedgeRoundRectCallout">
            <a:avLst>
              <a:gd name="adj1" fmla="val -23949"/>
              <a:gd name="adj2" fmla="val -90472"/>
              <a:gd name="adj3" fmla="val 16667"/>
            </a:avLst>
          </a:prstGeom>
          <a:solidFill>
            <a:srgbClr val="B0EEB6"/>
          </a:solidFill>
          <a:ln w="9525">
            <a:solidFill>
              <a:schemeClr val="tx1"/>
            </a:solidFill>
            <a:miter lim="800000"/>
            <a:headEnd/>
            <a:tailEnd/>
          </a:ln>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sz="1800" b="1">
                <a:solidFill>
                  <a:srgbClr val="CC00CC"/>
                </a:solidFill>
              </a:rPr>
              <a:t>Parcel-based LIS</a:t>
            </a:r>
            <a:endParaRPr lang="en-US" altLang="zh-CN" sz="1800" b="1">
              <a:solidFill>
                <a:schemeClr val="accent2"/>
              </a:solidFill>
            </a:endParaRPr>
          </a:p>
        </p:txBody>
      </p:sp>
      <p:sp>
        <p:nvSpPr>
          <p:cNvPr id="13319" name="AutoShape 7"/>
          <p:cNvSpPr>
            <a:spLocks noChangeArrowheads="1"/>
          </p:cNvSpPr>
          <p:nvPr/>
        </p:nvSpPr>
        <p:spPr bwMode="auto">
          <a:xfrm>
            <a:off x="3779838" y="1773238"/>
            <a:ext cx="1439862" cy="360362"/>
          </a:xfrm>
          <a:prstGeom prst="wedgeRoundRectCallout">
            <a:avLst>
              <a:gd name="adj1" fmla="val -22435"/>
              <a:gd name="adj2" fmla="val 294051"/>
              <a:gd name="adj3" fmla="val 16667"/>
            </a:avLst>
          </a:prstGeom>
          <a:solidFill>
            <a:srgbClr val="B0EEB6"/>
          </a:solidFill>
          <a:ln w="9525">
            <a:solidFill>
              <a:schemeClr val="tx1"/>
            </a:solidFill>
            <a:miter lim="800000"/>
            <a:headEnd/>
            <a:tailEnd/>
          </a:ln>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sz="1800" b="1">
                <a:solidFill>
                  <a:srgbClr val="CC00CC"/>
                </a:solidFill>
                <a:latin typeface="Times New Roman" pitchFamily="18" charset="0"/>
              </a:rPr>
              <a:t>CAD/CAM</a:t>
            </a:r>
            <a:endParaRPr lang="en-US" altLang="zh-CN" sz="1800" b="1">
              <a:solidFill>
                <a:schemeClr val="accent2"/>
              </a:solidFill>
              <a:latin typeface="Times New Roman" pitchFamily="18" charset="0"/>
            </a:endParaRPr>
          </a:p>
        </p:txBody>
      </p:sp>
    </p:spTree>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AAD6501-4292-4E62-A956-E2E0C16AEBFF}" type="slidenum">
              <a:rPr lang="en-US" altLang="zh-CN" sz="1400" smtClean="0"/>
              <a:pPr eaLnBrk="1" hangingPunct="1"/>
              <a:t>120</a:t>
            </a:fld>
            <a:endParaRPr lang="en-US" altLang="zh-CN" sz="1400" smtClean="0"/>
          </a:p>
        </p:txBody>
      </p:sp>
      <p:sp>
        <p:nvSpPr>
          <p:cNvPr id="12288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22884"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(2) Topological overlay</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In vector based systems topological overlay is achieved by the creation of a new topological network from two or more existing networks.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This requires the rebuilding of topological tables, e. g. arc, node, polygon, and therefore can be time consuming and </a:t>
            </a:r>
            <a:r>
              <a:rPr lang="en-US" altLang="zh-CN" sz="2600" b="1">
                <a:solidFill>
                  <a:schemeClr val="accent2"/>
                </a:solidFill>
                <a:latin typeface="Times New Roman" pitchFamily="18" charset="0"/>
                <a:ea typeface="楷体_GB2312" pitchFamily="49" charset="-122"/>
              </a:rPr>
              <a:t>CPU intensive (CPU</a:t>
            </a:r>
            <a:r>
              <a:rPr lang="zh-CN" altLang="en-US" sz="2600" b="1">
                <a:solidFill>
                  <a:schemeClr val="accent2"/>
                </a:solidFill>
                <a:latin typeface="Times New Roman" pitchFamily="18" charset="0"/>
                <a:ea typeface="楷体_GB2312" pitchFamily="49" charset="-122"/>
              </a:rPr>
              <a:t>占用率高</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p>
        </p:txBody>
      </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96959F9-47A8-4F78-B496-CC60D55D6DF9}" type="slidenum">
              <a:rPr lang="en-US" altLang="zh-CN" sz="1400" smtClean="0"/>
              <a:pPr eaLnBrk="1" hangingPunct="1"/>
              <a:t>121</a:t>
            </a:fld>
            <a:endParaRPr lang="en-US" altLang="zh-CN" sz="1400" smtClean="0"/>
          </a:p>
        </p:txBody>
      </p:sp>
      <p:sp>
        <p:nvSpPr>
          <p:cNvPr id="123907"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23908"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(2) Topological overlay</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 result of a topological overlay in the vector domain is a new topological network that will contain attributes of the original input data layers.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In this way selected queries can then be undertaken of the original layer, e. g. soils and forest cover, to determine where specific situations occur, e. g. </a:t>
            </a:r>
            <a:r>
              <a:rPr lang="en-US" altLang="zh-CN" sz="2600" b="1" u="sng">
                <a:solidFill>
                  <a:schemeClr val="accent2"/>
                </a:solidFill>
                <a:latin typeface="Times New Roman" pitchFamily="18" charset="0"/>
                <a:ea typeface="楷体_GB2312" pitchFamily="49" charset="-122"/>
              </a:rPr>
              <a:t>deciduous</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落叶的</a:t>
            </a:r>
            <a:r>
              <a:rPr lang="en-US" altLang="zh-CN" sz="2600" b="1">
                <a:solidFill>
                  <a:schemeClr val="accent2"/>
                </a:solidFill>
                <a:latin typeface="Times New Roman" pitchFamily="18" charset="0"/>
                <a:ea typeface="楷体_GB2312" pitchFamily="49" charset="-122"/>
              </a:rPr>
              <a:t>/di’sidʒuəs/)</a:t>
            </a:r>
            <a:r>
              <a:rPr lang="en-US" altLang="zh-CN" sz="2600" b="1">
                <a:latin typeface="Times New Roman" pitchFamily="18" charset="0"/>
                <a:ea typeface="楷体_GB2312" pitchFamily="49" charset="-122"/>
              </a:rPr>
              <a:t> forest cover where </a:t>
            </a:r>
            <a:r>
              <a:rPr lang="en-US" altLang="zh-CN" sz="2600" b="1" u="sng">
                <a:solidFill>
                  <a:schemeClr val="accent2"/>
                </a:solidFill>
                <a:latin typeface="Times New Roman" pitchFamily="18" charset="0"/>
                <a:ea typeface="楷体_GB2312" pitchFamily="49" charset="-122"/>
              </a:rPr>
              <a:t>drainage</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排水系统</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dreinidʒ</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is poor.</a:t>
            </a:r>
          </a:p>
        </p:txBody>
      </p:sp>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0CFEB01-7A12-4374-A0DF-E2D8AD6DCF96}" type="slidenum">
              <a:rPr lang="en-US" altLang="zh-CN" sz="1400" smtClean="0"/>
              <a:pPr eaLnBrk="1" hangingPunct="1"/>
              <a:t>122</a:t>
            </a:fld>
            <a:endParaRPr lang="en-US" altLang="zh-CN" sz="1400" smtClean="0"/>
          </a:p>
        </p:txBody>
      </p:sp>
      <p:sp>
        <p:nvSpPr>
          <p:cNvPr id="12493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24932" name="Rectangle 3"/>
          <p:cNvSpPr>
            <a:spLocks noChangeArrowheads="1"/>
          </p:cNvSpPr>
          <p:nvPr/>
        </p:nvSpPr>
        <p:spPr bwMode="auto">
          <a:xfrm>
            <a:off x="395288" y="1411288"/>
            <a:ext cx="8497887" cy="533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(2) Topological overlay</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Most GIS software makes use of a consistent logic for the overlay of multiple data layers. The rules of </a:t>
            </a:r>
            <a:r>
              <a:rPr lang="en-US" altLang="zh-CN" sz="2600" b="1" u="sng">
                <a:solidFill>
                  <a:schemeClr val="accent2"/>
                </a:solidFill>
                <a:latin typeface="Times New Roman" pitchFamily="18" charset="0"/>
                <a:ea typeface="楷体_GB2312" pitchFamily="49" charset="-122"/>
              </a:rPr>
              <a:t>Boolean logic</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布尔逻辑</a:t>
            </a:r>
            <a:r>
              <a:rPr lang="en-US" altLang="zh-CN" sz="2600" b="1">
                <a:solidFill>
                  <a:schemeClr val="accent2"/>
                </a:solidFill>
                <a:latin typeface="Times New Roman" pitchFamily="18" charset="0"/>
                <a:ea typeface="楷体_GB2312" pitchFamily="49" charset="-122"/>
              </a:rPr>
              <a:t>/’bu:liən/)</a:t>
            </a:r>
            <a:r>
              <a:rPr lang="en-US" altLang="zh-CN" sz="2600" b="1">
                <a:latin typeface="Times New Roman" pitchFamily="18" charset="0"/>
                <a:ea typeface="楷体_GB2312" pitchFamily="49" charset="-122"/>
              </a:rPr>
              <a:t> are used to operate on the attributes and spatial properties of geographic features. </a:t>
            </a:r>
          </a:p>
          <a:p>
            <a:pPr eaLnBrk="1" hangingPunct="1">
              <a:lnSpc>
                <a:spcPct val="110000"/>
              </a:lnSpc>
              <a:spcBef>
                <a:spcPct val="20000"/>
              </a:spcBef>
              <a:buFont typeface="Wingdings" pitchFamily="2" charset="2"/>
              <a:buChar char="Ø"/>
            </a:pPr>
            <a:r>
              <a:rPr lang="en-US" altLang="zh-CN" sz="2400" b="1" u="sng">
                <a:solidFill>
                  <a:schemeClr val="accent2"/>
                </a:solidFill>
                <a:latin typeface="Times New Roman" pitchFamily="18" charset="0"/>
                <a:ea typeface="楷体_GB2312" pitchFamily="49" charset="-122"/>
              </a:rPr>
              <a:t>Boolean algebra</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布尔代数 </a:t>
            </a:r>
            <a:r>
              <a:rPr lang="en-US" altLang="zh-CN" sz="2400" b="1">
                <a:solidFill>
                  <a:srgbClr val="000000"/>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rPr>
              <a:t>ældʒibrə/</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uses the </a:t>
            </a:r>
            <a:r>
              <a:rPr lang="en-US" altLang="zh-CN" sz="2400" b="1" u="sng">
                <a:solidFill>
                  <a:schemeClr val="accent2"/>
                </a:solidFill>
                <a:latin typeface="Times New Roman" pitchFamily="18" charset="0"/>
                <a:ea typeface="楷体_GB2312" pitchFamily="49" charset="-122"/>
              </a:rPr>
              <a:t>operator</a:t>
            </a:r>
            <a:r>
              <a:rPr lang="en-US" altLang="zh-CN" sz="2400" b="1">
                <a:latin typeface="Times New Roman" pitchFamily="18" charset="0"/>
                <a:ea typeface="楷体_GB2312" pitchFamily="49" charset="-122"/>
              </a:rPr>
              <a:t>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操作符号</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AND, OR, </a:t>
            </a:r>
            <a:r>
              <a:rPr lang="en-US" altLang="zh-CN" sz="2400" b="1" u="sng">
                <a:solidFill>
                  <a:schemeClr val="accent2"/>
                </a:solidFill>
                <a:latin typeface="Times New Roman" pitchFamily="18" charset="0"/>
                <a:ea typeface="楷体_GB2312" pitchFamily="49" charset="-122"/>
              </a:rPr>
              <a:t>XOR</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异或</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NOT to see whether a particular condition is true or false. Boolean logic represents all possible combinations of spatial </a:t>
            </a:r>
            <a:r>
              <a:rPr lang="en-US" altLang="zh-CN" sz="2400" b="1" u="sng">
                <a:solidFill>
                  <a:schemeClr val="accent2"/>
                </a:solidFill>
                <a:latin typeface="Times New Roman" pitchFamily="18" charset="0"/>
                <a:ea typeface="楷体_GB2312" pitchFamily="49" charset="-122"/>
              </a:rPr>
              <a:t>interaction</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相互作用</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between different features. The </a:t>
            </a:r>
            <a:r>
              <a:rPr lang="en-US" altLang="zh-CN" sz="2400" b="1" u="sng">
                <a:solidFill>
                  <a:schemeClr val="accent2"/>
                </a:solidFill>
                <a:latin typeface="Times New Roman" pitchFamily="18" charset="0"/>
                <a:ea typeface="楷体_GB2312" pitchFamily="49" charset="-122"/>
              </a:rPr>
              <a:t>implementation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工具</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of Boolean operators is often </a:t>
            </a:r>
            <a:r>
              <a:rPr lang="en-US" altLang="zh-CN" sz="2400" b="1" u="sng">
                <a:solidFill>
                  <a:schemeClr val="accent2"/>
                </a:solidFill>
                <a:latin typeface="Times New Roman" pitchFamily="18" charset="0"/>
                <a:ea typeface="楷体_GB2312" pitchFamily="49" charset="-122"/>
              </a:rPr>
              <a:t>transparent</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显而易见</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to the user.</a:t>
            </a:r>
          </a:p>
        </p:txBody>
      </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3779AEB-9892-46A5-81DD-E661EB30EC4A}" type="slidenum">
              <a:rPr lang="en-US" altLang="zh-CN" sz="1400" smtClean="0"/>
              <a:pPr eaLnBrk="1" hangingPunct="1"/>
              <a:t>123</a:t>
            </a:fld>
            <a:endParaRPr lang="en-US" altLang="zh-CN" sz="1400" smtClean="0"/>
          </a:p>
        </p:txBody>
      </p:sp>
      <p:pic>
        <p:nvPicPr>
          <p:cNvPr id="125955" name="Picture 4" descr="图片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3375"/>
            <a:ext cx="8964613" cy="559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6" name="Text Box 5"/>
          <p:cNvSpPr txBox="1">
            <a:spLocks noChangeArrowheads="1"/>
          </p:cNvSpPr>
          <p:nvPr/>
        </p:nvSpPr>
        <p:spPr bwMode="auto">
          <a:xfrm>
            <a:off x="6280150" y="4365625"/>
            <a:ext cx="847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a:t>Erase</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50848A3-458E-4144-9F0E-57CAA9A25E50}" type="slidenum">
              <a:rPr lang="en-US" altLang="zh-CN" sz="1400" smtClean="0"/>
              <a:pPr eaLnBrk="1" hangingPunct="1"/>
              <a:t>124</a:t>
            </a:fld>
            <a:endParaRPr lang="en-US" altLang="zh-CN" sz="1400" smtClean="0"/>
          </a:p>
        </p:txBody>
      </p:sp>
      <p:sp>
        <p:nvSpPr>
          <p:cNvPr id="12697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26980" name="Rectangle 3"/>
          <p:cNvSpPr>
            <a:spLocks noChangeArrowheads="1"/>
          </p:cNvSpPr>
          <p:nvPr/>
        </p:nvSpPr>
        <p:spPr bwMode="auto">
          <a:xfrm>
            <a:off x="395288" y="1411288"/>
            <a:ext cx="8424862" cy="480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(3) Neighborhood operations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Neighborhood operations </a:t>
            </a:r>
            <a:r>
              <a:rPr lang="en-US" altLang="zh-CN" sz="2600" b="1" u="sng">
                <a:solidFill>
                  <a:schemeClr val="accent2"/>
                </a:solidFill>
                <a:latin typeface="Times New Roman" pitchFamily="18" charset="0"/>
                <a:ea typeface="楷体_GB2312" pitchFamily="49" charset="-122"/>
              </a:rPr>
              <a:t>evaluate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评价</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i</a:t>
            </a:r>
            <a:r>
              <a:rPr lang="en-US" altLang="zh-CN" sz="2600" b="1">
                <a:solidFill>
                  <a:srgbClr val="000000"/>
                </a:solidFill>
                <a:latin typeface="Times New Roman" pitchFamily="18" charset="0"/>
                <a:ea typeface="楷体_GB2312" pitchFamily="49" charset="-122"/>
                <a:sym typeface="Kingsoft Phonetic Plain"/>
              </a:rPr>
              <a:t>’</a:t>
            </a:r>
            <a:r>
              <a:rPr lang="en-US" altLang="zh-CN" sz="2600" b="1">
                <a:solidFill>
                  <a:srgbClr val="000000"/>
                </a:solidFill>
                <a:latin typeface="Times New Roman" pitchFamily="18" charset="0"/>
                <a:ea typeface="楷体_GB2312" pitchFamily="49" charset="-122"/>
              </a:rPr>
              <a:t>væljueit</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the characteristics of an area surrounding a specific location. </a:t>
            </a:r>
          </a:p>
          <a:p>
            <a:pPr eaLnBrk="1" hangingPunct="1">
              <a:lnSpc>
                <a:spcPct val="110000"/>
              </a:lnSpc>
              <a:spcBef>
                <a:spcPct val="20000"/>
              </a:spcBef>
              <a:buFont typeface="Wingdings" pitchFamily="2" charset="2"/>
              <a:buChar char="Ø"/>
            </a:pPr>
            <a:r>
              <a:rPr lang="en-US" altLang="zh-CN" sz="2600" b="1" u="sng">
                <a:solidFill>
                  <a:schemeClr val="accent2"/>
                </a:solidFill>
                <a:latin typeface="Times New Roman" pitchFamily="18" charset="0"/>
                <a:ea typeface="楷体_GB2312" pitchFamily="49" charset="-122"/>
              </a:rPr>
              <a:t>Virtually</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实际上</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sym typeface="Kingsoft Phonetic Plain"/>
              </a:rPr>
              <a:t>’v</a:t>
            </a:r>
            <a:r>
              <a:rPr lang="en-US" altLang="zh-CN" sz="2600" b="1">
                <a:solidFill>
                  <a:schemeClr val="accent2"/>
                </a:solidFill>
                <a:latin typeface="Times New Roman" pitchFamily="18" charset="0"/>
                <a:ea typeface="楷体_GB2312" pitchFamily="49" charset="-122"/>
              </a:rPr>
              <a:t>ə</a:t>
            </a:r>
            <a:r>
              <a:rPr lang="en-US" altLang="zh-CN" sz="2600" b="1">
                <a:solidFill>
                  <a:srgbClr val="000000"/>
                </a:solidFill>
                <a:latin typeface="Times New Roman" pitchFamily="18" charset="0"/>
                <a:ea typeface="楷体_GB2312" pitchFamily="49" charset="-122"/>
                <a:sym typeface="Kingsoft Phonetic Plain"/>
              </a:rPr>
              <a:t>:tʃuəli</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all GIS software provides some form of neighborhood analysis. A range of different neighborhood functions exist.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 analysis of topographic features is normally </a:t>
            </a:r>
            <a:r>
              <a:rPr lang="en-US" altLang="zh-CN" sz="2600" b="1" u="sng">
                <a:solidFill>
                  <a:schemeClr val="accent2"/>
                </a:solidFill>
                <a:latin typeface="Times New Roman" pitchFamily="18" charset="0"/>
                <a:ea typeface="楷体_GB2312" pitchFamily="49" charset="-122"/>
              </a:rPr>
              <a:t>categorize</a:t>
            </a:r>
            <a:r>
              <a:rPr lang="en-US" altLang="zh-CN" sz="2600" b="1">
                <a:solidFill>
                  <a:schemeClr val="accent2"/>
                </a:solidFill>
                <a:latin typeface="Times New Roman" pitchFamily="18" charset="0"/>
                <a:ea typeface="楷体_GB2312" pitchFamily="49" charset="-122"/>
              </a:rPr>
              <a:t>d (</a:t>
            </a:r>
            <a:r>
              <a:rPr lang="zh-CN" altLang="en-US" sz="2600" b="1">
                <a:solidFill>
                  <a:schemeClr val="accent2"/>
                </a:solidFill>
                <a:latin typeface="Times New Roman" pitchFamily="18" charset="0"/>
                <a:ea typeface="楷体_GB2312" pitchFamily="49" charset="-122"/>
              </a:rPr>
              <a:t>归类</a:t>
            </a:r>
            <a:r>
              <a:rPr lang="en-US" altLang="zh-CN" sz="2600" b="1">
                <a:solidFill>
                  <a:schemeClr val="accent2"/>
                </a:solidFill>
                <a:latin typeface="Times New Roman" pitchFamily="18" charset="0"/>
                <a:ea typeface="楷体_GB2312" pitchFamily="49" charset="-122"/>
              </a:rPr>
              <a:t>/</a:t>
            </a:r>
            <a:r>
              <a:rPr lang="en-US" altLang="zh-CN" sz="2600" b="1">
                <a:solidFill>
                  <a:schemeClr val="accent2"/>
                </a:solidFill>
                <a:latin typeface="Times New Roman" pitchFamily="18" charset="0"/>
                <a:ea typeface="楷体_GB2312" pitchFamily="49" charset="-122"/>
                <a:sym typeface="Kingsoft Phonetic Plain"/>
              </a:rPr>
              <a:t>’kætəgəraiz</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as being a neighborhood operation.</a:t>
            </a:r>
          </a:p>
        </p:txBody>
      </p:sp>
    </p:spTree>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800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65A3280-F6EE-46FB-82B6-42D72CB48D0D}" type="slidenum">
              <a:rPr lang="en-US" altLang="zh-CN" sz="1400" smtClean="0"/>
              <a:pPr eaLnBrk="1" hangingPunct="1"/>
              <a:t>125</a:t>
            </a:fld>
            <a:endParaRPr lang="en-US" altLang="zh-CN" sz="1400" smtClean="0"/>
          </a:p>
        </p:txBody>
      </p:sp>
      <p:sp>
        <p:nvSpPr>
          <p:cNvPr id="12800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28004"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(3) Neighborhood operations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This involves a </a:t>
            </a:r>
            <a:r>
              <a:rPr lang="en-US" altLang="zh-CN" sz="2600" b="1" u="sng">
                <a:solidFill>
                  <a:schemeClr val="accent2"/>
                </a:solidFill>
                <a:latin typeface="Times New Roman" pitchFamily="18" charset="0"/>
                <a:ea typeface="楷体_GB2312" pitchFamily="49" charset="-122"/>
              </a:rPr>
              <a:t>variety</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归类</a:t>
            </a:r>
            <a:r>
              <a:rPr lang="en-US" altLang="zh-CN" sz="2600" b="1">
                <a:solidFill>
                  <a:schemeClr val="accent2"/>
                </a:solidFill>
                <a:latin typeface="Times New Roman" pitchFamily="18" charset="0"/>
                <a:ea typeface="楷体_GB2312" pitchFamily="49" charset="-122"/>
              </a:rPr>
              <a:t>/</a:t>
            </a:r>
            <a:r>
              <a:rPr lang="en-US" altLang="zh-CN" sz="2600" b="1">
                <a:solidFill>
                  <a:schemeClr val="accent2"/>
                </a:solidFill>
                <a:latin typeface="Times New Roman" pitchFamily="18" charset="0"/>
                <a:ea typeface="楷体_GB2312" pitchFamily="49" charset="-122"/>
                <a:sym typeface="Kingsoft Phonetic Plain"/>
              </a:rPr>
              <a:t>və’raiəti</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of point </a:t>
            </a:r>
            <a:r>
              <a:rPr lang="en-US" altLang="zh-CN" sz="2600" b="1" u="sng">
                <a:solidFill>
                  <a:srgbClr val="9900CC"/>
                </a:solidFill>
                <a:latin typeface="Times New Roman" pitchFamily="18" charset="0"/>
                <a:ea typeface="楷体_GB2312" pitchFamily="49" charset="-122"/>
              </a:rPr>
              <a:t>interpolation</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插值</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in,t</a:t>
            </a:r>
            <a:r>
              <a:rPr lang="en-US" altLang="zh-CN" sz="2600" b="1">
                <a:solidFill>
                  <a:schemeClr val="accent2"/>
                </a:solidFill>
                <a:latin typeface="Times New Roman" pitchFamily="18" charset="0"/>
                <a:ea typeface="楷体_GB2312" pitchFamily="49" charset="-122"/>
              </a:rPr>
              <a:t>ə</a:t>
            </a:r>
            <a:r>
              <a:rPr lang="en-US" altLang="zh-CN" sz="2600" b="1">
                <a:solidFill>
                  <a:srgbClr val="000000"/>
                </a:solidFill>
                <a:latin typeface="Times New Roman" pitchFamily="18" charset="0"/>
                <a:ea typeface="楷体_GB2312" pitchFamily="49" charset="-122"/>
              </a:rPr>
              <a:t>:pə’leiʃn</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techniques including slope and aspect calculations, contour generation, and </a:t>
            </a:r>
            <a:r>
              <a:rPr lang="en-US" altLang="zh-CN" sz="2600" b="1" u="sng">
                <a:solidFill>
                  <a:srgbClr val="9900CC"/>
                </a:solidFill>
                <a:latin typeface="Times New Roman" pitchFamily="18" charset="0"/>
                <a:ea typeface="楷体_GB2312" pitchFamily="49" charset="-122"/>
              </a:rPr>
              <a:t>thiessen polygons</a:t>
            </a:r>
            <a:r>
              <a:rPr lang="en-US" altLang="zh-CN" sz="2600" b="1">
                <a:solidFill>
                  <a:srgbClr val="9900CC"/>
                </a:solidFill>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泰森多边形</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Interpolation is defined as the method of predicting unknown values using known values of neighboring locations. Interpolation is utilized most often with points based elevation data.</a:t>
            </a:r>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B45F9DE-ACD7-46AC-A6F4-3B7C57E20EE3}" type="slidenum">
              <a:rPr lang="en-US" altLang="zh-CN" sz="1400" smtClean="0"/>
              <a:pPr eaLnBrk="1" hangingPunct="1"/>
              <a:t>126</a:t>
            </a:fld>
            <a:endParaRPr lang="en-US" altLang="zh-CN" sz="1400" smtClean="0"/>
          </a:p>
        </p:txBody>
      </p:sp>
      <p:pic>
        <p:nvPicPr>
          <p:cNvPr id="129027" name="Picture 4" descr="图片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38" y="1065213"/>
            <a:ext cx="8964612"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73572D4-7854-4E86-BABE-E4CB33016636}" type="slidenum">
              <a:rPr lang="en-US" altLang="zh-CN" sz="1400" smtClean="0"/>
              <a:pPr eaLnBrk="1" hangingPunct="1"/>
              <a:t>127</a:t>
            </a:fld>
            <a:endParaRPr lang="en-US" altLang="zh-CN" sz="1400" smtClean="0"/>
          </a:p>
        </p:txBody>
      </p:sp>
      <p:pic>
        <p:nvPicPr>
          <p:cNvPr id="130051" name="Picture 3" descr="图片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125538"/>
            <a:ext cx="8064500" cy="529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82D37B6-4A16-43B3-8FF0-6E8F3C9C8BAF}" type="slidenum">
              <a:rPr lang="en-US" altLang="zh-CN" sz="1400" smtClean="0"/>
              <a:pPr eaLnBrk="1" hangingPunct="1"/>
              <a:t>128</a:t>
            </a:fld>
            <a:endParaRPr lang="en-US" altLang="zh-CN" sz="1400" smtClean="0"/>
          </a:p>
        </p:txBody>
      </p:sp>
      <p:sp>
        <p:nvSpPr>
          <p:cNvPr id="13107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31076" name="Rectangle 3"/>
          <p:cNvSpPr>
            <a:spLocks noChangeArrowheads="1"/>
          </p:cNvSpPr>
          <p:nvPr/>
        </p:nvSpPr>
        <p:spPr bwMode="auto">
          <a:xfrm>
            <a:off x="395288" y="1411288"/>
            <a:ext cx="8424862" cy="516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(3) Neighborhood operations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Elevation data usually </a:t>
            </a:r>
            <a:r>
              <a:rPr lang="en-US" altLang="zh-CN" sz="2600" b="1" u="sng">
                <a:solidFill>
                  <a:schemeClr val="accent2"/>
                </a:solidFill>
                <a:latin typeface="Times New Roman" pitchFamily="18" charset="0"/>
                <a:ea typeface="楷体_GB2312" pitchFamily="49" charset="-122"/>
              </a:rPr>
              <a:t>takes the form of</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以</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楷体_GB2312" pitchFamily="49" charset="-122"/>
                <a:ea typeface="楷体_GB2312" pitchFamily="49" charset="-122"/>
              </a:rPr>
              <a:t>形式出现</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irregular or regular spaced points</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间隔的点</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Irregularly space points are stored in a </a:t>
            </a:r>
            <a:r>
              <a:rPr lang="en-US" altLang="zh-CN" sz="2600" b="1" u="sng">
                <a:solidFill>
                  <a:srgbClr val="9900CC"/>
                </a:solidFill>
                <a:latin typeface="Times New Roman" pitchFamily="18" charset="0"/>
                <a:ea typeface="楷体_GB2312" pitchFamily="49" charset="-122"/>
              </a:rPr>
              <a:t>Triangular Irregular Network</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(TIN, </a:t>
            </a:r>
            <a:r>
              <a:rPr lang="zh-CN" altLang="en-US" sz="2600" b="1">
                <a:solidFill>
                  <a:schemeClr val="accent2"/>
                </a:solidFill>
                <a:latin typeface="Times New Roman" pitchFamily="18" charset="0"/>
                <a:ea typeface="楷体_GB2312" pitchFamily="49" charset="-122"/>
              </a:rPr>
              <a:t>不规则三角网</a:t>
            </a:r>
            <a:r>
              <a:rPr lang="en-US" altLang="zh-CN" sz="2600" b="1">
                <a:solidFill>
                  <a:schemeClr val="accent2"/>
                </a:solidFill>
                <a:latin typeface="Times New Roman" pitchFamily="18" charset="0"/>
                <a:ea typeface="楷体_GB2312" pitchFamily="49" charset="-122"/>
              </a:rPr>
              <a:t>/trai</a:t>
            </a:r>
            <a:r>
              <a:rPr lang="en-US" altLang="zh-CN" sz="2600" b="1">
                <a:solidFill>
                  <a:schemeClr val="accent2"/>
                </a:solidFill>
                <a:latin typeface="Times New Roman" pitchFamily="18" charset="0"/>
                <a:ea typeface="楷体_GB2312" pitchFamily="49" charset="-122"/>
                <a:sym typeface="Kingsoft Phonetic Plain"/>
              </a:rPr>
              <a:t>’</a:t>
            </a:r>
            <a:r>
              <a:rPr lang="en-US" altLang="zh-CN" sz="2600" b="1">
                <a:solidFill>
                  <a:schemeClr val="accent2"/>
                </a:solidFill>
                <a:latin typeface="Times New Roman" pitchFamily="18" charset="0"/>
                <a:ea typeface="楷体_GB2312" pitchFamily="49" charset="-122"/>
              </a:rPr>
              <a:t>æŋgjələ/).</a:t>
            </a:r>
            <a:r>
              <a:rPr lang="en-US" altLang="zh-CN" sz="2600" b="1">
                <a:latin typeface="Times New Roman" pitchFamily="18" charset="0"/>
                <a:ea typeface="楷体_GB2312" pitchFamily="49" charset="-122"/>
              </a:rPr>
              <a:t> A TIN is a vector topological network of triangular </a:t>
            </a:r>
            <a:r>
              <a:rPr lang="en-US" altLang="zh-CN" sz="2600" b="1" u="sng">
                <a:solidFill>
                  <a:schemeClr val="accent2"/>
                </a:solidFill>
                <a:latin typeface="Times New Roman" pitchFamily="18" charset="0"/>
                <a:ea typeface="楷体_GB2312" pitchFamily="49" charset="-122"/>
              </a:rPr>
              <a:t>facet</a:t>
            </a:r>
            <a:r>
              <a:rPr lang="en-US" altLang="zh-CN" sz="2600" b="1">
                <a:solidFill>
                  <a:schemeClr val="accent2"/>
                </a:solidFill>
                <a:latin typeface="Times New Roman" pitchFamily="18" charset="0"/>
                <a:ea typeface="楷体_GB2312" pitchFamily="49" charset="-122"/>
              </a:rPr>
              <a:t>s</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小平面 </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'fæsit</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generated by joining the irregular points with straight line segments.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 TIN structure is utilized when irregular data is available, predominantly in vector based systems. TIN is a vector data model for 3D data.</a:t>
            </a:r>
          </a:p>
        </p:txBody>
      </p:sp>
    </p:spTree>
  </p:cSld>
  <p:clrMapOvr>
    <a:masterClrMapping/>
  </p:clrMapOvr>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09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6651968-F0C8-4867-9569-0D9A7164B926}" type="slidenum">
              <a:rPr lang="en-US" altLang="zh-CN" sz="1400" smtClean="0"/>
              <a:pPr eaLnBrk="1" hangingPunct="1"/>
              <a:t>129</a:t>
            </a:fld>
            <a:endParaRPr lang="en-US" altLang="zh-CN" sz="1400" smtClean="0"/>
          </a:p>
        </p:txBody>
      </p:sp>
      <p:sp>
        <p:nvSpPr>
          <p:cNvPr id="13209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32100"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(3) Neighborhood operations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Without doubt the most common neighborhood function is </a:t>
            </a:r>
            <a:r>
              <a:rPr lang="en-US" altLang="zh-CN" sz="2600" b="1" u="sng">
                <a:solidFill>
                  <a:srgbClr val="CC00FF"/>
                </a:solidFill>
                <a:latin typeface="Times New Roman" pitchFamily="18" charset="0"/>
                <a:ea typeface="楷体_GB2312" pitchFamily="49" charset="-122"/>
              </a:rPr>
              <a:t>buffering.</a:t>
            </a:r>
            <a:r>
              <a:rPr lang="en-US" altLang="zh-CN" sz="2600" b="1">
                <a:latin typeface="Times New Roman" pitchFamily="18" charset="0"/>
                <a:ea typeface="楷体_GB2312" pitchFamily="49" charset="-122"/>
              </a:rPr>
              <a:t>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Buffering involves the ability to create distance buffers around selected features, be it points, lines, or areas.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Buffers are created as polygons because they represent an area around a feature.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Buffering is also referred to as (</a:t>
            </a:r>
            <a:r>
              <a:rPr lang="zh-CN" altLang="en-US" sz="2600" b="1">
                <a:latin typeface="Times New Roman" pitchFamily="18" charset="0"/>
                <a:ea typeface="楷体_GB2312" pitchFamily="49" charset="-122"/>
              </a:rPr>
              <a:t>被认为</a:t>
            </a:r>
            <a:r>
              <a:rPr lang="en-US" altLang="zh-CN" sz="2600" b="1">
                <a:latin typeface="Times New Roman" pitchFamily="18" charset="0"/>
                <a:ea typeface="楷体_GB2312" pitchFamily="49" charset="-122"/>
              </a:rPr>
              <a:t>) </a:t>
            </a:r>
            <a:r>
              <a:rPr lang="en-US" altLang="zh-CN" sz="2600" b="1" u="sng">
                <a:solidFill>
                  <a:schemeClr val="accent2"/>
                </a:solidFill>
                <a:latin typeface="Times New Roman" pitchFamily="18" charset="0"/>
                <a:ea typeface="楷体_GB2312" pitchFamily="49" charset="-122"/>
              </a:rPr>
              <a:t>corridor </a:t>
            </a:r>
            <a:r>
              <a:rPr lang="en-US" altLang="zh-CN" sz="2600" b="1">
                <a:latin typeface="Times New Roman" pitchFamily="18" charset="0"/>
                <a:ea typeface="楷体_GB2312" pitchFamily="49" charset="-122"/>
              </a:rPr>
              <a:t>(</a:t>
            </a:r>
            <a:r>
              <a:rPr lang="zh-CN" altLang="en-US" sz="2600" b="1">
                <a:latin typeface="Times New Roman" pitchFamily="18" charset="0"/>
                <a:ea typeface="楷体_GB2312" pitchFamily="49" charset="-122"/>
              </a:rPr>
              <a:t>通道，廊道</a:t>
            </a:r>
            <a:r>
              <a:rPr lang="en-US" altLang="zh-CN" sz="2600" b="1">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'k</a:t>
            </a:r>
            <a:r>
              <a:rPr lang="en-US" altLang="zh-CN" sz="2600" b="1">
                <a:solidFill>
                  <a:schemeClr val="accent2"/>
                </a:solidFill>
                <a:latin typeface="Times New Roman" pitchFamily="18" charset="0"/>
                <a:ea typeface="楷体_GB2312" pitchFamily="49" charset="-122"/>
              </a:rPr>
              <a:t>ɔ</a:t>
            </a:r>
            <a:r>
              <a:rPr lang="en-US" altLang="zh-CN" sz="2600" b="1">
                <a:solidFill>
                  <a:srgbClr val="000000"/>
                </a:solidFill>
                <a:latin typeface="Times New Roman" pitchFamily="18" charset="0"/>
                <a:ea typeface="楷体_GB2312" pitchFamily="49" charset="-122"/>
              </a:rPr>
              <a:t>ridɔ:/</a:t>
            </a:r>
            <a:r>
              <a:rPr lang="en-US" altLang="zh-CN" sz="2600" b="1">
                <a:latin typeface="Times New Roman" pitchFamily="18" charset="0"/>
                <a:ea typeface="楷体_GB2312" pitchFamily="49" charset="-122"/>
              </a:rPr>
              <a:t>) or zone generation with the raster data model.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BB00CC7-F7DA-4AA3-8431-8FA13EB850B2}" type="slidenum">
              <a:rPr lang="en-US" altLang="zh-CN" sz="1400" smtClean="0"/>
              <a:pPr eaLnBrk="1" hangingPunct="1"/>
              <a:t>13</a:t>
            </a:fld>
            <a:endParaRPr lang="en-US" altLang="zh-CN" sz="1400" smtClean="0"/>
          </a:p>
        </p:txBody>
      </p:sp>
      <p:sp>
        <p:nvSpPr>
          <p:cNvPr id="14339" name="Rectangle 2"/>
          <p:cNvSpPr>
            <a:spLocks noChangeArrowheads="1"/>
          </p:cNvSpPr>
          <p:nvPr/>
        </p:nvSpPr>
        <p:spPr bwMode="auto">
          <a:xfrm>
            <a:off x="1403350" y="595313"/>
            <a:ext cx="5184775"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Ⅱ</a:t>
            </a:r>
            <a:r>
              <a:rPr lang="en-US" altLang="zh-CN" b="1">
                <a:solidFill>
                  <a:srgbClr val="CC00CC"/>
                </a:solidFill>
                <a:latin typeface="Times New Roman" pitchFamily="18" charset="0"/>
                <a:ea typeface="楷体_GB2312" pitchFamily="49" charset="-122"/>
              </a:rPr>
              <a:t> Data Structure </a:t>
            </a:r>
          </a:p>
          <a:p>
            <a:pPr algn="ctr" eaLnBrk="1" hangingPunct="1">
              <a:spcBef>
                <a:spcPct val="50000"/>
              </a:spcBef>
            </a:pPr>
            <a:r>
              <a:rPr lang="en-US" altLang="zh-CN" b="1">
                <a:solidFill>
                  <a:srgbClr val="CC00CC"/>
                </a:solidFill>
                <a:latin typeface="Times New Roman" pitchFamily="18" charset="0"/>
                <a:ea typeface="楷体_GB2312" pitchFamily="49" charset="-122"/>
              </a:rPr>
              <a:t>and Database of GIS</a:t>
            </a:r>
            <a:endParaRPr lang="en-US" altLang="zh-CN" b="1">
              <a:solidFill>
                <a:srgbClr val="CC00CC"/>
              </a:solidFill>
              <a:latin typeface="Times New Roman" pitchFamily="18" charset="0"/>
            </a:endParaRPr>
          </a:p>
        </p:txBody>
      </p:sp>
      <p:sp>
        <p:nvSpPr>
          <p:cNvPr id="14340" name="Rectangle 3"/>
          <p:cNvSpPr>
            <a:spLocks noChangeArrowheads="1"/>
          </p:cNvSpPr>
          <p:nvPr/>
        </p:nvSpPr>
        <p:spPr bwMode="auto">
          <a:xfrm>
            <a:off x="1066800" y="2338388"/>
            <a:ext cx="7250113"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Tx/>
              <a:buChar char="•"/>
            </a:pPr>
            <a:r>
              <a:rPr lang="en-US" altLang="zh-CN" sz="3200" b="1">
                <a:latin typeface="Times New Roman" pitchFamily="18" charset="0"/>
              </a:rPr>
              <a:t>1. </a:t>
            </a:r>
            <a:r>
              <a:rPr lang="nb-NO" altLang="zh-CN" sz="3200" b="1">
                <a:latin typeface="Times New Roman" pitchFamily="18" charset="0"/>
              </a:rPr>
              <a:t>GIS data models </a:t>
            </a:r>
            <a:r>
              <a:rPr lang="en-US" altLang="zh-CN" sz="3200" b="1">
                <a:latin typeface="Times New Roman" pitchFamily="18" charset="0"/>
              </a:rPr>
              <a:t>(L. 6)</a:t>
            </a:r>
          </a:p>
          <a:p>
            <a:pPr eaLnBrk="1" hangingPunct="1">
              <a:lnSpc>
                <a:spcPct val="150000"/>
              </a:lnSpc>
              <a:spcBef>
                <a:spcPct val="20000"/>
              </a:spcBef>
              <a:buFontTx/>
              <a:buChar char="•"/>
            </a:pPr>
            <a:r>
              <a:rPr lang="en-US" altLang="zh-CN" sz="3200" b="1">
                <a:latin typeface="Times New Roman" pitchFamily="18" charset="0"/>
              </a:rPr>
              <a:t>2. </a:t>
            </a:r>
            <a:r>
              <a:rPr lang="nb-NO" altLang="zh-CN" sz="3200" b="1">
                <a:latin typeface="Times New Roman" pitchFamily="18" charset="0"/>
              </a:rPr>
              <a:t>Digital elevation modeling </a:t>
            </a:r>
            <a:r>
              <a:rPr lang="en-US" altLang="zh-CN" sz="3200" b="1">
                <a:latin typeface="Times New Roman" pitchFamily="18" charset="0"/>
              </a:rPr>
              <a:t>(L. 14)</a:t>
            </a:r>
            <a:endParaRPr lang="nb-NO" altLang="zh-CN" sz="3200" b="1">
              <a:latin typeface="Times New Roman" pitchFamily="18" charset="0"/>
            </a:endParaRPr>
          </a:p>
          <a:p>
            <a:pPr eaLnBrk="1" hangingPunct="1">
              <a:lnSpc>
                <a:spcPct val="150000"/>
              </a:lnSpc>
              <a:spcBef>
                <a:spcPct val="20000"/>
              </a:spcBef>
              <a:buFontTx/>
              <a:buChar char="•"/>
            </a:pPr>
            <a:endParaRPr lang="en-US" altLang="zh-CN" sz="3200" b="1">
              <a:latin typeface="Times New Roman" pitchFamily="18" charset="0"/>
            </a:endParaRPr>
          </a:p>
        </p:txBody>
      </p:sp>
    </p:spTree>
  </p:cSld>
  <p:clrMapOvr>
    <a:masterClrMapping/>
  </p:clrMapOvr>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CA8A39E-3CB2-4E31-BD23-012C1458698E}" type="slidenum">
              <a:rPr lang="en-US" altLang="zh-CN" sz="1400" smtClean="0"/>
              <a:pPr eaLnBrk="1" hangingPunct="1"/>
              <a:t>130</a:t>
            </a:fld>
            <a:endParaRPr lang="en-US" altLang="zh-CN" sz="1400" smtClean="0"/>
          </a:p>
        </p:txBody>
      </p:sp>
      <p:sp>
        <p:nvSpPr>
          <p:cNvPr id="13312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33124"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(3) Neighborhood operations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Usually, the results of a buffering process are utilized in a topological overlay with another data layer.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For example, to determine the </a:t>
            </a:r>
            <a:r>
              <a:rPr lang="en-US" altLang="zh-CN" sz="2600" b="1" u="sng">
                <a:solidFill>
                  <a:schemeClr val="accent2"/>
                </a:solidFill>
                <a:latin typeface="Times New Roman" pitchFamily="18" charset="0"/>
                <a:ea typeface="楷体_GB2312" pitchFamily="49" charset="-122"/>
              </a:rPr>
              <a:t>volume</a:t>
            </a:r>
            <a:r>
              <a:rPr lang="en-US" altLang="zh-CN" sz="2600" b="1">
                <a:solidFill>
                  <a:schemeClr val="accent2"/>
                </a:solidFill>
                <a:latin typeface="Times New Roman" pitchFamily="18" charset="0"/>
                <a:ea typeface="楷体_GB2312" pitchFamily="49" charset="-122"/>
              </a:rPr>
              <a:t> (/’vɔlju:m/)</a:t>
            </a:r>
            <a:r>
              <a:rPr lang="en-US" altLang="zh-CN" sz="2600" b="1">
                <a:latin typeface="Times New Roman" pitchFamily="18" charset="0"/>
                <a:ea typeface="楷体_GB2312" pitchFamily="49" charset="-122"/>
              </a:rPr>
              <a:t> of </a:t>
            </a:r>
            <a:r>
              <a:rPr lang="en-US" altLang="zh-CN" sz="2600" b="1" u="sng">
                <a:solidFill>
                  <a:schemeClr val="accent2"/>
                </a:solidFill>
                <a:latin typeface="Times New Roman" pitchFamily="18" charset="0"/>
                <a:ea typeface="楷体_GB2312" pitchFamily="49" charset="-122"/>
              </a:rPr>
              <a:t>timber</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木材</a:t>
            </a:r>
            <a:r>
              <a:rPr lang="en-US" altLang="zh-CN" sz="2600" b="1">
                <a:solidFill>
                  <a:schemeClr val="accent2"/>
                </a:solidFill>
                <a:latin typeface="Times New Roman" pitchFamily="18" charset="0"/>
                <a:ea typeface="楷体_GB2312" pitchFamily="49" charset="-122"/>
              </a:rPr>
              <a:t>/'timbə/)</a:t>
            </a:r>
            <a:r>
              <a:rPr lang="en-US" altLang="zh-CN" sz="2600" b="1">
                <a:latin typeface="Times New Roman" pitchFamily="18" charset="0"/>
                <a:ea typeface="楷体_GB2312" pitchFamily="49" charset="-122"/>
              </a:rPr>
              <a:t> within a selected distance of a cutline, the user would first buffer the cutline data layer. </a:t>
            </a:r>
          </a:p>
        </p:txBody>
      </p:sp>
    </p:spTree>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27D2EFE-DC06-4163-B861-BDADF9577267}" type="slidenum">
              <a:rPr lang="en-US" altLang="zh-CN" sz="1400" smtClean="0"/>
              <a:pPr eaLnBrk="1" hangingPunct="1"/>
              <a:t>131</a:t>
            </a:fld>
            <a:endParaRPr lang="en-US" altLang="zh-CN" sz="1400" smtClean="0"/>
          </a:p>
        </p:txBody>
      </p:sp>
      <p:sp>
        <p:nvSpPr>
          <p:cNvPr id="134147"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34148"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(3) Neighborhood operations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They would then overlay the</a:t>
            </a:r>
            <a:r>
              <a:rPr lang="en-US" altLang="zh-CN" sz="2600" b="1" u="sng">
                <a:latin typeface="Times New Roman" pitchFamily="18" charset="0"/>
                <a:ea typeface="楷体_GB2312" pitchFamily="49" charset="-122"/>
              </a:rPr>
              <a:t> </a:t>
            </a:r>
            <a:r>
              <a:rPr lang="en-US" altLang="zh-CN" sz="2600" b="1" u="sng">
                <a:solidFill>
                  <a:schemeClr val="accent2"/>
                </a:solidFill>
                <a:latin typeface="Times New Roman" pitchFamily="18" charset="0"/>
                <a:ea typeface="楷体_GB2312" pitchFamily="49" charset="-122"/>
              </a:rPr>
              <a:t>resultant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产生的</a:t>
            </a:r>
            <a:r>
              <a:rPr lang="en-US" altLang="zh-CN" sz="2600" b="1">
                <a:solidFill>
                  <a:schemeClr val="accent2"/>
                </a:solidFill>
                <a:latin typeface="Times New Roman" pitchFamily="18" charset="0"/>
                <a:ea typeface="楷体_GB2312" pitchFamily="49" charset="-122"/>
              </a:rPr>
              <a:t>/ri'zʌltənt/)</a:t>
            </a:r>
            <a:r>
              <a:rPr lang="en-US" altLang="zh-CN" sz="2600" b="1">
                <a:latin typeface="Times New Roman" pitchFamily="18" charset="0"/>
                <a:ea typeface="楷体_GB2312" pitchFamily="49" charset="-122"/>
              </a:rPr>
              <a:t> buffer data layer, a buffer polygon, with the forest cover data layer in a clipping fashion.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This would result in a new data layer that only contained the forest cover within the buffer zone.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Since all attributes are maintained in the topological overlay and buffering processes, a map or report could then be generated.</a:t>
            </a:r>
          </a:p>
        </p:txBody>
      </p:sp>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内容占位符 2"/>
          <p:cNvSpPr>
            <a:spLocks noGrp="1"/>
          </p:cNvSpPr>
          <p:nvPr>
            <p:ph idx="1"/>
          </p:nvPr>
        </p:nvSpPr>
        <p:spPr>
          <a:xfrm>
            <a:off x="142875" y="214313"/>
            <a:ext cx="9001125" cy="6286500"/>
          </a:xfrm>
        </p:spPr>
        <p:txBody>
          <a:bodyPr/>
          <a:lstStyle/>
          <a:p>
            <a:pPr>
              <a:spcBef>
                <a:spcPts val="600"/>
              </a:spcBef>
              <a:buFontTx/>
              <a:buNone/>
            </a:pPr>
            <a:r>
              <a:rPr lang="en-US" altLang="zh-CN" sz="2300" b="1" smtClean="0">
                <a:solidFill>
                  <a:srgbClr val="002060"/>
                </a:solidFill>
                <a:latin typeface="Times New Roman" pitchFamily="18" charset="0"/>
                <a:cs typeface="Times New Roman" pitchFamily="18" charset="0"/>
              </a:rPr>
              <a:t>Fast Reading</a:t>
            </a:r>
          </a:p>
          <a:p>
            <a:pPr>
              <a:spcBef>
                <a:spcPts val="600"/>
              </a:spcBef>
            </a:pPr>
            <a:r>
              <a:rPr lang="en-US" altLang="zh-CN" sz="2300" b="1" smtClean="0">
                <a:latin typeface="Times New Roman" pitchFamily="18" charset="0"/>
                <a:cs typeface="Times New Roman" pitchFamily="18" charset="0"/>
              </a:rPr>
              <a:t>In any information system, facilities must be provided to detect and correct errors in the database. Different kinds of errors are common in different data sources. To illustrate some of the common varieties, we will discuss some of the errors that must be detected when generating a vector dataset, whether developed from manual digitizing or an automated scanner.</a:t>
            </a:r>
          </a:p>
          <a:p>
            <a:pPr>
              <a:spcBef>
                <a:spcPts val="600"/>
              </a:spcBef>
            </a:pPr>
            <a:r>
              <a:rPr lang="en-US" altLang="zh-CN" sz="2300" b="1" smtClean="0">
                <a:latin typeface="Times New Roman" pitchFamily="18" charset="0"/>
                <a:cs typeface="Times New Roman" pitchFamily="18" charset="0"/>
              </a:rPr>
              <a:t>Polygonal areas, by definition, have closed boundaries. If a graphic object has been encoded as a polygon, the boundary must be continuous. Software should be able to detect that a polygon is not closed. Causes for this kind of error included encoding error and digitizing error(either points along the boundary of the polygon, or connections between the points, are missing).</a:t>
            </a:r>
          </a:p>
          <a:p>
            <a:pPr>
              <a:spcBef>
                <a:spcPts val="600"/>
              </a:spcBef>
            </a:pPr>
            <a:r>
              <a:rPr lang="en-US" altLang="zh-CN" sz="2300" b="1" smtClean="0">
                <a:latin typeface="Times New Roman" pitchFamily="18" charset="0"/>
                <a:cs typeface="Times New Roman" pitchFamily="18" charset="0"/>
              </a:rPr>
              <a:t>With some systems, the boundaries between adjacent polygons may have to be digitized twice. Such systems create slivers and gaps. Slivers occur when the adjacent polygons apparently overlap; gaps occur when there is apparent space between adjacent polygons. </a:t>
            </a:r>
            <a:endParaRPr lang="zh-CN" altLang="en-US" sz="2300" b="1" smtClean="0">
              <a:latin typeface="Times New Roman" pitchFamily="18" charset="0"/>
              <a:cs typeface="Times New Roman" pitchFamily="18" charset="0"/>
            </a:endParaRPr>
          </a:p>
        </p:txBody>
      </p:sp>
      <p:sp>
        <p:nvSpPr>
          <p:cNvPr id="135171"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B8A1EB7-715E-4953-99A2-CC1B8114DB3D}" type="slidenum">
              <a:rPr lang="en-US" altLang="zh-CN" sz="1400" smtClean="0"/>
              <a:pPr eaLnBrk="1" hangingPunct="1"/>
              <a:t>132</a:t>
            </a:fld>
            <a:endParaRPr lang="en-US" altLang="zh-CN" sz="1400" smtClean="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9FE7DC1-888A-4C12-8195-098294A9CB1B}" type="slidenum">
              <a:rPr lang="en-US" altLang="zh-CN" sz="1400" smtClean="0"/>
              <a:pPr eaLnBrk="1" hangingPunct="1"/>
              <a:t>133</a:t>
            </a:fld>
            <a:endParaRPr lang="en-US" altLang="zh-CN" sz="1400" smtClean="0"/>
          </a:p>
        </p:txBody>
      </p:sp>
      <p:sp>
        <p:nvSpPr>
          <p:cNvPr id="13619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36196" name="Rectangle 3"/>
          <p:cNvSpPr>
            <a:spLocks noChangeArrowheads="1"/>
          </p:cNvSpPr>
          <p:nvPr/>
        </p:nvSpPr>
        <p:spPr bwMode="auto">
          <a:xfrm>
            <a:off x="395288" y="1411288"/>
            <a:ext cx="8569325" cy="446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Most often these include </a:t>
            </a:r>
            <a:r>
              <a:rPr lang="en-US" altLang="zh-CN" sz="2600" b="1" u="sng">
                <a:solidFill>
                  <a:srgbClr val="9900CC"/>
                </a:solidFill>
                <a:latin typeface="Times New Roman" pitchFamily="18" charset="0"/>
                <a:ea typeface="楷体_GB2312" pitchFamily="49" charset="-122"/>
              </a:rPr>
              <a:t>the analysis of surfaces and networks</a:t>
            </a:r>
            <a:r>
              <a:rPr lang="en-US" altLang="zh-CN" sz="2600" b="1">
                <a:latin typeface="Times New Roman" pitchFamily="18" charset="0"/>
                <a:ea typeface="楷体_GB2312" pitchFamily="49" charset="-122"/>
              </a:rPr>
              <a:t>.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Connectivity functions include </a:t>
            </a:r>
            <a:r>
              <a:rPr lang="en-US" altLang="zh-CN" sz="2600" b="1" u="sng">
                <a:solidFill>
                  <a:srgbClr val="9900CC"/>
                </a:solidFill>
                <a:latin typeface="Times New Roman" pitchFamily="18" charset="0"/>
                <a:ea typeface="楷体_GB2312" pitchFamily="49" charset="-122"/>
              </a:rPr>
              <a:t>proximity analysis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邻近度分析</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pr</a:t>
            </a:r>
            <a:r>
              <a:rPr lang="en-US" altLang="zh-CN" sz="2600" b="1">
                <a:solidFill>
                  <a:schemeClr val="accent2"/>
                </a:solidFill>
                <a:latin typeface="Times New Roman" pitchFamily="18" charset="0"/>
                <a:ea typeface="楷体_GB2312" pitchFamily="49" charset="-122"/>
              </a:rPr>
              <a:t>ɔ</a:t>
            </a:r>
            <a:r>
              <a:rPr lang="en-US" altLang="zh-CN" sz="2600" b="1">
                <a:solidFill>
                  <a:srgbClr val="000000"/>
                </a:solidFill>
                <a:latin typeface="Times New Roman" pitchFamily="18" charset="0"/>
                <a:ea typeface="楷体_GB2312" pitchFamily="49" charset="-122"/>
              </a:rPr>
              <a:t>k</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siməti</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r>
              <a:rPr lang="en-US" altLang="zh-CN" sz="2600" b="1" u="sng">
                <a:solidFill>
                  <a:srgbClr val="9900CC"/>
                </a:solidFill>
                <a:latin typeface="Times New Roman" pitchFamily="18" charset="0"/>
                <a:ea typeface="楷体_GB2312" pitchFamily="49" charset="-122"/>
              </a:rPr>
              <a:t>network analysis</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网络分析</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r>
              <a:rPr lang="en-US" altLang="zh-CN" sz="2600" b="1" u="sng">
                <a:solidFill>
                  <a:schemeClr val="accent2"/>
                </a:solidFill>
                <a:latin typeface="Times New Roman" pitchFamily="18" charset="0"/>
                <a:ea typeface="楷体_GB2312" pitchFamily="49" charset="-122"/>
              </a:rPr>
              <a:t>spread</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扩散</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functions, and </a:t>
            </a:r>
            <a:r>
              <a:rPr lang="en-US" altLang="zh-CN" sz="2600" b="1" u="sng">
                <a:solidFill>
                  <a:srgbClr val="9900CC"/>
                </a:solidFill>
                <a:latin typeface="Times New Roman" pitchFamily="18" charset="0"/>
                <a:ea typeface="楷体_GB2312" pitchFamily="49" charset="-122"/>
              </a:rPr>
              <a:t>three dimensional surface analysis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三维表面分析</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di’menʃənəl</a:t>
            </a:r>
            <a:r>
              <a:rPr lang="en-US" altLang="zh-CN" sz="2600" b="1">
                <a:solidFill>
                  <a:schemeClr val="accent2"/>
                </a:solidFill>
                <a:latin typeface="Times New Roman" pitchFamily="18" charset="0"/>
                <a:ea typeface="楷体_GB2312" pitchFamily="49" charset="-122"/>
              </a:rPr>
              <a:t> /)</a:t>
            </a:r>
            <a:r>
              <a:rPr lang="en-US" altLang="zh-CN" sz="2600" b="1">
                <a:latin typeface="Times New Roman" pitchFamily="18" charset="0"/>
                <a:ea typeface="楷体_GB2312" pitchFamily="49" charset="-122"/>
              </a:rPr>
              <a:t> such as </a:t>
            </a:r>
            <a:r>
              <a:rPr lang="en-US" altLang="zh-CN" sz="2600" b="1" u="sng">
                <a:solidFill>
                  <a:srgbClr val="9900CC"/>
                </a:solidFill>
                <a:latin typeface="Times New Roman" pitchFamily="18" charset="0"/>
                <a:ea typeface="楷体_GB2312" pitchFamily="49" charset="-122"/>
              </a:rPr>
              <a:t>visibility</a:t>
            </a:r>
            <a:r>
              <a:rPr lang="en-US" altLang="zh-CN" sz="2600" b="1">
                <a:solidFill>
                  <a:srgbClr val="9900CC"/>
                </a:solidFill>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可见度</a:t>
            </a:r>
            <a:r>
              <a:rPr lang="en-US" altLang="zh-CN" sz="2600" b="1">
                <a:solidFill>
                  <a:schemeClr val="accent2"/>
                </a:solidFill>
                <a:latin typeface="Times New Roman" pitchFamily="18" charset="0"/>
                <a:ea typeface="楷体_GB2312" pitchFamily="49" charset="-122"/>
              </a:rPr>
              <a:t>/,vizə’biləti/)</a:t>
            </a:r>
            <a:r>
              <a:rPr lang="en-US" altLang="zh-CN" sz="2600" b="1">
                <a:latin typeface="Times New Roman" pitchFamily="18" charset="0"/>
                <a:ea typeface="楷体_GB2312" pitchFamily="49" charset="-122"/>
              </a:rPr>
              <a:t> and </a:t>
            </a:r>
            <a:r>
              <a:rPr lang="en-US" altLang="zh-CN" sz="2600" b="1" u="sng">
                <a:solidFill>
                  <a:schemeClr val="accent2"/>
                </a:solidFill>
                <a:latin typeface="Times New Roman" pitchFamily="18" charset="0"/>
                <a:ea typeface="楷体_GB2312" pitchFamily="49" charset="-122"/>
              </a:rPr>
              <a:t>perspective viewing</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透视图</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t>
            </a:r>
          </a:p>
          <a:p>
            <a:pPr eaLnBrk="1" hangingPunct="1">
              <a:lnSpc>
                <a:spcPct val="110000"/>
              </a:lnSpc>
              <a:spcBef>
                <a:spcPct val="20000"/>
              </a:spcBef>
              <a:buFont typeface="Wingdings" pitchFamily="2" charset="2"/>
              <a:buChar char="Ø"/>
            </a:pPr>
            <a:endParaRPr lang="en-US" altLang="zh-CN" sz="2600" b="1">
              <a:latin typeface="Times New Roman" pitchFamily="18" charset="0"/>
              <a:ea typeface="楷体_GB2312" pitchFamily="49" charset="-122"/>
            </a:endParaRPr>
          </a:p>
        </p:txBody>
      </p:sp>
    </p:spTree>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4C3E5625-A107-4CF1-B4BA-0677AFFF686C}" type="slidenum">
              <a:rPr lang="en-US" altLang="zh-CN" sz="1400" smtClean="0"/>
              <a:pPr eaLnBrk="1" hangingPunct="1"/>
              <a:t>134</a:t>
            </a:fld>
            <a:endParaRPr lang="en-US" altLang="zh-CN" sz="1400" smtClean="0"/>
          </a:p>
        </p:txBody>
      </p:sp>
      <p:sp>
        <p:nvSpPr>
          <p:cNvPr id="13721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37220"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This category of analysis techniques is </a:t>
            </a:r>
            <a:r>
              <a:rPr lang="en-US" altLang="zh-CN" sz="2600" b="1" u="sng">
                <a:solidFill>
                  <a:schemeClr val="accent2"/>
                </a:solidFill>
                <a:latin typeface="Times New Roman" pitchFamily="18" charset="0"/>
                <a:ea typeface="楷体_GB2312" pitchFamily="49" charset="-122"/>
              </a:rPr>
              <a:t>the least developed</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最不发达</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in commercial GIS software.</a:t>
            </a:r>
            <a:endParaRPr lang="en-US" altLang="zh-CN" sz="2600" b="1" u="sng">
              <a:solidFill>
                <a:schemeClr val="accent2"/>
              </a:solidFill>
              <a:latin typeface="Times New Roman" pitchFamily="18" charset="0"/>
              <a:ea typeface="楷体_GB2312" pitchFamily="49" charset="-122"/>
            </a:endParaRPr>
          </a:p>
          <a:p>
            <a:pPr eaLnBrk="1" hangingPunct="1">
              <a:lnSpc>
                <a:spcPct val="110000"/>
              </a:lnSpc>
              <a:spcBef>
                <a:spcPct val="20000"/>
              </a:spcBef>
              <a:buFont typeface="Wingdings" pitchFamily="2" charset="2"/>
              <a:buChar char="Ø"/>
            </a:pPr>
            <a:r>
              <a:rPr lang="en-US" altLang="zh-CN" sz="2600" b="1" u="sng">
                <a:solidFill>
                  <a:schemeClr val="accent2"/>
                </a:solidFill>
                <a:latin typeface="Times New Roman" pitchFamily="18" charset="0"/>
                <a:ea typeface="楷体_GB2312" pitchFamily="49" charset="-122"/>
              </a:rPr>
              <a:t>Consequently</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因此</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there is often a great difference in the functionality offered between GIS software offerings.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Raster based systems tend to focus on linear network analysis capabilities. </a:t>
            </a:r>
          </a:p>
          <a:p>
            <a:pPr eaLnBrk="1" hangingPunct="1">
              <a:lnSpc>
                <a:spcPct val="110000"/>
              </a:lnSpc>
              <a:spcBef>
                <a:spcPct val="20000"/>
              </a:spcBef>
              <a:buFont typeface="Wingdings" pitchFamily="2" charset="2"/>
              <a:buChar char="Ø"/>
            </a:pPr>
            <a:endParaRPr lang="en-US" altLang="zh-CN" sz="2600" b="1">
              <a:latin typeface="Times New Roman" pitchFamily="18" charset="0"/>
              <a:ea typeface="楷体_GB2312" pitchFamily="49" charset="-122"/>
            </a:endParaRPr>
          </a:p>
        </p:txBody>
      </p:sp>
    </p:spTree>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824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4064C8C-F2BE-490C-A547-31EBFBB8C515}" type="slidenum">
              <a:rPr lang="en-US" altLang="zh-CN" sz="1400" smtClean="0"/>
              <a:pPr eaLnBrk="1" hangingPunct="1"/>
              <a:t>135</a:t>
            </a:fld>
            <a:endParaRPr lang="en-US" altLang="zh-CN" sz="1400" smtClean="0"/>
          </a:p>
        </p:txBody>
      </p:sp>
      <p:sp>
        <p:nvSpPr>
          <p:cNvPr id="13824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38244"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However, this appears to be changing as GIS software becomes more </a:t>
            </a:r>
            <a:r>
              <a:rPr lang="en-US" altLang="zh-CN" sz="2600" b="1" u="sng">
                <a:solidFill>
                  <a:schemeClr val="accent2"/>
                </a:solidFill>
                <a:latin typeface="Times New Roman" pitchFamily="18" charset="0"/>
                <a:ea typeface="楷体_GB2312" pitchFamily="49" charset="-122"/>
              </a:rPr>
              <a:t>sophisticated</a:t>
            </a:r>
            <a:r>
              <a:rPr lang="en-US" altLang="zh-CN" sz="2600" b="1">
                <a:solidFill>
                  <a:schemeClr val="accent2"/>
                </a:solidFill>
                <a:latin typeface="Times New Roman" pitchFamily="18" charset="0"/>
                <a:ea typeface="楷体_GB2312" pitchFamily="49" charset="-122"/>
              </a:rPr>
              <a:t> (/sə’fistikeitid/),</a:t>
            </a:r>
            <a:r>
              <a:rPr lang="en-US" altLang="zh-CN" sz="2600" b="1">
                <a:latin typeface="Times New Roman" pitchFamily="18" charset="0"/>
                <a:ea typeface="楷体_GB2312" pitchFamily="49" charset="-122"/>
              </a:rPr>
              <a:t> and </a:t>
            </a:r>
            <a:r>
              <a:rPr lang="en-US" altLang="zh-CN" sz="2600" b="1" u="sng">
                <a:solidFill>
                  <a:schemeClr val="accent2"/>
                </a:solidFill>
                <a:latin typeface="Times New Roman" pitchFamily="18" charset="0"/>
                <a:ea typeface="楷体_GB2312" pitchFamily="49" charset="-122"/>
              </a:rPr>
              <a:t>multi-disciplinary</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多学科的</a:t>
            </a:r>
            <a:r>
              <a:rPr lang="en-US" altLang="zh-CN" sz="2600" b="1">
                <a:solidFill>
                  <a:schemeClr val="accent2"/>
                </a:solidFill>
                <a:latin typeface="Times New Roman" pitchFamily="18" charset="0"/>
                <a:ea typeface="楷体_GB2312" pitchFamily="49" charset="-122"/>
              </a:rPr>
              <a:t>/,mʌlti'disəplineri/)</a:t>
            </a:r>
            <a:r>
              <a:rPr lang="en-US" altLang="zh-CN" sz="2600" b="1">
                <a:latin typeface="Times New Roman" pitchFamily="18" charset="0"/>
                <a:ea typeface="楷体_GB2312" pitchFamily="49" charset="-122"/>
              </a:rPr>
              <a:t> applications require a more comprehensive and integrated functionality.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Some GIS offerings provide both vector and raster analysis capabilities.  Only in these systems will one </a:t>
            </a:r>
            <a:r>
              <a:rPr lang="en-US" altLang="zh-CN" sz="2600" b="1" u="sng">
                <a:solidFill>
                  <a:schemeClr val="accent2"/>
                </a:solidFill>
                <a:latin typeface="Times New Roman" pitchFamily="18" charset="0"/>
                <a:ea typeface="楷体_GB2312" pitchFamily="49" charset="-122"/>
              </a:rPr>
              <a:t>fund</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提供</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a full range of connectivity analysis techniques. </a:t>
            </a:r>
          </a:p>
        </p:txBody>
      </p:sp>
    </p:spTree>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26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F2EA652-EB1B-4928-9154-0A247D8C1FB2}" type="slidenum">
              <a:rPr lang="en-US" altLang="zh-CN" sz="1400" smtClean="0"/>
              <a:pPr eaLnBrk="1" hangingPunct="1"/>
              <a:t>136</a:t>
            </a:fld>
            <a:endParaRPr lang="en-US" altLang="zh-CN" sz="1400" smtClean="0"/>
          </a:p>
        </p:txBody>
      </p:sp>
      <p:sp>
        <p:nvSpPr>
          <p:cNvPr id="139267"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39268"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Proximity analysis techniques are </a:t>
            </a:r>
            <a:r>
              <a:rPr lang="en-US" altLang="zh-CN" sz="2600" b="1" u="sng">
                <a:solidFill>
                  <a:schemeClr val="accent2"/>
                </a:solidFill>
                <a:latin typeface="Times New Roman" pitchFamily="18" charset="0"/>
                <a:ea typeface="楷体_GB2312" pitchFamily="49" charset="-122"/>
              </a:rPr>
              <a:t>primarily</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首要地</a:t>
            </a:r>
            <a:r>
              <a:rPr lang="en-US" altLang="zh-CN" sz="2600" b="1">
                <a:solidFill>
                  <a:schemeClr val="accent2"/>
                </a:solidFill>
                <a:latin typeface="Times New Roman" pitchFamily="18" charset="0"/>
                <a:ea typeface="楷体_GB2312" pitchFamily="49" charset="-122"/>
              </a:rPr>
              <a:t>/prai'merəli/)</a:t>
            </a:r>
            <a:r>
              <a:rPr lang="en-US" altLang="zh-CN" sz="2600" b="1">
                <a:latin typeface="Times New Roman" pitchFamily="18" charset="0"/>
                <a:ea typeface="楷体_GB2312" pitchFamily="49" charset="-122"/>
              </a:rPr>
              <a:t> concerned with the proximity of one feature to another.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Usually proximity is defined as the ability to identify any feature that is near any other feature based on location, attribute value, or a specific distance.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A simple example is identifying all the forest stands that are within 100 meters of a gravel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砾石</a:t>
            </a:r>
            <a:r>
              <a:rPr lang="en-US" altLang="zh-CN" sz="2600" b="1">
                <a:solidFill>
                  <a:schemeClr val="accent2"/>
                </a:solidFill>
                <a:latin typeface="Times New Roman" pitchFamily="18" charset="0"/>
                <a:ea typeface="楷体_GB2312" pitchFamily="49" charset="-122"/>
              </a:rPr>
              <a:t>/'ɡrævl/)</a:t>
            </a:r>
            <a:r>
              <a:rPr lang="en-US" altLang="zh-CN" sz="2600" b="1">
                <a:latin typeface="Times New Roman" pitchFamily="18" charset="0"/>
                <a:ea typeface="楷体_GB2312" pitchFamily="49" charset="-122"/>
              </a:rPr>
              <a:t> road.</a:t>
            </a:r>
          </a:p>
          <a:p>
            <a:pPr eaLnBrk="1" hangingPunct="1">
              <a:lnSpc>
                <a:spcPct val="110000"/>
              </a:lnSpc>
              <a:spcBef>
                <a:spcPct val="20000"/>
              </a:spcBef>
              <a:buFont typeface="Wingdings" pitchFamily="2" charset="2"/>
              <a:buChar char="Ø"/>
            </a:pPr>
            <a:endParaRPr lang="en-US" altLang="zh-CN" sz="2600" b="1">
              <a:latin typeface="Times New Roman" pitchFamily="18" charset="0"/>
              <a:ea typeface="楷体_GB2312" pitchFamily="49" charset="-122"/>
            </a:endParaRPr>
          </a:p>
        </p:txBody>
      </p:sp>
    </p:spTree>
  </p:cSld>
  <p:clrMapOvr>
    <a:masterClrMapping/>
  </p:clrMapOvr>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63D022A-BFDD-4C1E-B21F-F18C73097DDA}" type="slidenum">
              <a:rPr lang="en-US" altLang="zh-CN" sz="1400" smtClean="0"/>
              <a:pPr eaLnBrk="1" hangingPunct="1"/>
              <a:t>137</a:t>
            </a:fld>
            <a:endParaRPr lang="en-US" altLang="zh-CN" sz="1400" smtClean="0"/>
          </a:p>
        </p:txBody>
      </p:sp>
      <p:sp>
        <p:nvSpPr>
          <p:cNvPr id="14029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40292"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It is important to note that </a:t>
            </a:r>
            <a:r>
              <a:rPr lang="en-US" altLang="zh-CN" sz="2600" b="1">
                <a:solidFill>
                  <a:schemeClr val="accent2"/>
                </a:solidFill>
                <a:latin typeface="Times New Roman" pitchFamily="18" charset="0"/>
                <a:ea typeface="楷体_GB2312" pitchFamily="49" charset="-122"/>
              </a:rPr>
              <a:t>neighborhood buffering</a:t>
            </a:r>
            <a:r>
              <a:rPr lang="en-US" altLang="zh-CN" sz="2600" b="1">
                <a:latin typeface="Times New Roman" pitchFamily="18" charset="0"/>
                <a:ea typeface="楷体_GB2312" pitchFamily="49" charset="-122"/>
              </a:rPr>
              <a:t> is often categorized as being a proximity analysis capability.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Depending on the particular GIS software package, the data model employed, and the </a:t>
            </a:r>
            <a:r>
              <a:rPr lang="en-US" altLang="zh-CN" sz="2600" b="1" u="sng">
                <a:solidFill>
                  <a:schemeClr val="accent2"/>
                </a:solidFill>
                <a:latin typeface="Times New Roman" pitchFamily="18" charset="0"/>
                <a:ea typeface="楷体_GB2312" pitchFamily="49" charset="-122"/>
              </a:rPr>
              <a:t>operational architecture</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运算方式</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ɑ:kitektʃə</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of the software it may be different to distinguish proximity analysis and buffering. </a:t>
            </a:r>
          </a:p>
        </p:txBody>
      </p:sp>
    </p:spTree>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131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6BBEC5A-05D9-47BF-98AB-6D3179A3DFDF}" type="slidenum">
              <a:rPr lang="en-US" altLang="zh-CN" sz="1400" smtClean="0"/>
              <a:pPr eaLnBrk="1" hangingPunct="1"/>
              <a:t>138</a:t>
            </a:fld>
            <a:endParaRPr lang="en-US" altLang="zh-CN" sz="1400" smtClean="0"/>
          </a:p>
        </p:txBody>
      </p:sp>
      <p:sp>
        <p:nvSpPr>
          <p:cNvPr id="14131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41316"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Proximity analysis is often used in urban based applications to consider areas of influence, and ownership queries.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Proximity to roads and </a:t>
            </a:r>
            <a:r>
              <a:rPr lang="en-US" altLang="zh-CN" sz="2600" b="1" u="sng">
                <a:solidFill>
                  <a:schemeClr val="accent2"/>
                </a:solidFill>
                <a:latin typeface="Times New Roman" pitchFamily="18" charset="0"/>
                <a:ea typeface="楷体_GB2312" pitchFamily="49" charset="-122"/>
              </a:rPr>
              <a:t>engineering</a:t>
            </a:r>
            <a:r>
              <a:rPr lang="en-US" altLang="zh-CN" sz="2600" b="1">
                <a:latin typeface="Times New Roman" pitchFamily="18" charset="0"/>
                <a:ea typeface="楷体_GB2312" pitchFamily="49" charset="-122"/>
              </a:rPr>
              <a:t>(</a:t>
            </a:r>
            <a:r>
              <a:rPr lang="zh-CN" altLang="en-US" sz="2600" b="1">
                <a:latin typeface="Times New Roman" pitchFamily="18" charset="0"/>
                <a:ea typeface="楷体_GB2312" pitchFamily="49" charset="-122"/>
              </a:rPr>
              <a:t>设计</a:t>
            </a:r>
            <a:r>
              <a:rPr lang="en-US" altLang="zh-CN" sz="2600" b="1">
                <a:latin typeface="Times New Roman" pitchFamily="18" charset="0"/>
                <a:ea typeface="楷体_GB2312" pitchFamily="49" charset="-122"/>
              </a:rPr>
              <a:t>) </a:t>
            </a:r>
            <a:r>
              <a:rPr lang="en-US" altLang="zh-CN" sz="2600" b="1" u="sng">
                <a:solidFill>
                  <a:schemeClr val="accent2"/>
                </a:solidFill>
                <a:latin typeface="Times New Roman" pitchFamily="18" charset="0"/>
                <a:ea typeface="楷体_GB2312" pitchFamily="49" charset="-122"/>
              </a:rPr>
              <a:t>infrastructure</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基础设施</a:t>
            </a:r>
            <a:r>
              <a:rPr lang="en-US" altLang="zh-CN" sz="2600" b="1">
                <a:solidFill>
                  <a:schemeClr val="accent2"/>
                </a:solidFill>
                <a:latin typeface="Times New Roman" pitchFamily="18" charset="0"/>
                <a:ea typeface="楷体_GB2312" pitchFamily="49" charset="-122"/>
              </a:rPr>
              <a:t>/’i</a:t>
            </a:r>
            <a:r>
              <a:rPr lang="en-US" altLang="zh-CN" sz="2600" b="1">
                <a:solidFill>
                  <a:srgbClr val="000000"/>
                </a:solidFill>
                <a:latin typeface="Times New Roman" pitchFamily="18" charset="0"/>
                <a:ea typeface="楷体_GB2312" pitchFamily="49" charset="-122"/>
              </a:rPr>
              <a:t>nfrəstrʌktʃə</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is typically important for development planning, tax calculations, and </a:t>
            </a:r>
            <a:r>
              <a:rPr lang="en-US" altLang="zh-CN" sz="2600" b="1" u="sng">
                <a:solidFill>
                  <a:schemeClr val="accent2"/>
                </a:solidFill>
                <a:latin typeface="Times New Roman" pitchFamily="18" charset="0"/>
                <a:ea typeface="楷体_GB2312" pitchFamily="49" charset="-122"/>
              </a:rPr>
              <a:t>utility</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公用事业</a:t>
            </a:r>
            <a:r>
              <a:rPr lang="en-US" altLang="zh-CN" sz="2600" b="1">
                <a:solidFill>
                  <a:schemeClr val="accent2"/>
                </a:solidFill>
                <a:latin typeface="Times New Roman" pitchFamily="18" charset="0"/>
                <a:ea typeface="楷体_GB2312" pitchFamily="49" charset="-122"/>
              </a:rPr>
              <a:t>)</a:t>
            </a:r>
            <a:r>
              <a:rPr lang="en-US" altLang="zh-CN" sz="2600" b="1" u="sng">
                <a:solidFill>
                  <a:schemeClr val="accent2"/>
                </a:solidFill>
                <a:latin typeface="Times New Roman" pitchFamily="18" charset="0"/>
                <a:ea typeface="楷体_GB2312" pitchFamily="49" charset="-122"/>
              </a:rPr>
              <a:t> billing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安排</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233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C6469C8-51C4-4F16-BB73-18C09EB5F781}" type="slidenum">
              <a:rPr lang="en-US" altLang="zh-CN" sz="1400" smtClean="0"/>
              <a:pPr eaLnBrk="1" hangingPunct="1"/>
              <a:t>139</a:t>
            </a:fld>
            <a:endParaRPr lang="en-US" altLang="zh-CN" sz="1400" smtClean="0"/>
          </a:p>
        </p:txBody>
      </p:sp>
      <p:sp>
        <p:nvSpPr>
          <p:cNvPr id="14233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42340"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 identification of </a:t>
            </a:r>
            <a:r>
              <a:rPr lang="en-US" altLang="zh-CN" sz="2600" b="1" u="sng">
                <a:solidFill>
                  <a:schemeClr val="accent2"/>
                </a:solidFill>
                <a:latin typeface="Times New Roman" pitchFamily="18" charset="0"/>
                <a:ea typeface="楷体_GB2312" pitchFamily="49" charset="-122"/>
              </a:rPr>
              <a:t>adjacency</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邻接，相邻</a:t>
            </a:r>
            <a:r>
              <a:rPr lang="en-US" altLang="zh-CN" sz="2600" b="1">
                <a:solidFill>
                  <a:schemeClr val="accent2"/>
                </a:solidFill>
                <a:latin typeface="Times New Roman" pitchFamily="18" charset="0"/>
                <a:ea typeface="楷体_GB2312" pitchFamily="49" charset="-122"/>
              </a:rPr>
              <a:t>/ə’dʒeisənsi/)</a:t>
            </a:r>
            <a:r>
              <a:rPr lang="en-US" altLang="zh-CN" sz="2600" b="1">
                <a:latin typeface="Times New Roman" pitchFamily="18" charset="0"/>
                <a:ea typeface="楷体_GB2312" pitchFamily="49" charset="-122"/>
              </a:rPr>
              <a:t> is another proximity analysis function.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Adjacency is defined as the ability to identify any feature having certain attributes that exhibit adjacency with other selected features having certain attributes. A typical example is the ability to identify all forest stands of a specific type, e. g. species, adjacent to a </a:t>
            </a:r>
            <a:r>
              <a:rPr lang="en-US" altLang="zh-CN" sz="2600" b="1" u="sng">
                <a:solidFill>
                  <a:schemeClr val="accent2"/>
                </a:solidFill>
                <a:latin typeface="Times New Roman" pitchFamily="18" charset="0"/>
                <a:ea typeface="楷体_GB2312" pitchFamily="49" charset="-122"/>
              </a:rPr>
              <a:t>gravel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沙砾</a:t>
            </a:r>
            <a:r>
              <a:rPr lang="en-US" altLang="zh-CN" sz="2600" b="1">
                <a:solidFill>
                  <a:schemeClr val="accent2"/>
                </a:solidFill>
                <a:latin typeface="Times New Roman" pitchFamily="18" charset="0"/>
                <a:ea typeface="楷体_GB2312" pitchFamily="49" charset="-122"/>
              </a:rPr>
              <a:t>, </a:t>
            </a:r>
            <a:r>
              <a:rPr lang="zh-CN" altLang="en-US" sz="2600" b="1">
                <a:solidFill>
                  <a:schemeClr val="accent2"/>
                </a:solidFill>
                <a:latin typeface="Times New Roman" pitchFamily="18" charset="0"/>
                <a:ea typeface="楷体_GB2312" pitchFamily="49" charset="-122"/>
              </a:rPr>
              <a:t>砾石</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road.</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6345893-C287-4340-821F-2DFBEA7FA6E0}" type="slidenum">
              <a:rPr lang="en-US" altLang="zh-CN" sz="1400" smtClean="0"/>
              <a:pPr eaLnBrk="1" hangingPunct="1"/>
              <a:t>14</a:t>
            </a:fld>
            <a:endParaRPr lang="en-US" altLang="zh-CN" sz="1400" smtClean="0"/>
          </a:p>
        </p:txBody>
      </p:sp>
      <p:sp>
        <p:nvSpPr>
          <p:cNvPr id="15363"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15364" name="Rectangle 3"/>
          <p:cNvSpPr>
            <a:spLocks noChangeArrowheads="1"/>
          </p:cNvSpPr>
          <p:nvPr/>
        </p:nvSpPr>
        <p:spPr bwMode="auto">
          <a:xfrm>
            <a:off x="684213" y="1773238"/>
            <a:ext cx="7888287" cy="379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400" b="1">
                <a:solidFill>
                  <a:schemeClr val="accent2"/>
                </a:solidFill>
                <a:latin typeface="Times New Roman" pitchFamily="18" charset="0"/>
                <a:ea typeface="楷体_GB2312" pitchFamily="49" charset="-122"/>
              </a:rPr>
              <a:t>GIS stores information about the world as a collection of </a:t>
            </a:r>
            <a:r>
              <a:rPr lang="en-US" altLang="zh-CN" sz="2400" b="1" u="sng">
                <a:solidFill>
                  <a:schemeClr val="accent2"/>
                </a:solidFill>
                <a:latin typeface="Times New Roman" pitchFamily="18" charset="0"/>
                <a:ea typeface="楷体_GB2312" pitchFamily="49" charset="-122"/>
              </a:rPr>
              <a:t>thematic layers(</a:t>
            </a:r>
            <a:r>
              <a:rPr lang="zh-CN" altLang="en-US" sz="2400" b="1" u="sng">
                <a:solidFill>
                  <a:schemeClr val="accent2"/>
                </a:solidFill>
                <a:latin typeface="Times New Roman" pitchFamily="18" charset="0"/>
                <a:ea typeface="楷体_GB2312" pitchFamily="49" charset="-122"/>
              </a:rPr>
              <a:t>专题图层</a:t>
            </a:r>
            <a:r>
              <a:rPr lang="en-US" altLang="zh-CN" sz="2400" b="1" u="sng">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 that can be linked together by geography.</a:t>
            </a:r>
          </a:p>
          <a:p>
            <a:pPr eaLnBrk="1" hangingPunct="1">
              <a:lnSpc>
                <a:spcPct val="150000"/>
              </a:lnSpc>
              <a:spcBef>
                <a:spcPct val="20000"/>
              </a:spcBef>
              <a:buFont typeface="Wingdings" pitchFamily="2" charset="2"/>
              <a:buChar char="l"/>
            </a:pPr>
            <a:r>
              <a:rPr lang="en-US" altLang="zh-CN" sz="2400" b="1">
                <a:solidFill>
                  <a:schemeClr val="accent2"/>
                </a:solidFill>
                <a:latin typeface="Times New Roman" pitchFamily="18" charset="0"/>
                <a:ea typeface="楷体_GB2312" pitchFamily="49" charset="-122"/>
              </a:rPr>
              <a:t>This approach allows us to organize the complexity of the world into a simple representation to help facilitate (/</a:t>
            </a:r>
            <a:r>
              <a:rPr lang="en-US" altLang="zh-CN" sz="2400" b="1">
                <a:solidFill>
                  <a:srgbClr val="000000"/>
                </a:solidFill>
                <a:latin typeface="Times New Roman" pitchFamily="18" charset="0"/>
                <a:ea typeface="楷体_GB2312" pitchFamily="49" charset="-122"/>
              </a:rPr>
              <a:t>fə</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siliteit/)</a:t>
            </a:r>
            <a:r>
              <a:rPr lang="en-US" altLang="zh-CN" sz="2400" b="1">
                <a:solidFill>
                  <a:schemeClr val="accent2"/>
                </a:solidFill>
                <a:latin typeface="Times New Roman" pitchFamily="18" charset="0"/>
                <a:ea typeface="楷体_GB2312" pitchFamily="49" charset="-122"/>
              </a:rPr>
              <a:t>  our understanding of nature relationships.</a:t>
            </a:r>
          </a:p>
        </p:txBody>
      </p:sp>
    </p:spTree>
  </p:cSld>
  <p:clrMapOvr>
    <a:masterClrMapping/>
  </p:clrMapOv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6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B9B9B5E-E446-44AC-B6FF-D1F3FC0D8F75}" type="slidenum">
              <a:rPr lang="en-US" altLang="zh-CN" sz="1400" smtClean="0"/>
              <a:pPr eaLnBrk="1" hangingPunct="1"/>
              <a:t>140</a:t>
            </a:fld>
            <a:endParaRPr lang="en-US" altLang="zh-CN" sz="1400" smtClean="0"/>
          </a:p>
        </p:txBody>
      </p:sp>
      <p:sp>
        <p:nvSpPr>
          <p:cNvPr id="14336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43364"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Network analysis is a widely used analysis technique.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Network analysis techniques can be </a:t>
            </a:r>
            <a:r>
              <a:rPr lang="en-US" altLang="zh-CN" sz="2600" b="1" u="sng">
                <a:solidFill>
                  <a:schemeClr val="accent2"/>
                </a:solidFill>
                <a:latin typeface="Times New Roman" pitchFamily="18" charset="0"/>
                <a:ea typeface="楷体_GB2312" pitchFamily="49" charset="-122"/>
              </a:rPr>
              <a:t>characteriz</a:t>
            </a:r>
            <a:r>
              <a:rPr lang="en-US" altLang="zh-CN" sz="2600" b="1">
                <a:solidFill>
                  <a:schemeClr val="accent2"/>
                </a:solidFill>
                <a:latin typeface="Times New Roman" pitchFamily="18" charset="0"/>
                <a:ea typeface="楷体_GB2312" pitchFamily="49" charset="-122"/>
              </a:rPr>
              <a:t>ed(</a:t>
            </a:r>
            <a:r>
              <a:rPr lang="zh-CN" altLang="en-US" sz="2600" b="1">
                <a:solidFill>
                  <a:schemeClr val="accent2"/>
                </a:solidFill>
                <a:latin typeface="Times New Roman" pitchFamily="18" charset="0"/>
                <a:ea typeface="楷体_GB2312" pitchFamily="49" charset="-122"/>
              </a:rPr>
              <a:t>描述，以</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为特征</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by their use of feature networks. Feature networks are almost entirely composed of linear features. </a:t>
            </a:r>
          </a:p>
          <a:p>
            <a:pPr eaLnBrk="1" hangingPunct="1">
              <a:lnSpc>
                <a:spcPct val="110000"/>
              </a:lnSpc>
              <a:spcBef>
                <a:spcPct val="20000"/>
              </a:spcBef>
              <a:buFont typeface="Wingdings" pitchFamily="2" charset="2"/>
              <a:buChar char="Ø"/>
            </a:pPr>
            <a:r>
              <a:rPr lang="en-US" altLang="zh-CN" sz="2600" b="1" u="sng">
                <a:solidFill>
                  <a:srgbClr val="9900CC"/>
                </a:solidFill>
                <a:latin typeface="Times New Roman" pitchFamily="18" charset="0"/>
                <a:ea typeface="楷体_GB2312" pitchFamily="49" charset="-122"/>
              </a:rPr>
              <a:t>Hydrographic hierarchies</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等级制度</a:t>
            </a:r>
            <a:r>
              <a:rPr lang="en-US" altLang="zh-CN" sz="2600" b="1">
                <a:solidFill>
                  <a:schemeClr val="accent2"/>
                </a:solidFill>
                <a:latin typeface="Times New Roman" pitchFamily="18" charset="0"/>
                <a:ea typeface="楷体_GB2312" pitchFamily="49" charset="-122"/>
              </a:rPr>
              <a:t>/’haiərɑ:ki/)</a:t>
            </a:r>
            <a:r>
              <a:rPr lang="en-US" altLang="zh-CN" sz="2600" b="1">
                <a:latin typeface="Times New Roman" pitchFamily="18" charset="0"/>
                <a:ea typeface="楷体_GB2312" pitchFamily="49" charset="-122"/>
              </a:rPr>
              <a:t> (</a:t>
            </a:r>
            <a:r>
              <a:rPr lang="zh-CN" altLang="en-US" sz="2600" b="1">
                <a:latin typeface="Times New Roman" pitchFamily="18" charset="0"/>
                <a:ea typeface="楷体_GB2312" pitchFamily="49" charset="-122"/>
              </a:rPr>
              <a:t>水网</a:t>
            </a:r>
            <a:r>
              <a:rPr lang="en-US" altLang="zh-CN" sz="2600" b="1">
                <a:latin typeface="Times New Roman" pitchFamily="18" charset="0"/>
                <a:ea typeface="楷体_GB2312" pitchFamily="49" charset="-122"/>
              </a:rPr>
              <a:t>) and </a:t>
            </a:r>
            <a:r>
              <a:rPr lang="en-US" altLang="zh-CN" sz="2600" b="1" u="sng">
                <a:solidFill>
                  <a:srgbClr val="9900CC"/>
                </a:solidFill>
                <a:latin typeface="Times New Roman" pitchFamily="18" charset="0"/>
                <a:ea typeface="楷体_GB2312" pitchFamily="49" charset="-122"/>
              </a:rPr>
              <a:t>transportation</a:t>
            </a:r>
            <a:r>
              <a:rPr lang="en-US" altLang="zh-CN" sz="2600" b="1">
                <a:solidFill>
                  <a:srgbClr val="9900CC"/>
                </a:solidFill>
                <a:latin typeface="Times New Roman" pitchFamily="18" charset="0"/>
                <a:ea typeface="楷体_GB2312" pitchFamily="49" charset="-122"/>
              </a:rPr>
              <a:t>(</a:t>
            </a:r>
            <a:r>
              <a:rPr lang="zh-CN" altLang="en-US" sz="2600" b="1">
                <a:solidFill>
                  <a:srgbClr val="9900CC"/>
                </a:solidFill>
                <a:latin typeface="Times New Roman" pitchFamily="18" charset="0"/>
                <a:ea typeface="楷体_GB2312" pitchFamily="49" charset="-122"/>
              </a:rPr>
              <a:t>运输，转移</a:t>
            </a:r>
            <a:r>
              <a:rPr lang="en-US" altLang="zh-CN" sz="2600" b="1">
                <a:solidFill>
                  <a:srgbClr val="9900CC"/>
                </a:solidFill>
                <a:latin typeface="Times New Roman" pitchFamily="18" charset="0"/>
                <a:ea typeface="楷体_GB2312" pitchFamily="49" charset="-122"/>
              </a:rPr>
              <a:t>/,trænspɔ:’teiʃən/) </a:t>
            </a:r>
            <a:r>
              <a:rPr lang="en-US" altLang="zh-CN" sz="2600" b="1" u="sng">
                <a:solidFill>
                  <a:srgbClr val="9900CC"/>
                </a:solidFill>
                <a:latin typeface="Times New Roman" pitchFamily="18" charset="0"/>
                <a:ea typeface="楷体_GB2312" pitchFamily="49" charset="-122"/>
              </a:rPr>
              <a:t>networks</a:t>
            </a:r>
            <a:r>
              <a:rPr lang="en-US" altLang="zh-CN" sz="2600" b="1">
                <a:latin typeface="Times New Roman" pitchFamily="18" charset="0"/>
                <a:ea typeface="楷体_GB2312" pitchFamily="49" charset="-122"/>
              </a:rPr>
              <a:t>(</a:t>
            </a:r>
            <a:r>
              <a:rPr lang="zh-CN" altLang="en-US" sz="2600" b="1">
                <a:latin typeface="Times New Roman" pitchFamily="18" charset="0"/>
                <a:ea typeface="楷体_GB2312" pitchFamily="49" charset="-122"/>
              </a:rPr>
              <a:t>交通网</a:t>
            </a:r>
            <a:r>
              <a:rPr lang="en-US" altLang="zh-CN" sz="2600" b="1">
                <a:latin typeface="Times New Roman" pitchFamily="18" charset="0"/>
                <a:ea typeface="楷体_GB2312" pitchFamily="49" charset="-122"/>
              </a:rPr>
              <a:t>) are prime examples. </a:t>
            </a:r>
          </a:p>
        </p:txBody>
      </p:sp>
    </p:spTree>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438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07D6BBD-20B6-4292-9D56-24D523F6BDC1}" type="slidenum">
              <a:rPr lang="en-US" altLang="zh-CN" sz="1400" smtClean="0"/>
              <a:pPr eaLnBrk="1" hangingPunct="1"/>
              <a:t>141</a:t>
            </a:fld>
            <a:endParaRPr lang="en-US" altLang="zh-CN" sz="1400" smtClean="0"/>
          </a:p>
        </p:txBody>
      </p:sp>
      <p:sp>
        <p:nvSpPr>
          <p:cNvPr id="144387"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44388"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Three dimensional analysis involves a range of different capabilities. </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 most utilized is the generation of </a:t>
            </a:r>
            <a:r>
              <a:rPr lang="en-US" altLang="zh-CN" sz="2600" b="1" u="sng">
                <a:solidFill>
                  <a:schemeClr val="accent2"/>
                </a:solidFill>
                <a:latin typeface="Times New Roman" pitchFamily="18" charset="0"/>
                <a:ea typeface="楷体_GB2312" pitchFamily="49" charset="-122"/>
              </a:rPr>
              <a:t>perspective</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透视</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surfaces. Perspective surfaces are usually represented by a wire frame </a:t>
            </a:r>
            <a:r>
              <a:rPr lang="en-US" altLang="zh-CN" sz="2600" b="1" u="sng">
                <a:solidFill>
                  <a:schemeClr val="accent2"/>
                </a:solidFill>
                <a:latin typeface="Times New Roman" pitchFamily="18" charset="0"/>
                <a:ea typeface="楷体_GB2312" pitchFamily="49" charset="-122"/>
              </a:rPr>
              <a:t>diagram</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图解</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reflecting </a:t>
            </a:r>
            <a:r>
              <a:rPr lang="en-US" altLang="zh-CN" sz="2600" b="1" u="sng">
                <a:solidFill>
                  <a:schemeClr val="accent2"/>
                </a:solidFill>
                <a:latin typeface="Times New Roman" pitchFamily="18" charset="0"/>
                <a:ea typeface="楷体_GB2312" pitchFamily="49" charset="-122"/>
              </a:rPr>
              <a:t>profile</a:t>
            </a:r>
            <a:r>
              <a:rPr lang="en-US" altLang="zh-CN" sz="2600" b="1">
                <a:latin typeface="Times New Roman" pitchFamily="18" charset="0"/>
                <a:ea typeface="楷体_GB2312" pitchFamily="49" charset="-122"/>
              </a:rPr>
              <a:t>s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剖面</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'prəufail</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of the landscape. These profiles viewed together, with the removal of hidden lines, provide a three dimensional view. </a:t>
            </a:r>
          </a:p>
        </p:txBody>
      </p:sp>
    </p:spTree>
  </p:cSld>
  <p:clrMapOvr>
    <a:masterClrMapping/>
  </p:clrMapOv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541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5716266-029C-4F8A-8340-80A66E41C50C}" type="slidenum">
              <a:rPr lang="en-US" altLang="zh-CN" sz="1400" smtClean="0"/>
              <a:pPr eaLnBrk="1" hangingPunct="1"/>
              <a:t>142</a:t>
            </a:fld>
            <a:endParaRPr lang="en-US" altLang="zh-CN" sz="1400" smtClean="0"/>
          </a:p>
        </p:txBody>
      </p:sp>
      <p:sp>
        <p:nvSpPr>
          <p:cNvPr id="14541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45412"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Most GIS software packages offer 3-D capabilities in a separate module. Several other functions are normally available. These include the following functions: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①user definable vertical exaggeration(</a:t>
            </a:r>
            <a:r>
              <a:rPr lang="zh-CN" altLang="en-US" sz="2600" b="1">
                <a:latin typeface="Times New Roman" pitchFamily="18" charset="0"/>
                <a:ea typeface="楷体_GB2312" pitchFamily="49" charset="-122"/>
              </a:rPr>
              <a:t>夸张手法</a:t>
            </a:r>
            <a:r>
              <a:rPr lang="en-US" altLang="zh-CN" sz="2600" b="1">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ig,zædʒə’reiʃn</a:t>
            </a:r>
            <a:r>
              <a:rPr lang="en-US" altLang="zh-CN" sz="2600" b="1">
                <a:latin typeface="Times New Roman" pitchFamily="18" charset="0"/>
                <a:ea typeface="楷体_GB2312" pitchFamily="49" charset="-122"/>
              </a:rPr>
              <a:t>/), viewing </a:t>
            </a:r>
            <a:r>
              <a:rPr lang="en-US" altLang="zh-CN" sz="2600" b="1" u="sng">
                <a:solidFill>
                  <a:srgbClr val="9900CC"/>
                </a:solidFill>
                <a:latin typeface="Times New Roman" pitchFamily="18" charset="0"/>
                <a:ea typeface="楷体_GB2312" pitchFamily="49" charset="-122"/>
              </a:rPr>
              <a:t>azimuth </a:t>
            </a:r>
            <a:r>
              <a:rPr lang="en-US" altLang="zh-CN" sz="2600" b="1">
                <a:latin typeface="Times New Roman" pitchFamily="18" charset="0"/>
                <a:ea typeface="楷体_GB2312" pitchFamily="49" charset="-122"/>
              </a:rPr>
              <a:t>(</a:t>
            </a:r>
            <a:r>
              <a:rPr lang="zh-CN" altLang="en-US" sz="2600" b="1">
                <a:latin typeface="Times New Roman" pitchFamily="18" charset="0"/>
                <a:ea typeface="楷体_GB2312" pitchFamily="49" charset="-122"/>
              </a:rPr>
              <a:t>方位角</a:t>
            </a:r>
            <a:r>
              <a:rPr lang="en-US" altLang="zh-CN" sz="2600" b="1">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,æziməθ</a:t>
            </a:r>
            <a:r>
              <a:rPr lang="en-US" altLang="zh-CN" sz="2600" b="1">
                <a:latin typeface="Times New Roman" pitchFamily="18" charset="0"/>
                <a:ea typeface="楷体_GB2312" pitchFamily="49" charset="-122"/>
              </a:rPr>
              <a:t>/), and </a:t>
            </a:r>
            <a:r>
              <a:rPr lang="en-US" altLang="zh-CN" sz="2600" b="1" u="sng">
                <a:solidFill>
                  <a:srgbClr val="9900CC"/>
                </a:solidFill>
                <a:latin typeface="Times New Roman" pitchFamily="18" charset="0"/>
                <a:ea typeface="楷体_GB2312" pitchFamily="49" charset="-122"/>
              </a:rPr>
              <a:t>elevation angle</a:t>
            </a:r>
            <a:r>
              <a:rPr lang="en-US" altLang="zh-CN" sz="2600" b="1">
                <a:latin typeface="Times New Roman" pitchFamily="18" charset="0"/>
                <a:ea typeface="楷体_GB2312" pitchFamily="49" charset="-122"/>
              </a:rPr>
              <a:t>;</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②identification of </a:t>
            </a:r>
            <a:r>
              <a:rPr lang="en-US" altLang="zh-CN" sz="2600" b="1" u="sng">
                <a:solidFill>
                  <a:srgbClr val="9900CC"/>
                </a:solidFill>
                <a:latin typeface="Times New Roman" pitchFamily="18" charset="0"/>
                <a:ea typeface="楷体_GB2312" pitchFamily="49" charset="-122"/>
              </a:rPr>
              <a:t>viewshed</a:t>
            </a:r>
            <a:r>
              <a:rPr lang="en-US" altLang="zh-CN" sz="2600" b="1">
                <a:solidFill>
                  <a:srgbClr val="9900CC"/>
                </a:solidFill>
                <a:latin typeface="Times New Roman" pitchFamily="18" charset="0"/>
                <a:ea typeface="楷体_GB2312" pitchFamily="49" charset="-122"/>
              </a:rPr>
              <a:t>s(</a:t>
            </a:r>
            <a:r>
              <a:rPr lang="zh-CN" altLang="en-US" sz="2600" b="1">
                <a:solidFill>
                  <a:srgbClr val="9900CC"/>
                </a:solidFill>
                <a:latin typeface="Times New Roman" pitchFamily="18" charset="0"/>
                <a:ea typeface="楷体_GB2312" pitchFamily="49" charset="-122"/>
              </a:rPr>
              <a:t>视域</a:t>
            </a:r>
            <a:r>
              <a:rPr lang="en-US" altLang="zh-CN" sz="2600" b="1">
                <a:solidFill>
                  <a:srgbClr val="9900CC"/>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e. g. seen </a:t>
            </a:r>
            <a:r>
              <a:rPr lang="en-US" altLang="zh-CN" sz="2600" b="1" u="sng">
                <a:solidFill>
                  <a:srgbClr val="9900CC"/>
                </a:solidFill>
                <a:latin typeface="Times New Roman" pitchFamily="18" charset="0"/>
                <a:ea typeface="楷体_GB2312" pitchFamily="49" charset="-122"/>
              </a:rPr>
              <a:t>versus</a:t>
            </a:r>
            <a:r>
              <a:rPr lang="en-US" altLang="zh-CN" sz="2600" b="1">
                <a:latin typeface="Times New Roman" pitchFamily="18" charset="0"/>
                <a:ea typeface="楷体_GB2312" pitchFamily="49" charset="-122"/>
              </a:rPr>
              <a:t>(</a:t>
            </a:r>
            <a:r>
              <a:rPr lang="zh-CN" altLang="en-US" sz="2600" b="1">
                <a:latin typeface="Times New Roman" pitchFamily="18" charset="0"/>
                <a:ea typeface="楷体_GB2312" pitchFamily="49" charset="-122"/>
              </a:rPr>
              <a:t>相对</a:t>
            </a:r>
            <a:r>
              <a:rPr lang="en-US" altLang="zh-CN" sz="2600" b="1">
                <a:latin typeface="Times New Roman" pitchFamily="18" charset="0"/>
                <a:ea typeface="楷体_GB2312" pitchFamily="49" charset="-122"/>
              </a:rPr>
              <a:t>) unseen areas;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③the </a:t>
            </a:r>
            <a:r>
              <a:rPr lang="en-US" altLang="zh-CN" sz="2600" b="1" u="sng">
                <a:solidFill>
                  <a:schemeClr val="accent2"/>
                </a:solidFill>
                <a:latin typeface="Times New Roman" pitchFamily="18" charset="0"/>
                <a:ea typeface="楷体_GB2312" pitchFamily="49" charset="-122"/>
              </a:rPr>
              <a:t>draping</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遮盖</a:t>
            </a:r>
            <a:r>
              <a:rPr lang="en-US" altLang="zh-CN" sz="2600" b="1">
                <a:solidFill>
                  <a:schemeClr val="accent2"/>
                </a:solidFill>
                <a:latin typeface="Times New Roman" pitchFamily="18" charset="0"/>
                <a:ea typeface="楷体_GB2312" pitchFamily="49" charset="-122"/>
              </a:rPr>
              <a:t>/ei/)</a:t>
            </a:r>
            <a:r>
              <a:rPr lang="en-US" altLang="zh-CN" sz="2600" b="1">
                <a:latin typeface="Times New Roman" pitchFamily="18" charset="0"/>
                <a:ea typeface="楷体_GB2312" pitchFamily="49" charset="-122"/>
              </a:rPr>
              <a:t> of features, e. g. point, lines, and shaded polygons onto the perspective surface;</a:t>
            </a:r>
          </a:p>
        </p:txBody>
      </p:sp>
    </p:spTree>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ED68363-4AC7-4464-AD4F-65B347A607D2}" type="slidenum">
              <a:rPr lang="en-US" altLang="zh-CN" sz="1400" smtClean="0"/>
              <a:pPr eaLnBrk="1" hangingPunct="1"/>
              <a:t>143</a:t>
            </a:fld>
            <a:endParaRPr lang="en-US" altLang="zh-CN" sz="1400" smtClean="0"/>
          </a:p>
        </p:txBody>
      </p:sp>
      <p:sp>
        <p:nvSpPr>
          <p:cNvPr id="14643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3. Integrated analytical functions in a GIS</a:t>
            </a:r>
          </a:p>
        </p:txBody>
      </p:sp>
      <p:sp>
        <p:nvSpPr>
          <p:cNvPr id="146436" name="Rectangle 3"/>
          <p:cNvSpPr>
            <a:spLocks noChangeArrowheads="1"/>
          </p:cNvSpPr>
          <p:nvPr/>
        </p:nvSpPr>
        <p:spPr bwMode="auto">
          <a:xfrm>
            <a:off x="395288" y="1411288"/>
            <a:ext cx="84248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800" b="1">
                <a:latin typeface="Times New Roman" pitchFamily="18" charset="0"/>
                <a:ea typeface="楷体_GB2312" pitchFamily="49" charset="-122"/>
              </a:rPr>
              <a:t>(4) Connectivity analysis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These include the following functions: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④generation of </a:t>
            </a:r>
            <a:r>
              <a:rPr lang="en-US" altLang="zh-CN" sz="2600" b="1" u="sng">
                <a:solidFill>
                  <a:srgbClr val="9900CC"/>
                </a:solidFill>
                <a:latin typeface="Times New Roman" pitchFamily="18" charset="0"/>
                <a:ea typeface="楷体_GB2312" pitchFamily="49" charset="-122"/>
              </a:rPr>
              <a:t>shaded relief</a:t>
            </a:r>
            <a:r>
              <a:rPr lang="en-US" altLang="zh-CN" sz="2600" b="1">
                <a:solidFill>
                  <a:srgbClr val="9900CC"/>
                </a:solidFill>
                <a:latin typeface="Times New Roman" pitchFamily="18" charset="0"/>
                <a:ea typeface="楷体_GB2312" pitchFamily="49" charset="-122"/>
              </a:rPr>
              <a:t>(</a:t>
            </a:r>
            <a:r>
              <a:rPr lang="zh-CN" altLang="en-US" sz="2600" b="1">
                <a:solidFill>
                  <a:srgbClr val="9900CC"/>
                </a:solidFill>
                <a:latin typeface="Times New Roman" pitchFamily="18" charset="0"/>
                <a:ea typeface="楷体_GB2312" pitchFamily="49" charset="-122"/>
              </a:rPr>
              <a:t>地貌晕渲</a:t>
            </a:r>
            <a:r>
              <a:rPr lang="en-US" altLang="zh-CN" sz="2600" b="1">
                <a:solidFill>
                  <a:srgbClr val="9900CC"/>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models </a:t>
            </a:r>
            <a:r>
              <a:rPr lang="en-US" altLang="zh-CN" sz="2600" b="1" u="sng">
                <a:solidFill>
                  <a:schemeClr val="accent2"/>
                </a:solidFill>
                <a:latin typeface="Times New Roman" pitchFamily="18" charset="0"/>
                <a:ea typeface="楷体_GB2312" pitchFamily="49" charset="-122"/>
              </a:rPr>
              <a:t>simulating illumination</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模拟光照</a:t>
            </a:r>
            <a:r>
              <a:rPr lang="en-US" altLang="zh-CN" sz="2600" b="1">
                <a:solidFill>
                  <a:schemeClr val="accent2"/>
                </a:solidFill>
                <a:latin typeface="Times New Roman" pitchFamily="18" charset="0"/>
                <a:ea typeface="楷体_GB2312" pitchFamily="49" charset="-122"/>
              </a:rPr>
              <a:t>/i,lu:mi’neiʃn/);</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⑤generation of </a:t>
            </a:r>
            <a:r>
              <a:rPr lang="en-US" altLang="zh-CN" sz="2600" b="1" u="sng">
                <a:solidFill>
                  <a:schemeClr val="accent2"/>
                </a:solidFill>
                <a:latin typeface="Times New Roman" pitchFamily="18" charset="0"/>
                <a:ea typeface="楷体_GB2312" pitchFamily="49" charset="-122"/>
              </a:rPr>
              <a:t>cross section</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横截面</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profiles;</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⑥presentation of </a:t>
            </a:r>
            <a:r>
              <a:rPr lang="en-US" altLang="zh-CN" sz="2600" b="1" u="sng">
                <a:solidFill>
                  <a:schemeClr val="accent2"/>
                </a:solidFill>
                <a:latin typeface="Times New Roman" pitchFamily="18" charset="0"/>
                <a:ea typeface="楷体_GB2312" pitchFamily="49" charset="-122"/>
              </a:rPr>
              <a:t>symbology</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符号</a:t>
            </a:r>
            <a:r>
              <a:rPr lang="en-US" altLang="zh-CN" sz="2600" b="1">
                <a:solidFill>
                  <a:schemeClr val="accent2"/>
                </a:solidFill>
                <a:latin typeface="Times New Roman" pitchFamily="18" charset="0"/>
                <a:ea typeface="楷体_GB2312" pitchFamily="49" charset="-122"/>
              </a:rPr>
              <a:t>/</a:t>
            </a:r>
            <a:r>
              <a:rPr lang="en-US" altLang="zh-CN" sz="2600" b="1">
                <a:solidFill>
                  <a:srgbClr val="000000"/>
                </a:solidFill>
                <a:latin typeface="Times New Roman" pitchFamily="18" charset="0"/>
                <a:ea typeface="楷体_GB2312" pitchFamily="49" charset="-122"/>
              </a:rPr>
              <a:t>sim'bɔlədʒi/</a:t>
            </a:r>
            <a:r>
              <a:rPr lang="en-US" altLang="zh-CN" sz="2600" b="1">
                <a:solidFill>
                  <a:schemeClr val="accent2"/>
                </a:solidFill>
                <a:latin typeface="Times New Roman" pitchFamily="18" charset="0"/>
                <a:ea typeface="楷体_GB2312" pitchFamily="49" charset="-122"/>
              </a:rPr>
              <a:t> )</a:t>
            </a:r>
            <a:r>
              <a:rPr lang="en-US" altLang="zh-CN" sz="2600" b="1">
                <a:latin typeface="Times New Roman" pitchFamily="18" charset="0"/>
                <a:ea typeface="楷体_GB2312" pitchFamily="49" charset="-122"/>
              </a:rPr>
              <a:t> on the 3-D surface;</a:t>
            </a:r>
          </a:p>
          <a:p>
            <a:pPr eaLnBrk="1" hangingPunct="1">
              <a:lnSpc>
                <a:spcPct val="110000"/>
              </a:lnSpc>
              <a:spcBef>
                <a:spcPct val="20000"/>
              </a:spcBef>
              <a:buFont typeface="Wingdings" pitchFamily="2" charset="2"/>
              <a:buChar char="Ø"/>
            </a:pPr>
            <a:r>
              <a:rPr lang="en-US" altLang="zh-CN" sz="2600" b="1">
                <a:latin typeface="Times New Roman" pitchFamily="18" charset="0"/>
                <a:ea typeface="楷体_GB2312" pitchFamily="49" charset="-122"/>
              </a:rPr>
              <a:t>⑦</a:t>
            </a:r>
            <a:r>
              <a:rPr lang="en-US" altLang="zh-CN" sz="2600" b="1" u="sng">
                <a:solidFill>
                  <a:schemeClr val="accent2"/>
                </a:solidFill>
                <a:latin typeface="Times New Roman" pitchFamily="18" charset="0"/>
                <a:ea typeface="楷体_GB2312" pitchFamily="49" charset="-122"/>
              </a:rPr>
              <a:t>line of sight perspective views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视线景观</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 from user defined </a:t>
            </a:r>
            <a:r>
              <a:rPr lang="en-US" altLang="zh-CN" sz="2600" b="1" u="sng">
                <a:solidFill>
                  <a:schemeClr val="accent2"/>
                </a:solidFill>
                <a:latin typeface="Times New Roman" pitchFamily="18" charset="0"/>
                <a:ea typeface="楷体_GB2312" pitchFamily="49" charset="-122"/>
              </a:rPr>
              <a:t>viewpoints</a:t>
            </a:r>
            <a:r>
              <a:rPr lang="en-US" altLang="zh-CN" sz="2600" b="1">
                <a:latin typeface="Times New Roman" pitchFamily="18" charset="0"/>
                <a:ea typeface="楷体_GB2312" pitchFamily="49" charset="-122"/>
              </a:rPr>
              <a:t> </a:t>
            </a:r>
            <a:r>
              <a:rPr lang="en-US" altLang="zh-CN" sz="2600" b="1">
                <a:solidFill>
                  <a:schemeClr val="accent2"/>
                </a:solidFill>
                <a:latin typeface="Times New Roman" pitchFamily="18" charset="0"/>
                <a:ea typeface="楷体_GB2312" pitchFamily="49" charset="-122"/>
              </a:rPr>
              <a:t>(</a:t>
            </a:r>
            <a:r>
              <a:rPr lang="zh-CN" altLang="en-US" sz="2600" b="1">
                <a:solidFill>
                  <a:schemeClr val="accent2"/>
                </a:solidFill>
                <a:latin typeface="Times New Roman" pitchFamily="18" charset="0"/>
                <a:ea typeface="楷体_GB2312" pitchFamily="49" charset="-122"/>
              </a:rPr>
              <a:t>视角</a:t>
            </a:r>
            <a:r>
              <a:rPr lang="en-US" altLang="zh-CN" sz="2600" b="1">
                <a:solidFill>
                  <a:schemeClr val="accent2"/>
                </a:solidFill>
                <a:latin typeface="Times New Roman" pitchFamily="18" charset="0"/>
                <a:ea typeface="楷体_GB2312" pitchFamily="49" charset="-122"/>
              </a:rPr>
              <a:t>)</a:t>
            </a:r>
            <a:r>
              <a:rPr lang="en-US" altLang="zh-CN" sz="2600" b="1">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D440B46-1FF1-4795-8C30-67D00D6CA081}" type="slidenum">
              <a:rPr lang="en-US" altLang="zh-CN" sz="1400" smtClean="0"/>
              <a:pPr eaLnBrk="1" hangingPunct="1"/>
              <a:t>144</a:t>
            </a:fld>
            <a:endParaRPr lang="en-US" altLang="zh-CN" sz="1400" smtClean="0"/>
          </a:p>
        </p:txBody>
      </p:sp>
      <p:sp>
        <p:nvSpPr>
          <p:cNvPr id="147459" name="Rectangle 2"/>
          <p:cNvSpPr>
            <a:spLocks noGrp="1" noChangeArrowheads="1"/>
          </p:cNvSpPr>
          <p:nvPr>
            <p:ph type="body" idx="1"/>
          </p:nvPr>
        </p:nvSpPr>
        <p:spPr/>
        <p:txBody>
          <a:bodyPr/>
          <a:lstStyle/>
          <a:p>
            <a:pPr eaLnBrk="1" hangingPunct="1">
              <a:lnSpc>
                <a:spcPct val="120000"/>
              </a:lnSpc>
            </a:pPr>
            <a:r>
              <a:rPr lang="en-US" altLang="zh-CN" sz="2600" b="1" smtClean="0">
                <a:latin typeface="Times New Roman" pitchFamily="18" charset="0"/>
                <a:ea typeface="楷体_GB2312" pitchFamily="49" charset="-122"/>
              </a:rPr>
              <a:t>This menu provides access(</a:t>
            </a:r>
            <a:r>
              <a:rPr lang="zh-CN" altLang="en-US" sz="2600" b="1" smtClean="0">
                <a:latin typeface="Times New Roman" pitchFamily="18" charset="0"/>
                <a:ea typeface="楷体_GB2312" pitchFamily="49" charset="-122"/>
              </a:rPr>
              <a:t>访问</a:t>
            </a:r>
            <a:r>
              <a:rPr lang="en-US" altLang="zh-CN" sz="2600" b="1" smtClean="0">
                <a:latin typeface="Times New Roman" pitchFamily="18" charset="0"/>
                <a:ea typeface="楷体_GB2312" pitchFamily="49" charset="-122"/>
              </a:rPr>
              <a:t>) to the ERDAS IMAGINE </a:t>
            </a:r>
            <a:r>
              <a:rPr lang="en-US" altLang="zh-CN" sz="2600" b="1" u="sng" smtClean="0">
                <a:solidFill>
                  <a:srgbClr val="9900CC"/>
                </a:solidFill>
                <a:latin typeface="Times New Roman" pitchFamily="18" charset="0"/>
                <a:ea typeface="楷体_GB2312" pitchFamily="49" charset="-122"/>
              </a:rPr>
              <a:t>Image Interpreter</a:t>
            </a:r>
            <a:r>
              <a:rPr lang="en-US" altLang="zh-CN" sz="2600" b="1" smtClean="0">
                <a:solidFill>
                  <a:srgbClr val="9900CC"/>
                </a:solidFill>
                <a:latin typeface="Times New Roman" pitchFamily="18" charset="0"/>
                <a:ea typeface="楷体_GB2312" pitchFamily="49" charset="-122"/>
              </a:rPr>
              <a:t> (</a:t>
            </a:r>
            <a:r>
              <a:rPr lang="zh-CN" altLang="en-US" sz="2600" b="1" smtClean="0">
                <a:solidFill>
                  <a:srgbClr val="9900CC"/>
                </a:solidFill>
                <a:latin typeface="Times New Roman" pitchFamily="18" charset="0"/>
                <a:ea typeface="楷体_GB2312" pitchFamily="49" charset="-122"/>
              </a:rPr>
              <a:t>图像解译器</a:t>
            </a:r>
            <a:r>
              <a:rPr lang="en-US" altLang="zh-CN" sz="2600" b="1" smtClean="0">
                <a:solidFill>
                  <a:srgbClr val="9900CC"/>
                </a:solidFill>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in’təpritə</a:t>
            </a:r>
            <a:r>
              <a:rPr lang="en-US" altLang="zh-CN" sz="2600" b="1" smtClean="0">
                <a:solidFill>
                  <a:srgbClr val="9900CC"/>
                </a:solidFill>
                <a:latin typeface="Times New Roman" pitchFamily="18" charset="0"/>
                <a:ea typeface="楷体_GB2312" pitchFamily="49" charset="-122"/>
              </a:rPr>
              <a:t>/) </a:t>
            </a:r>
            <a:r>
              <a:rPr lang="en-US" altLang="zh-CN" sz="2600" b="1" smtClean="0">
                <a:latin typeface="Times New Roman" pitchFamily="18" charset="0"/>
                <a:ea typeface="楷体_GB2312" pitchFamily="49" charset="-122"/>
              </a:rPr>
              <a:t>functions. It opens when you click the Interpreter </a:t>
            </a:r>
            <a:r>
              <a:rPr lang="en-US" altLang="zh-CN" sz="2600" b="1" u="sng" smtClean="0">
                <a:latin typeface="Times New Roman" pitchFamily="18" charset="0"/>
                <a:ea typeface="楷体_GB2312" pitchFamily="49" charset="-122"/>
              </a:rPr>
              <a:t>icon</a:t>
            </a:r>
            <a:r>
              <a:rPr lang="en-US" altLang="zh-CN" sz="2600" b="1" smtClean="0">
                <a:latin typeface="Times New Roman" pitchFamily="18" charset="0"/>
                <a:ea typeface="楷体_GB2312" pitchFamily="49" charset="-122"/>
              </a:rPr>
              <a:t> (</a:t>
            </a:r>
            <a:r>
              <a:rPr lang="zh-CN" altLang="en-US" sz="2600" b="1" smtClean="0">
                <a:latin typeface="Times New Roman" pitchFamily="18" charset="0"/>
                <a:ea typeface="楷体_GB2312" pitchFamily="49" charset="-122"/>
              </a:rPr>
              <a:t>图标</a:t>
            </a:r>
            <a:r>
              <a:rPr lang="en-US" altLang="zh-CN" sz="2600" b="1" smtClean="0">
                <a:latin typeface="Times New Roman" pitchFamily="18" charset="0"/>
                <a:ea typeface="楷体_GB2312" pitchFamily="49" charset="-122"/>
              </a:rPr>
              <a:t>/'aik</a:t>
            </a:r>
            <a:r>
              <a:rPr lang="en-US" altLang="zh-CN" sz="2600" b="1" smtClean="0">
                <a:solidFill>
                  <a:srgbClr val="000000"/>
                </a:solidFill>
                <a:latin typeface="Times New Roman" pitchFamily="18" charset="0"/>
                <a:ea typeface="楷体_GB2312" pitchFamily="49" charset="-122"/>
              </a:rPr>
              <a:t>ɔ</a:t>
            </a:r>
            <a:r>
              <a:rPr lang="en-US" altLang="zh-CN" sz="2600" b="1" smtClean="0">
                <a:latin typeface="Times New Roman" pitchFamily="18" charset="0"/>
                <a:ea typeface="楷体_GB2312" pitchFamily="49" charset="-122"/>
              </a:rPr>
              <a:t>n/) in the ERDAS IMAGINE icon panel.  </a:t>
            </a:r>
          </a:p>
          <a:p>
            <a:pPr eaLnBrk="1" hangingPunct="1">
              <a:lnSpc>
                <a:spcPct val="120000"/>
              </a:lnSpc>
            </a:pPr>
            <a:endParaRPr lang="en-US" altLang="zh-CN" sz="2600" b="1" smtClean="0">
              <a:latin typeface="Times New Roman" pitchFamily="18" charset="0"/>
              <a:ea typeface="楷体_GB2312" pitchFamily="49" charset="-122"/>
            </a:endParaRPr>
          </a:p>
        </p:txBody>
      </p:sp>
      <p:sp>
        <p:nvSpPr>
          <p:cNvPr id="147460" name="Rectangle 3"/>
          <p:cNvSpPr>
            <a:spLocks noChangeArrowheads="1"/>
          </p:cNvSpPr>
          <p:nvPr/>
        </p:nvSpPr>
        <p:spPr bwMode="auto">
          <a:xfrm>
            <a:off x="67310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a:solidFill>
                  <a:schemeClr val="tx2"/>
                </a:solidFill>
                <a:latin typeface="宋体" pitchFamily="2" charset="-122"/>
              </a:rPr>
              <a:t>※※</a:t>
            </a:r>
            <a:r>
              <a:rPr lang="en-US" altLang="zh-CN">
                <a:solidFill>
                  <a:schemeClr val="tx2"/>
                </a:solidFill>
              </a:rPr>
              <a:t>Image Interpreter</a:t>
            </a:r>
          </a:p>
        </p:txBody>
      </p:sp>
      <p:pic>
        <p:nvPicPr>
          <p:cNvPr id="147461" name="wp998484" descr="imageinterpre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950" y="549275"/>
            <a:ext cx="1008063"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7462" name="Picture 5" descr="图片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3573463"/>
            <a:ext cx="4462463"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1A27540-C3F5-445D-B13C-6F3084AB3B6E}" type="slidenum">
              <a:rPr lang="en-US" altLang="zh-CN" sz="1400" smtClean="0"/>
              <a:pPr eaLnBrk="1" hangingPunct="1"/>
              <a:t>145</a:t>
            </a:fld>
            <a:endParaRPr lang="en-US" altLang="zh-CN" sz="1400" smtClean="0"/>
          </a:p>
        </p:txBody>
      </p:sp>
      <p:sp>
        <p:nvSpPr>
          <p:cNvPr id="148483" name="Rectangle 2"/>
          <p:cNvSpPr>
            <a:spLocks noGrp="1" noChangeArrowheads="1"/>
          </p:cNvSpPr>
          <p:nvPr>
            <p:ph type="body" idx="1"/>
          </p:nvPr>
        </p:nvSpPr>
        <p:spPr>
          <a:xfrm>
            <a:off x="457200" y="1782763"/>
            <a:ext cx="8229600" cy="4525962"/>
          </a:xfrm>
        </p:spPr>
        <p:txBody>
          <a:bodyPr/>
          <a:lstStyle/>
          <a:p>
            <a:pPr eaLnBrk="1" hangingPunct="1">
              <a:lnSpc>
                <a:spcPct val="120000"/>
              </a:lnSpc>
            </a:pPr>
            <a:r>
              <a:rPr lang="en-US" altLang="zh-CN" sz="2400" b="1" u="sng" smtClean="0">
                <a:solidFill>
                  <a:srgbClr val="9900CC"/>
                </a:solidFill>
                <a:latin typeface="Times New Roman" pitchFamily="18" charset="0"/>
                <a:ea typeface="楷体_GB2312" pitchFamily="49" charset="-122"/>
              </a:rPr>
              <a:t>Spatial Enhancement</a:t>
            </a:r>
            <a:r>
              <a:rPr lang="en-US" altLang="zh-CN" sz="2400" b="1" smtClean="0">
                <a:latin typeface="Times New Roman" pitchFamily="18" charset="0"/>
                <a:ea typeface="楷体_GB2312" pitchFamily="49" charset="-122"/>
              </a:rPr>
              <a:t> </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空间增强</a:t>
            </a:r>
            <a:r>
              <a:rPr lang="en-US" altLang="zh-CN" sz="2400" b="1" smtClean="0">
                <a:solidFill>
                  <a:srgbClr val="9900CC"/>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in’hɑ:nsmənt</a:t>
            </a:r>
            <a:r>
              <a:rPr lang="en-US" altLang="zh-CN" sz="2400" b="1" smtClean="0">
                <a:solidFill>
                  <a:srgbClr val="9900CC"/>
                </a:solidFill>
                <a:latin typeface="Times New Roman" pitchFamily="18" charset="0"/>
                <a:ea typeface="楷体_GB2312" pitchFamily="49" charset="-122"/>
              </a:rPr>
              <a:t>/):</a:t>
            </a:r>
            <a:r>
              <a:rPr lang="en-US" altLang="zh-CN" sz="2400" b="1" smtClean="0">
                <a:latin typeface="Times New Roman" pitchFamily="18" charset="0"/>
                <a:ea typeface="楷体_GB2312" pitchFamily="49" charset="-122"/>
              </a:rPr>
              <a:t> Click to access functions for enhancing images using the values of individual and surrounding pixels. —</a:t>
            </a:r>
            <a:r>
              <a:rPr lang="en-US" altLang="zh-CN" sz="2400" b="1" u="sng" smtClean="0">
                <a:solidFill>
                  <a:srgbClr val="9900CC"/>
                </a:solidFill>
                <a:latin typeface="Times New Roman" pitchFamily="18" charset="0"/>
                <a:ea typeface="楷体_GB2312" pitchFamily="49" charset="-122"/>
              </a:rPr>
              <a:t>convolution</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卷积</a:t>
            </a:r>
            <a:r>
              <a:rPr lang="en-US" altLang="zh-CN" sz="2400" b="1" smtClean="0">
                <a:solidFill>
                  <a:srgbClr val="9900CC"/>
                </a:solidFill>
                <a:latin typeface="Times New Roman" pitchFamily="18" charset="0"/>
                <a:ea typeface="楷体_GB2312" pitchFamily="49" charset="-122"/>
              </a:rPr>
              <a:t>/,kɔnvə’lu:ʃn/),  </a:t>
            </a:r>
            <a:r>
              <a:rPr lang="en-US" altLang="zh-CN" sz="2400" b="1" u="sng" smtClean="0">
                <a:solidFill>
                  <a:srgbClr val="9900CC"/>
                </a:solidFill>
                <a:latin typeface="Times New Roman" pitchFamily="18" charset="0"/>
                <a:ea typeface="楷体_GB2312" pitchFamily="49" charset="-122"/>
              </a:rPr>
              <a:t>texture</a:t>
            </a:r>
            <a:r>
              <a:rPr lang="en-US" altLang="zh-CN" sz="2400" b="1" smtClean="0">
                <a:solidFill>
                  <a:srgbClr val="9900CC"/>
                </a:solidFill>
                <a:latin typeface="Times New Roman" pitchFamily="18" charset="0"/>
                <a:ea typeface="楷体_GB2312" pitchFamily="49" charset="-122"/>
              </a:rPr>
              <a:t> (</a:t>
            </a:r>
            <a:r>
              <a:rPr lang="zh-CN" altLang="en-US" sz="2400" b="1" smtClean="0">
                <a:solidFill>
                  <a:srgbClr val="9900CC"/>
                </a:solidFill>
                <a:latin typeface="Times New Roman" pitchFamily="18" charset="0"/>
                <a:ea typeface="楷体_GB2312" pitchFamily="49" charset="-122"/>
              </a:rPr>
              <a:t>纹理分析</a:t>
            </a:r>
            <a:r>
              <a:rPr lang="en-US" altLang="zh-CN" sz="2400" b="1" smtClean="0">
                <a:solidFill>
                  <a:srgbClr val="9900CC"/>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’tekstʃə</a:t>
            </a:r>
            <a:r>
              <a:rPr lang="en-US" altLang="zh-CN" sz="2400" b="1" smtClean="0">
                <a:solidFill>
                  <a:srgbClr val="9900CC"/>
                </a:solidFill>
                <a:latin typeface="Times New Roman" pitchFamily="18" charset="0"/>
                <a:ea typeface="楷体_GB2312" pitchFamily="49" charset="-122"/>
              </a:rPr>
              <a:t>/), </a:t>
            </a:r>
            <a:r>
              <a:rPr lang="en-US" altLang="zh-CN" sz="2400" b="1" u="sng" smtClean="0">
                <a:solidFill>
                  <a:srgbClr val="9900CC"/>
                </a:solidFill>
                <a:latin typeface="Times New Roman" pitchFamily="18" charset="0"/>
                <a:ea typeface="楷体_GB2312" pitchFamily="49" charset="-122"/>
              </a:rPr>
              <a:t>resolution merge</a:t>
            </a:r>
            <a:r>
              <a:rPr lang="en-US" altLang="zh-CN" sz="2400" b="1" smtClean="0">
                <a:solidFill>
                  <a:srgbClr val="9900CC"/>
                </a:solidFill>
                <a:latin typeface="Times New Roman" pitchFamily="18" charset="0"/>
                <a:ea typeface="楷体_GB2312" pitchFamily="49" charset="-122"/>
              </a:rPr>
              <a:t> (</a:t>
            </a:r>
            <a:r>
              <a:rPr lang="zh-CN" altLang="en-US" sz="2400" b="1" smtClean="0">
                <a:solidFill>
                  <a:srgbClr val="9900CC"/>
                </a:solidFill>
                <a:latin typeface="Times New Roman" pitchFamily="18" charset="0"/>
                <a:ea typeface="楷体_GB2312" pitchFamily="49" charset="-122"/>
              </a:rPr>
              <a:t>分辨率融合</a:t>
            </a:r>
            <a:r>
              <a:rPr lang="en-US" altLang="zh-CN" sz="2400" b="1" smtClean="0">
                <a:solidFill>
                  <a:srgbClr val="9900CC"/>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,rezə’lu:ʃn</a:t>
            </a:r>
            <a:r>
              <a:rPr lang="en-US" altLang="zh-CN" sz="2400" b="1" smtClean="0">
                <a:solidFill>
                  <a:srgbClr val="9900CC"/>
                </a:solidFill>
                <a:latin typeface="Times New Roman" pitchFamily="18" charset="0"/>
                <a:ea typeface="楷体_GB2312" pitchFamily="49" charset="-122"/>
              </a:rPr>
              <a:t>/), </a:t>
            </a:r>
            <a:r>
              <a:rPr lang="en-US" altLang="zh-CN" sz="2400" b="1" u="sng" smtClean="0">
                <a:solidFill>
                  <a:srgbClr val="9900CC"/>
                </a:solidFill>
                <a:latin typeface="Times New Roman" pitchFamily="18" charset="0"/>
                <a:ea typeface="楷体_GB2312" pitchFamily="49" charset="-122"/>
              </a:rPr>
              <a:t>statistical filter</a:t>
            </a:r>
            <a:r>
              <a:rPr lang="en-US" altLang="zh-CN" sz="2400" b="1" smtClean="0">
                <a:solidFill>
                  <a:srgbClr val="9900CC"/>
                </a:solidFill>
                <a:latin typeface="Times New Roman" pitchFamily="18" charset="0"/>
                <a:ea typeface="楷体_GB2312" pitchFamily="49" charset="-122"/>
              </a:rPr>
              <a:t> (</a:t>
            </a:r>
            <a:r>
              <a:rPr lang="zh-CN" altLang="en-US" sz="2400" b="1" smtClean="0">
                <a:solidFill>
                  <a:srgbClr val="9900CC"/>
                </a:solidFill>
                <a:latin typeface="Times New Roman" pitchFamily="18" charset="0"/>
                <a:ea typeface="楷体_GB2312" pitchFamily="49" charset="-122"/>
              </a:rPr>
              <a:t>统计滤波</a:t>
            </a:r>
            <a:r>
              <a:rPr lang="en-US" altLang="zh-CN" sz="2400" b="1" smtClean="0">
                <a:solidFill>
                  <a:srgbClr val="9900CC"/>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'filtə</a:t>
            </a:r>
            <a:r>
              <a:rPr lang="en-US" altLang="zh-CN" sz="2400" b="1" smtClean="0">
                <a:solidFill>
                  <a:srgbClr val="9900CC"/>
                </a:solidFill>
                <a:latin typeface="Times New Roman" pitchFamily="18" charset="0"/>
                <a:ea typeface="楷体_GB2312" pitchFamily="49" charset="-122"/>
              </a:rPr>
              <a:t>/) </a:t>
            </a:r>
          </a:p>
          <a:p>
            <a:pPr eaLnBrk="1" hangingPunct="1">
              <a:lnSpc>
                <a:spcPct val="120000"/>
              </a:lnSpc>
            </a:pPr>
            <a:r>
              <a:rPr lang="en-US" altLang="zh-CN" sz="2400" b="1" u="sng" smtClean="0">
                <a:solidFill>
                  <a:srgbClr val="9900CC"/>
                </a:solidFill>
                <a:latin typeface="Times New Roman" pitchFamily="18" charset="0"/>
                <a:ea typeface="楷体_GB2312" pitchFamily="49" charset="-122"/>
              </a:rPr>
              <a:t>Radiometric Enhancement</a:t>
            </a:r>
            <a:r>
              <a:rPr lang="en-US" altLang="zh-CN" sz="2400" b="1" smtClean="0">
                <a:latin typeface="Times New Roman" pitchFamily="18" charset="0"/>
                <a:ea typeface="楷体_GB2312" pitchFamily="49" charset="-122"/>
              </a:rPr>
              <a:t> </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辐射增强</a:t>
            </a:r>
            <a:r>
              <a:rPr lang="en-US" altLang="zh-CN" sz="2400" b="1" smtClean="0">
                <a:solidFill>
                  <a:srgbClr val="9900CC"/>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,reidiəu’metrik</a:t>
            </a:r>
            <a:r>
              <a:rPr lang="en-US" altLang="zh-CN" sz="2400" b="1" smtClean="0">
                <a:solidFill>
                  <a:srgbClr val="9900CC"/>
                </a:solidFill>
                <a:latin typeface="Times New Roman" pitchFamily="18" charset="0"/>
                <a:ea typeface="楷体_GB2312" pitchFamily="49" charset="-122"/>
              </a:rPr>
              <a:t>/): </a:t>
            </a:r>
            <a:r>
              <a:rPr lang="en-US" altLang="zh-CN" sz="2400" b="1" smtClean="0">
                <a:latin typeface="Times New Roman" pitchFamily="18" charset="0"/>
                <a:ea typeface="楷体_GB2312" pitchFamily="49" charset="-122"/>
              </a:rPr>
              <a:t>Click to access functions for enhancing images using the values of individual pixels within each band. —</a:t>
            </a:r>
            <a:r>
              <a:rPr lang="en-US" altLang="zh-CN" sz="2400" b="1" u="sng" smtClean="0">
                <a:solidFill>
                  <a:srgbClr val="9900CC"/>
                </a:solidFill>
                <a:latin typeface="Times New Roman" pitchFamily="18" charset="0"/>
                <a:ea typeface="楷体_GB2312" pitchFamily="49" charset="-122"/>
              </a:rPr>
              <a:t>LUT stretch</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查找表拉伸</a:t>
            </a:r>
            <a:r>
              <a:rPr lang="en-US" altLang="zh-CN" sz="2400" b="1" smtClean="0">
                <a:solidFill>
                  <a:srgbClr val="9900CC"/>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stretʃ</a:t>
            </a:r>
            <a:r>
              <a:rPr lang="en-US" altLang="zh-CN" sz="2400" b="1" smtClean="0">
                <a:solidFill>
                  <a:srgbClr val="9900CC"/>
                </a:solidFill>
                <a:latin typeface="Times New Roman" pitchFamily="18" charset="0"/>
                <a:ea typeface="楷体_GB2312" pitchFamily="49" charset="-122"/>
              </a:rPr>
              <a:t>/),  </a:t>
            </a:r>
            <a:r>
              <a:rPr lang="en-US" altLang="zh-CN" sz="2400" b="1" u="sng" smtClean="0">
                <a:solidFill>
                  <a:srgbClr val="9900CC"/>
                </a:solidFill>
                <a:latin typeface="Times New Roman" pitchFamily="18" charset="0"/>
                <a:ea typeface="楷体_GB2312" pitchFamily="49" charset="-122"/>
              </a:rPr>
              <a:t>histogram match</a:t>
            </a:r>
            <a:r>
              <a:rPr lang="en-US" altLang="zh-CN" sz="2400" b="1" smtClean="0">
                <a:solidFill>
                  <a:srgbClr val="9900CC"/>
                </a:solidFill>
                <a:latin typeface="Times New Roman" pitchFamily="18" charset="0"/>
                <a:ea typeface="楷体_GB2312" pitchFamily="49" charset="-122"/>
              </a:rPr>
              <a:t> (</a:t>
            </a:r>
            <a:r>
              <a:rPr lang="zh-CN" altLang="en-US" sz="2400" b="1" smtClean="0">
                <a:solidFill>
                  <a:srgbClr val="9900CC"/>
                </a:solidFill>
                <a:latin typeface="Times New Roman" pitchFamily="18" charset="0"/>
                <a:ea typeface="楷体_GB2312" pitchFamily="49" charset="-122"/>
              </a:rPr>
              <a:t>直方图匹配</a:t>
            </a:r>
            <a:r>
              <a:rPr lang="en-US" altLang="zh-CN" sz="2400" b="1" smtClean="0">
                <a:solidFill>
                  <a:srgbClr val="9900CC"/>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’histəgræm</a:t>
            </a:r>
            <a:r>
              <a:rPr lang="en-US" altLang="zh-CN" sz="2400" b="1" smtClean="0">
                <a:solidFill>
                  <a:srgbClr val="9900CC"/>
                </a:solidFill>
                <a:latin typeface="Times New Roman" pitchFamily="18" charset="0"/>
                <a:ea typeface="楷体_GB2312" pitchFamily="49" charset="-122"/>
              </a:rPr>
              <a:t>/), </a:t>
            </a:r>
            <a:r>
              <a:rPr lang="en-US" altLang="zh-CN" sz="2400" b="1" u="sng" smtClean="0">
                <a:solidFill>
                  <a:srgbClr val="9900CC"/>
                </a:solidFill>
                <a:latin typeface="Times New Roman" pitchFamily="18" charset="0"/>
                <a:ea typeface="楷体_GB2312" pitchFamily="49" charset="-122"/>
              </a:rPr>
              <a:t>noise reduction</a:t>
            </a:r>
            <a:r>
              <a:rPr lang="en-US" altLang="zh-CN" sz="2400" b="1" smtClean="0">
                <a:solidFill>
                  <a:srgbClr val="9900CC"/>
                </a:solidFill>
                <a:latin typeface="Times New Roman" pitchFamily="18" charset="0"/>
                <a:ea typeface="楷体_GB2312" pitchFamily="49" charset="-122"/>
              </a:rPr>
              <a:t> (</a:t>
            </a:r>
            <a:r>
              <a:rPr lang="zh-CN" altLang="en-US" sz="2400" b="1" smtClean="0">
                <a:solidFill>
                  <a:srgbClr val="9900CC"/>
                </a:solidFill>
                <a:latin typeface="Times New Roman" pitchFamily="18" charset="0"/>
                <a:ea typeface="楷体_GB2312" pitchFamily="49" charset="-122"/>
              </a:rPr>
              <a:t>降噪处理</a:t>
            </a:r>
            <a:r>
              <a:rPr lang="en-US" altLang="zh-CN" sz="2400" b="1" smtClean="0">
                <a:solidFill>
                  <a:srgbClr val="9900CC"/>
                </a:solidFill>
                <a:latin typeface="Times New Roman" pitchFamily="18" charset="0"/>
                <a:ea typeface="楷体_GB2312" pitchFamily="49" charset="-122"/>
              </a:rPr>
              <a:t>) </a:t>
            </a:r>
          </a:p>
        </p:txBody>
      </p:sp>
      <p:sp>
        <p:nvSpPr>
          <p:cNvPr id="148484" name="Rectangle 3"/>
          <p:cNvSpPr>
            <a:spLocks noChangeArrowheads="1"/>
          </p:cNvSpPr>
          <p:nvPr/>
        </p:nvSpPr>
        <p:spPr bwMode="auto">
          <a:xfrm>
            <a:off x="67310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a:solidFill>
                  <a:schemeClr val="tx2"/>
                </a:solidFill>
                <a:latin typeface="宋体" pitchFamily="2" charset="-122"/>
              </a:rPr>
              <a:t>※※</a:t>
            </a:r>
            <a:r>
              <a:rPr lang="en-US" altLang="zh-CN">
                <a:solidFill>
                  <a:schemeClr val="tx2"/>
                </a:solidFill>
              </a:rPr>
              <a:t>Image Interpreter</a:t>
            </a:r>
          </a:p>
        </p:txBody>
      </p:sp>
      <p:pic>
        <p:nvPicPr>
          <p:cNvPr id="148485" name="Picture 5" descr="图片1"/>
          <p:cNvPicPr>
            <a:picLocks noChangeAspect="1" noChangeArrowheads="1"/>
          </p:cNvPicPr>
          <p:nvPr/>
        </p:nvPicPr>
        <p:blipFill>
          <a:blip r:embed="rId2">
            <a:extLst>
              <a:ext uri="{28A0092B-C50C-407E-A947-70E740481C1C}">
                <a14:useLocalDpi xmlns:a14="http://schemas.microsoft.com/office/drawing/2010/main" val="0"/>
              </a:ext>
            </a:extLst>
          </a:blip>
          <a:srcRect l="54855" t="24062" r="6404" b="9326"/>
          <a:stretch>
            <a:fillRect/>
          </a:stretch>
        </p:blipFill>
        <p:spPr bwMode="auto">
          <a:xfrm>
            <a:off x="0" y="0"/>
            <a:ext cx="1728788"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B4C31D5-E737-4070-813D-FEA4FA81E9F2}" type="slidenum">
              <a:rPr lang="en-US" altLang="zh-CN" sz="1400" smtClean="0"/>
              <a:pPr eaLnBrk="1" hangingPunct="1"/>
              <a:t>146</a:t>
            </a:fld>
            <a:endParaRPr lang="en-US" altLang="zh-CN" sz="1400" smtClean="0"/>
          </a:p>
        </p:txBody>
      </p:sp>
      <p:sp>
        <p:nvSpPr>
          <p:cNvPr id="149507" name="Rectangle 2"/>
          <p:cNvSpPr>
            <a:spLocks noGrp="1" noChangeArrowheads="1"/>
          </p:cNvSpPr>
          <p:nvPr>
            <p:ph type="body" idx="1"/>
          </p:nvPr>
        </p:nvSpPr>
        <p:spPr>
          <a:xfrm>
            <a:off x="457200" y="1782763"/>
            <a:ext cx="8229600" cy="4525962"/>
          </a:xfrm>
        </p:spPr>
        <p:txBody>
          <a:bodyPr/>
          <a:lstStyle/>
          <a:p>
            <a:pPr eaLnBrk="1" hangingPunct="1">
              <a:lnSpc>
                <a:spcPct val="120000"/>
              </a:lnSpc>
            </a:pPr>
            <a:r>
              <a:rPr lang="en-US" altLang="zh-CN" sz="2400" b="1" u="sng" smtClean="0">
                <a:solidFill>
                  <a:srgbClr val="9900CC"/>
                </a:solidFill>
                <a:latin typeface="Times New Roman" pitchFamily="18" charset="0"/>
                <a:ea typeface="楷体_GB2312" pitchFamily="49" charset="-122"/>
              </a:rPr>
              <a:t>Spectral Enhancement</a:t>
            </a:r>
            <a:r>
              <a:rPr lang="en-US" altLang="zh-CN" sz="2400" b="1" smtClean="0">
                <a:latin typeface="Times New Roman" pitchFamily="18" charset="0"/>
                <a:ea typeface="楷体_GB2312" pitchFamily="49" charset="-122"/>
              </a:rPr>
              <a:t> </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光谱增强</a:t>
            </a:r>
            <a:r>
              <a:rPr lang="en-US" altLang="zh-CN" sz="2400" b="1" smtClean="0">
                <a:solidFill>
                  <a:srgbClr val="9900CC"/>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’spektrəl</a:t>
            </a:r>
            <a:r>
              <a:rPr lang="en-US" altLang="zh-CN" sz="2400" b="1" smtClean="0">
                <a:solidFill>
                  <a:srgbClr val="9900CC"/>
                </a:solidFill>
                <a:latin typeface="Times New Roman" pitchFamily="18" charset="0"/>
                <a:ea typeface="楷体_GB2312" pitchFamily="49" charset="-122"/>
              </a:rPr>
              <a:t>/):</a:t>
            </a:r>
            <a:r>
              <a:rPr lang="en-US" altLang="zh-CN" sz="2400" b="1" smtClean="0">
                <a:latin typeface="Times New Roman" pitchFamily="18" charset="0"/>
                <a:ea typeface="楷体_GB2312" pitchFamily="49" charset="-122"/>
              </a:rPr>
              <a:t> Click to access functions for enhancing images by transforming the values of each pixel on a multiband basis. —</a:t>
            </a:r>
            <a:r>
              <a:rPr lang="en-US" altLang="zh-CN" sz="2400" b="1" u="sng" smtClean="0">
                <a:solidFill>
                  <a:srgbClr val="9900CC"/>
                </a:solidFill>
                <a:latin typeface="Times New Roman" pitchFamily="18" charset="0"/>
                <a:ea typeface="楷体_GB2312" pitchFamily="49" charset="-122"/>
              </a:rPr>
              <a:t>principal components</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主成分变换</a:t>
            </a:r>
            <a:r>
              <a:rPr lang="en-US" altLang="zh-CN" sz="2400" b="1" smtClean="0">
                <a:solidFill>
                  <a:srgbClr val="9900CC"/>
                </a:solidFill>
                <a:latin typeface="Times New Roman" pitchFamily="18" charset="0"/>
                <a:ea typeface="楷体_GB2312" pitchFamily="49" charset="-122"/>
              </a:rPr>
              <a:t>/kəm’pəunənt/), </a:t>
            </a:r>
            <a:r>
              <a:rPr lang="en-US" altLang="zh-CN" sz="2400" b="1" u="sng" smtClean="0">
                <a:solidFill>
                  <a:srgbClr val="9900CC"/>
                </a:solidFill>
                <a:latin typeface="Times New Roman" pitchFamily="18" charset="0"/>
                <a:ea typeface="楷体_GB2312" pitchFamily="49" charset="-122"/>
              </a:rPr>
              <a:t>tasseled cap</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缨帽变换</a:t>
            </a:r>
            <a:r>
              <a:rPr lang="en-US" altLang="zh-CN" sz="2400" b="1" smtClean="0">
                <a:solidFill>
                  <a:srgbClr val="9900CC"/>
                </a:solidFill>
                <a:latin typeface="Times New Roman" pitchFamily="18" charset="0"/>
                <a:ea typeface="楷体_GB2312" pitchFamily="49" charset="-122"/>
              </a:rPr>
              <a:t>/’tæsl/), </a:t>
            </a:r>
            <a:r>
              <a:rPr lang="en-US" altLang="zh-CN" sz="2400" b="1" u="sng" smtClean="0">
                <a:solidFill>
                  <a:srgbClr val="9900CC"/>
                </a:solidFill>
                <a:latin typeface="Times New Roman" pitchFamily="18" charset="0"/>
                <a:ea typeface="楷体_GB2312" pitchFamily="49" charset="-122"/>
              </a:rPr>
              <a:t>indices</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指数计算</a:t>
            </a:r>
            <a:r>
              <a:rPr lang="en-US" altLang="zh-CN" sz="2400" b="1" smtClean="0">
                <a:solidFill>
                  <a:srgbClr val="9900CC"/>
                </a:solidFill>
                <a:latin typeface="Times New Roman" pitchFamily="18" charset="0"/>
                <a:ea typeface="楷体_GB2312" pitchFamily="49" charset="-122"/>
              </a:rPr>
              <a:t>/’indisi:z/)</a:t>
            </a:r>
          </a:p>
          <a:p>
            <a:pPr eaLnBrk="1" hangingPunct="1">
              <a:lnSpc>
                <a:spcPct val="120000"/>
              </a:lnSpc>
            </a:pPr>
            <a:r>
              <a:rPr lang="en-US" altLang="zh-CN" sz="2400" b="1" u="sng" smtClean="0">
                <a:solidFill>
                  <a:srgbClr val="9900CC"/>
                </a:solidFill>
                <a:latin typeface="Times New Roman" pitchFamily="18" charset="0"/>
                <a:ea typeface="楷体_GB2312" pitchFamily="49" charset="-122"/>
              </a:rPr>
              <a:t>HyperSpectral Tools</a:t>
            </a:r>
            <a:r>
              <a:rPr lang="en-US" altLang="zh-CN" sz="2400" b="1" smtClean="0">
                <a:latin typeface="Times New Roman" pitchFamily="18" charset="0"/>
                <a:ea typeface="楷体_GB2312" pitchFamily="49" charset="-122"/>
              </a:rPr>
              <a:t> </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高光谱工具</a:t>
            </a:r>
            <a:r>
              <a:rPr lang="en-US" altLang="zh-CN" sz="2400" b="1" smtClean="0">
                <a:solidFill>
                  <a:srgbClr val="9900CC"/>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haipəs’pektrəl</a:t>
            </a:r>
            <a:r>
              <a:rPr lang="en-US" altLang="zh-CN" sz="2400" b="1" smtClean="0">
                <a:solidFill>
                  <a:srgbClr val="9900CC"/>
                </a:solidFill>
                <a:latin typeface="Times New Roman" pitchFamily="18" charset="0"/>
                <a:ea typeface="楷体_GB2312" pitchFamily="49" charset="-122"/>
              </a:rPr>
              <a:t>/):</a:t>
            </a:r>
            <a:r>
              <a:rPr lang="en-US" altLang="zh-CN" sz="2400" b="1" smtClean="0">
                <a:latin typeface="Times New Roman" pitchFamily="18" charset="0"/>
                <a:ea typeface="楷体_GB2312" pitchFamily="49" charset="-122"/>
              </a:rPr>
              <a:t> Click to access basic and advanced functions </a:t>
            </a:r>
            <a:r>
              <a:rPr lang="en-US" altLang="zh-CN" sz="2400" b="1" u="sng" smtClean="0">
                <a:latin typeface="Times New Roman" pitchFamily="18" charset="0"/>
                <a:ea typeface="楷体_GB2312" pitchFamily="49" charset="-122"/>
              </a:rPr>
              <a:t>applicable</a:t>
            </a:r>
            <a:r>
              <a:rPr lang="en-US" altLang="zh-CN" sz="2400" b="1" smtClean="0">
                <a:latin typeface="Times New Roman" pitchFamily="18" charset="0"/>
                <a:ea typeface="楷体_GB2312" pitchFamily="49" charset="-122"/>
              </a:rPr>
              <a:t>(</a:t>
            </a:r>
            <a:r>
              <a:rPr lang="zh-CN" altLang="en-US" sz="2400" b="1" smtClean="0">
                <a:latin typeface="Times New Roman" pitchFamily="18" charset="0"/>
                <a:ea typeface="楷体_GB2312" pitchFamily="49" charset="-122"/>
              </a:rPr>
              <a:t>适当的，可应用的</a:t>
            </a:r>
            <a:r>
              <a:rPr lang="en-US" altLang="zh-CN" sz="2400" b="1" smtClean="0">
                <a:latin typeface="Times New Roman" pitchFamily="18" charset="0"/>
                <a:ea typeface="楷体_GB2312" pitchFamily="49" charset="-122"/>
              </a:rPr>
              <a:t>/ə’plikəbl/) to hyperspectral data. —</a:t>
            </a:r>
            <a:r>
              <a:rPr lang="en-US" altLang="zh-CN" sz="2400" b="1" u="sng" smtClean="0">
                <a:solidFill>
                  <a:srgbClr val="9900CC"/>
                </a:solidFill>
                <a:latin typeface="Times New Roman" pitchFamily="18" charset="0"/>
                <a:ea typeface="楷体_GB2312" pitchFamily="49" charset="-122"/>
              </a:rPr>
              <a:t>spectral profile</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光谱剖面</a:t>
            </a:r>
            <a:r>
              <a:rPr lang="en-US" altLang="zh-CN" sz="2400" b="1" smtClean="0">
                <a:solidFill>
                  <a:srgbClr val="9900CC"/>
                </a:solidFill>
                <a:latin typeface="Times New Roman" pitchFamily="18" charset="0"/>
                <a:ea typeface="楷体_GB2312" pitchFamily="49" charset="-122"/>
              </a:rPr>
              <a:t>), </a:t>
            </a:r>
            <a:r>
              <a:rPr lang="en-US" altLang="zh-CN" sz="2400" b="1" u="sng" smtClean="0">
                <a:solidFill>
                  <a:srgbClr val="9900CC"/>
                </a:solidFill>
                <a:latin typeface="Times New Roman" pitchFamily="18" charset="0"/>
                <a:ea typeface="楷体_GB2312" pitchFamily="49" charset="-122"/>
              </a:rPr>
              <a:t>spectral library</a:t>
            </a:r>
            <a:r>
              <a:rPr lang="en-US" altLang="zh-CN" sz="2400" b="1" smtClean="0">
                <a:solidFill>
                  <a:srgbClr val="9900CC"/>
                </a:solidFill>
                <a:latin typeface="Times New Roman" pitchFamily="18" charset="0"/>
                <a:ea typeface="楷体_GB2312" pitchFamily="49" charset="-122"/>
              </a:rPr>
              <a:t>(</a:t>
            </a:r>
            <a:r>
              <a:rPr lang="zh-CN" altLang="en-US" sz="2400" b="1" smtClean="0">
                <a:solidFill>
                  <a:srgbClr val="9900CC"/>
                </a:solidFill>
                <a:latin typeface="Times New Roman" pitchFamily="18" charset="0"/>
                <a:ea typeface="楷体_GB2312" pitchFamily="49" charset="-122"/>
              </a:rPr>
              <a:t>光谱数据库</a:t>
            </a:r>
            <a:r>
              <a:rPr lang="en-US" altLang="zh-CN" sz="2400" b="1" smtClean="0">
                <a:solidFill>
                  <a:srgbClr val="9900CC"/>
                </a:solidFill>
                <a:latin typeface="Times New Roman" pitchFamily="18" charset="0"/>
                <a:ea typeface="楷体_GB2312" pitchFamily="49" charset="-122"/>
              </a:rPr>
              <a:t>)</a:t>
            </a:r>
          </a:p>
        </p:txBody>
      </p:sp>
      <p:sp>
        <p:nvSpPr>
          <p:cNvPr id="149508" name="Rectangle 3"/>
          <p:cNvSpPr>
            <a:spLocks noChangeArrowheads="1"/>
          </p:cNvSpPr>
          <p:nvPr/>
        </p:nvSpPr>
        <p:spPr bwMode="auto">
          <a:xfrm>
            <a:off x="67310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a:solidFill>
                  <a:schemeClr val="tx2"/>
                </a:solidFill>
                <a:latin typeface="宋体" pitchFamily="2" charset="-122"/>
              </a:rPr>
              <a:t>※※</a:t>
            </a:r>
            <a:r>
              <a:rPr lang="en-US" altLang="zh-CN">
                <a:solidFill>
                  <a:schemeClr val="tx2"/>
                </a:solidFill>
              </a:rPr>
              <a:t>Image Interpreter</a:t>
            </a:r>
          </a:p>
        </p:txBody>
      </p:sp>
      <p:pic>
        <p:nvPicPr>
          <p:cNvPr id="149509" name="Picture 4" descr="图片1"/>
          <p:cNvPicPr>
            <a:picLocks noChangeAspect="1" noChangeArrowheads="1"/>
          </p:cNvPicPr>
          <p:nvPr/>
        </p:nvPicPr>
        <p:blipFill>
          <a:blip r:embed="rId2">
            <a:extLst>
              <a:ext uri="{28A0092B-C50C-407E-A947-70E740481C1C}">
                <a14:useLocalDpi xmlns:a14="http://schemas.microsoft.com/office/drawing/2010/main" val="0"/>
              </a:ext>
            </a:extLst>
          </a:blip>
          <a:srcRect l="54855" t="24062" r="6404" b="9326"/>
          <a:stretch>
            <a:fillRect/>
          </a:stretch>
        </p:blipFill>
        <p:spPr bwMode="auto">
          <a:xfrm>
            <a:off x="0" y="0"/>
            <a:ext cx="1728788"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FCDAD44B-0713-481F-8D01-F0DE4CD80F2B}" type="slidenum">
              <a:rPr lang="en-US" altLang="zh-CN" sz="1400" smtClean="0"/>
              <a:pPr eaLnBrk="1" hangingPunct="1"/>
              <a:t>147</a:t>
            </a:fld>
            <a:endParaRPr lang="en-US" altLang="zh-CN" sz="1400" smtClean="0"/>
          </a:p>
        </p:txBody>
      </p:sp>
      <p:sp>
        <p:nvSpPr>
          <p:cNvPr id="150531" name="Rectangle 2"/>
          <p:cNvSpPr>
            <a:spLocks noGrp="1" noChangeArrowheads="1"/>
          </p:cNvSpPr>
          <p:nvPr>
            <p:ph type="body" idx="1"/>
          </p:nvPr>
        </p:nvSpPr>
        <p:spPr>
          <a:xfrm>
            <a:off x="457200" y="1782763"/>
            <a:ext cx="8229600" cy="4525962"/>
          </a:xfrm>
        </p:spPr>
        <p:txBody>
          <a:bodyPr/>
          <a:lstStyle/>
          <a:p>
            <a:pPr eaLnBrk="1" hangingPunct="1">
              <a:lnSpc>
                <a:spcPct val="120000"/>
              </a:lnSpc>
            </a:pPr>
            <a:r>
              <a:rPr lang="en-US" altLang="zh-CN" sz="2600" b="1" u="sng" smtClean="0">
                <a:solidFill>
                  <a:srgbClr val="9900CC"/>
                </a:solidFill>
                <a:latin typeface="Times New Roman" pitchFamily="18" charset="0"/>
                <a:ea typeface="楷体_GB2312" pitchFamily="49" charset="-122"/>
              </a:rPr>
              <a:t>Fourier Analysis</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傅里叶变换分析</a:t>
            </a:r>
            <a:r>
              <a:rPr lang="en-US" altLang="zh-CN" sz="2600" b="1" smtClean="0">
                <a:solidFill>
                  <a:srgbClr val="9900CC"/>
                </a:solidFill>
                <a:latin typeface="Times New Roman" pitchFamily="18" charset="0"/>
                <a:ea typeface="楷体_GB2312" pitchFamily="49" charset="-122"/>
              </a:rPr>
              <a:t>/</a:t>
            </a:r>
            <a:r>
              <a:rPr lang="en-US" altLang="zh-CN" sz="2800" b="1" smtClean="0">
                <a:solidFill>
                  <a:srgbClr val="000000"/>
                </a:solidFill>
                <a:latin typeface="Times New Roman" pitchFamily="18" charset="0"/>
                <a:ea typeface="楷体_GB2312" pitchFamily="49" charset="-122"/>
              </a:rPr>
              <a:t>’furiei</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Click to access functions for enhancing images using Fourier transformations. </a:t>
            </a:r>
          </a:p>
          <a:p>
            <a:pPr eaLnBrk="1" hangingPunct="1">
              <a:lnSpc>
                <a:spcPct val="120000"/>
              </a:lnSpc>
            </a:pPr>
            <a:r>
              <a:rPr lang="en-US" altLang="zh-CN" sz="2600" b="1" u="sng" smtClean="0">
                <a:solidFill>
                  <a:srgbClr val="9900CC"/>
                </a:solidFill>
                <a:latin typeface="Times New Roman" pitchFamily="18" charset="0"/>
                <a:ea typeface="楷体_GB2312" pitchFamily="49" charset="-122"/>
              </a:rPr>
              <a:t>Topographic Analysis</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地形分析</a:t>
            </a:r>
            <a:r>
              <a:rPr lang="en-US" altLang="zh-CN" sz="2600" b="1" smtClean="0">
                <a:solidFill>
                  <a:srgbClr val="9900CC"/>
                </a:solidFill>
                <a:latin typeface="Times New Roman" pitchFamily="18" charset="0"/>
                <a:ea typeface="楷体_GB2312" pitchFamily="49" charset="-122"/>
              </a:rPr>
              <a:t>/</a:t>
            </a:r>
            <a:r>
              <a:rPr lang="en-US" altLang="zh-CN" sz="2800" b="1" smtClean="0">
                <a:solidFill>
                  <a:srgbClr val="000000"/>
                </a:solidFill>
                <a:latin typeface="Times New Roman" pitchFamily="18" charset="0"/>
                <a:ea typeface="楷体_GB2312" pitchFamily="49" charset="-122"/>
              </a:rPr>
              <a:t>,tɔpə’ɡræfik</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Click to access functions applicable to elevation data.—</a:t>
            </a:r>
            <a:r>
              <a:rPr lang="en-US" altLang="zh-CN" sz="2600" b="1" u="sng" smtClean="0">
                <a:solidFill>
                  <a:srgbClr val="9900CC"/>
                </a:solidFill>
                <a:latin typeface="Times New Roman" pitchFamily="18" charset="0"/>
                <a:ea typeface="楷体_GB2312" pitchFamily="49" charset="-122"/>
              </a:rPr>
              <a:t>shaded relief</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地形阴影</a:t>
            </a:r>
            <a:r>
              <a:rPr lang="en-US" altLang="zh-CN" sz="2600" b="1" smtClean="0">
                <a:solidFill>
                  <a:srgbClr val="9900CC"/>
                </a:solidFill>
                <a:latin typeface="Times New Roman" pitchFamily="18" charset="0"/>
                <a:ea typeface="楷体_GB2312" pitchFamily="49" charset="-122"/>
              </a:rPr>
              <a:t>), </a:t>
            </a:r>
            <a:r>
              <a:rPr lang="en-US" altLang="zh-CN" sz="2600" b="1" u="sng" smtClean="0">
                <a:solidFill>
                  <a:srgbClr val="9900CC"/>
                </a:solidFill>
                <a:latin typeface="Times New Roman" pitchFamily="18" charset="0"/>
                <a:ea typeface="楷体_GB2312" pitchFamily="49" charset="-122"/>
              </a:rPr>
              <a:t>painted relief</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彩色地势</a:t>
            </a:r>
            <a:r>
              <a:rPr lang="en-US" altLang="zh-CN" sz="2600" b="1" smtClean="0">
                <a:solidFill>
                  <a:srgbClr val="9900CC"/>
                </a:solidFill>
                <a:latin typeface="Times New Roman" pitchFamily="18" charset="0"/>
                <a:ea typeface="楷体_GB2312" pitchFamily="49" charset="-122"/>
              </a:rPr>
              <a:t>), </a:t>
            </a:r>
            <a:r>
              <a:rPr lang="en-US" altLang="zh-CN" sz="2600" b="1" u="sng" smtClean="0">
                <a:solidFill>
                  <a:srgbClr val="9900CC"/>
                </a:solidFill>
                <a:latin typeface="Times New Roman" pitchFamily="18" charset="0"/>
                <a:ea typeface="楷体_GB2312" pitchFamily="49" charset="-122"/>
              </a:rPr>
              <a:t>topographic normalize</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地形校正</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a:t>
            </a:r>
            <a:r>
              <a:rPr lang="en-US" altLang="zh-CN" sz="2600" b="1" u="sng" smtClean="0">
                <a:solidFill>
                  <a:srgbClr val="9900CC"/>
                </a:solidFill>
                <a:latin typeface="Times New Roman" pitchFamily="18" charset="0"/>
                <a:ea typeface="楷体_GB2312" pitchFamily="49" charset="-122"/>
              </a:rPr>
              <a:t>viewshed(</a:t>
            </a:r>
            <a:r>
              <a:rPr lang="zh-CN" altLang="en-US" sz="2600" b="1" u="sng" smtClean="0">
                <a:solidFill>
                  <a:srgbClr val="9900CC"/>
                </a:solidFill>
                <a:latin typeface="Times New Roman" pitchFamily="18" charset="0"/>
                <a:ea typeface="楷体_GB2312" pitchFamily="49" charset="-122"/>
              </a:rPr>
              <a:t>视域分析</a:t>
            </a:r>
            <a:r>
              <a:rPr lang="en-US" altLang="zh-CN" sz="2600" b="1" u="sng" smtClean="0">
                <a:solidFill>
                  <a:srgbClr val="9900CC"/>
                </a:solidFill>
                <a:latin typeface="Times New Roman" pitchFamily="18" charset="0"/>
                <a:ea typeface="楷体_GB2312" pitchFamily="49" charset="-122"/>
              </a:rPr>
              <a:t>)</a:t>
            </a:r>
          </a:p>
        </p:txBody>
      </p:sp>
      <p:sp>
        <p:nvSpPr>
          <p:cNvPr id="150532" name="Rectangle 3"/>
          <p:cNvSpPr>
            <a:spLocks noChangeArrowheads="1"/>
          </p:cNvSpPr>
          <p:nvPr/>
        </p:nvSpPr>
        <p:spPr bwMode="auto">
          <a:xfrm>
            <a:off x="67310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a:solidFill>
                  <a:schemeClr val="tx2"/>
                </a:solidFill>
                <a:latin typeface="宋体" pitchFamily="2" charset="-122"/>
              </a:rPr>
              <a:t>※※</a:t>
            </a:r>
            <a:r>
              <a:rPr lang="en-US" altLang="zh-CN">
                <a:solidFill>
                  <a:schemeClr val="tx2"/>
                </a:solidFill>
              </a:rPr>
              <a:t>Image Interpreter</a:t>
            </a:r>
          </a:p>
        </p:txBody>
      </p:sp>
      <p:pic>
        <p:nvPicPr>
          <p:cNvPr id="150533" name="Picture 4" descr="图片1"/>
          <p:cNvPicPr>
            <a:picLocks noChangeAspect="1" noChangeArrowheads="1"/>
          </p:cNvPicPr>
          <p:nvPr/>
        </p:nvPicPr>
        <p:blipFill>
          <a:blip r:embed="rId2">
            <a:extLst>
              <a:ext uri="{28A0092B-C50C-407E-A947-70E740481C1C}">
                <a14:useLocalDpi xmlns:a14="http://schemas.microsoft.com/office/drawing/2010/main" val="0"/>
              </a:ext>
            </a:extLst>
          </a:blip>
          <a:srcRect l="54855" t="24062" r="6404" b="9326"/>
          <a:stretch>
            <a:fillRect/>
          </a:stretch>
        </p:blipFill>
        <p:spPr bwMode="auto">
          <a:xfrm>
            <a:off x="0" y="0"/>
            <a:ext cx="1728788"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60AB426-AD93-423A-A30E-F28AC8BD5153}" type="slidenum">
              <a:rPr lang="en-US" altLang="zh-CN" sz="1400" smtClean="0"/>
              <a:pPr eaLnBrk="1" hangingPunct="1"/>
              <a:t>148</a:t>
            </a:fld>
            <a:endParaRPr lang="en-US" altLang="zh-CN" sz="1400" smtClean="0"/>
          </a:p>
        </p:txBody>
      </p:sp>
      <p:sp>
        <p:nvSpPr>
          <p:cNvPr id="151555" name="Rectangle 2"/>
          <p:cNvSpPr>
            <a:spLocks noGrp="1" noChangeArrowheads="1"/>
          </p:cNvSpPr>
          <p:nvPr>
            <p:ph type="body" idx="1"/>
          </p:nvPr>
        </p:nvSpPr>
        <p:spPr>
          <a:xfrm>
            <a:off x="457200" y="1782763"/>
            <a:ext cx="8507413" cy="4525962"/>
          </a:xfrm>
        </p:spPr>
        <p:txBody>
          <a:bodyPr/>
          <a:lstStyle/>
          <a:p>
            <a:pPr eaLnBrk="1" hangingPunct="1">
              <a:lnSpc>
                <a:spcPct val="120000"/>
              </a:lnSpc>
            </a:pPr>
            <a:r>
              <a:rPr lang="en-US" altLang="zh-CN" sz="2600" b="1" u="sng" smtClean="0">
                <a:solidFill>
                  <a:srgbClr val="9900CC"/>
                </a:solidFill>
                <a:latin typeface="Times New Roman" pitchFamily="18" charset="0"/>
                <a:ea typeface="楷体_GB2312" pitchFamily="49" charset="-122"/>
              </a:rPr>
              <a:t>GIS Analysis</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(GIS</a:t>
            </a:r>
            <a:r>
              <a:rPr lang="zh-CN" altLang="en-US" sz="2600" b="1" smtClean="0">
                <a:solidFill>
                  <a:srgbClr val="9900CC"/>
                </a:solidFill>
                <a:latin typeface="Times New Roman" pitchFamily="18" charset="0"/>
                <a:ea typeface="楷体_GB2312" pitchFamily="49" charset="-122"/>
              </a:rPr>
              <a:t>分析</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Click to access functions for use on </a:t>
            </a:r>
            <a:r>
              <a:rPr lang="en-US" altLang="zh-CN" sz="2600" b="1" u="sng" smtClean="0">
                <a:solidFill>
                  <a:srgbClr val="9900CC"/>
                </a:solidFill>
                <a:latin typeface="Times New Roman" pitchFamily="18" charset="0"/>
                <a:ea typeface="楷体_GB2312" pitchFamily="49" charset="-122"/>
              </a:rPr>
              <a:t>thematic  data layers</a:t>
            </a:r>
            <a:r>
              <a:rPr lang="en-US" altLang="zh-CN" sz="2600" b="1" smtClean="0">
                <a:solidFill>
                  <a:srgbClr val="9900CC"/>
                </a:solidFill>
                <a:latin typeface="Times New Roman" pitchFamily="18" charset="0"/>
                <a:ea typeface="楷体_GB2312" pitchFamily="49" charset="-122"/>
              </a:rPr>
              <a:t> (</a:t>
            </a:r>
            <a:r>
              <a:rPr lang="zh-CN" altLang="en-US" sz="2600" b="1" smtClean="0">
                <a:solidFill>
                  <a:srgbClr val="9900CC"/>
                </a:solidFill>
                <a:latin typeface="Times New Roman" pitchFamily="18" charset="0"/>
                <a:ea typeface="楷体_GB2312" pitchFamily="49" charset="-122"/>
              </a:rPr>
              <a:t>专题数据图层</a:t>
            </a:r>
            <a:r>
              <a:rPr lang="en-US" altLang="zh-CN" sz="2600" b="1" smtClean="0">
                <a:solidFill>
                  <a:srgbClr val="9900CC"/>
                </a:solidFill>
                <a:latin typeface="Times New Roman" pitchFamily="18" charset="0"/>
                <a:ea typeface="楷体_GB2312" pitchFamily="49" charset="-122"/>
              </a:rPr>
              <a:t>/θi’mætik/). —</a:t>
            </a:r>
            <a:r>
              <a:rPr lang="en-US" altLang="zh-CN" sz="2600" b="1" u="sng" smtClean="0">
                <a:solidFill>
                  <a:srgbClr val="9900CC"/>
                </a:solidFill>
                <a:latin typeface="Times New Roman" pitchFamily="18" charset="0"/>
                <a:ea typeface="楷体_GB2312" pitchFamily="49" charset="-122"/>
              </a:rPr>
              <a:t>neighborhood</a:t>
            </a:r>
            <a:r>
              <a:rPr lang="en-US" altLang="zh-CN" sz="2600" b="1" smtClean="0">
                <a:solidFill>
                  <a:srgbClr val="9900CC"/>
                </a:solidFill>
                <a:latin typeface="Times New Roman" pitchFamily="18" charset="0"/>
                <a:ea typeface="楷体_GB2312" pitchFamily="49" charset="-122"/>
              </a:rPr>
              <a:t>, </a:t>
            </a:r>
            <a:r>
              <a:rPr lang="en-US" altLang="zh-CN" sz="2600" b="1" u="sng" smtClean="0">
                <a:solidFill>
                  <a:srgbClr val="9900CC"/>
                </a:solidFill>
                <a:latin typeface="Times New Roman" pitchFamily="18" charset="0"/>
                <a:ea typeface="楷体_GB2312" pitchFamily="49" charset="-122"/>
              </a:rPr>
              <a:t>clump</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聚类分析</a:t>
            </a:r>
            <a:r>
              <a:rPr lang="en-US" altLang="zh-CN" sz="2600" b="1" smtClean="0">
                <a:solidFill>
                  <a:srgbClr val="9900CC"/>
                </a:solidFill>
                <a:latin typeface="Times New Roman" pitchFamily="18" charset="0"/>
                <a:ea typeface="楷体_GB2312" pitchFamily="49" charset="-122"/>
              </a:rPr>
              <a:t>), </a:t>
            </a:r>
            <a:r>
              <a:rPr lang="en-US" altLang="zh-CN" sz="2600" b="1" u="sng" smtClean="0">
                <a:solidFill>
                  <a:srgbClr val="9900CC"/>
                </a:solidFill>
                <a:latin typeface="Times New Roman" pitchFamily="18" charset="0"/>
                <a:ea typeface="楷体_GB2312" pitchFamily="49" charset="-122"/>
              </a:rPr>
              <a:t>sieve</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过滤分析</a:t>
            </a:r>
            <a:r>
              <a:rPr lang="en-US" altLang="zh-CN" sz="2600" b="1" smtClean="0">
                <a:solidFill>
                  <a:srgbClr val="9900CC"/>
                </a:solidFill>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siv</a:t>
            </a:r>
            <a:r>
              <a:rPr lang="en-US" altLang="zh-CN" sz="2600" b="1" smtClean="0">
                <a:solidFill>
                  <a:srgbClr val="9900CC"/>
                </a:solidFill>
                <a:latin typeface="Times New Roman" pitchFamily="18" charset="0"/>
                <a:ea typeface="楷体_GB2312" pitchFamily="49" charset="-122"/>
              </a:rPr>
              <a:t>/), e</a:t>
            </a:r>
            <a:r>
              <a:rPr lang="en-US" altLang="zh-CN" sz="2600" b="1" u="sng" smtClean="0">
                <a:solidFill>
                  <a:srgbClr val="9900CC"/>
                </a:solidFill>
                <a:latin typeface="Times New Roman" pitchFamily="18" charset="0"/>
                <a:ea typeface="楷体_GB2312" pitchFamily="49" charset="-122"/>
              </a:rPr>
              <a:t>liminate</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剔除处理</a:t>
            </a:r>
            <a:r>
              <a:rPr lang="en-US" altLang="zh-CN" sz="2600" b="1" smtClean="0">
                <a:solidFill>
                  <a:srgbClr val="9900CC"/>
                </a:solidFill>
                <a:latin typeface="Times New Roman" pitchFamily="18" charset="0"/>
                <a:ea typeface="楷体_GB2312" pitchFamily="49" charset="-122"/>
              </a:rPr>
              <a:t>), </a:t>
            </a:r>
            <a:r>
              <a:rPr lang="en-US" altLang="zh-CN" sz="2600" b="1" u="sng" smtClean="0">
                <a:solidFill>
                  <a:srgbClr val="9900CC"/>
                </a:solidFill>
                <a:latin typeface="Times New Roman" pitchFamily="18" charset="0"/>
                <a:ea typeface="楷体_GB2312" pitchFamily="49" charset="-122"/>
              </a:rPr>
              <a:t>matrix(</a:t>
            </a:r>
            <a:r>
              <a:rPr lang="zh-CN" altLang="en-US" sz="2600" b="1" smtClean="0">
                <a:solidFill>
                  <a:srgbClr val="9900CC"/>
                </a:solidFill>
                <a:latin typeface="Times New Roman" pitchFamily="18" charset="0"/>
                <a:ea typeface="楷体_GB2312" pitchFamily="49" charset="-122"/>
              </a:rPr>
              <a:t>矩阵</a:t>
            </a:r>
            <a:r>
              <a:rPr lang="en-US" altLang="zh-CN" sz="2600" b="1" smtClean="0">
                <a:solidFill>
                  <a:srgbClr val="9900CC"/>
                </a:solidFill>
                <a:latin typeface="Times New Roman" pitchFamily="18" charset="0"/>
                <a:ea typeface="楷体_GB2312" pitchFamily="49" charset="-122"/>
              </a:rPr>
              <a:t>/</a:t>
            </a:r>
            <a:r>
              <a:rPr lang="en-US" altLang="zh-CN" sz="2600" b="1" smtClean="0">
                <a:solidFill>
                  <a:srgbClr val="236FD4"/>
                </a:solidFill>
                <a:latin typeface="Times New Roman" pitchFamily="18" charset="0"/>
                <a:ea typeface="楷体_GB2312" pitchFamily="49" charset="-122"/>
              </a:rPr>
              <a:t>’meitriks</a:t>
            </a:r>
            <a:r>
              <a:rPr lang="en-US" altLang="zh-CN" sz="2600" b="1" smtClean="0">
                <a:solidFill>
                  <a:srgbClr val="9900CC"/>
                </a:solidFill>
                <a:latin typeface="Times New Roman" pitchFamily="18" charset="0"/>
                <a:ea typeface="楷体_GB2312" pitchFamily="49" charset="-122"/>
              </a:rPr>
              <a:t>/), </a:t>
            </a:r>
            <a:r>
              <a:rPr lang="en-US" altLang="zh-CN" sz="2600" b="1" u="sng" smtClean="0">
                <a:solidFill>
                  <a:srgbClr val="9900CC"/>
                </a:solidFill>
                <a:latin typeface="Times New Roman" pitchFamily="18" charset="0"/>
                <a:ea typeface="楷体_GB2312" pitchFamily="49" charset="-122"/>
              </a:rPr>
              <a:t>recode</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重编码</a:t>
            </a:r>
            <a:r>
              <a:rPr lang="en-US" altLang="zh-CN" sz="2600" b="1" smtClean="0">
                <a:solidFill>
                  <a:srgbClr val="9900CC"/>
                </a:solidFill>
                <a:latin typeface="Times New Roman" pitchFamily="18" charset="0"/>
                <a:ea typeface="楷体_GB2312" pitchFamily="49" charset="-122"/>
              </a:rPr>
              <a:t>)</a:t>
            </a:r>
          </a:p>
          <a:p>
            <a:pPr eaLnBrk="1" hangingPunct="1">
              <a:lnSpc>
                <a:spcPct val="120000"/>
              </a:lnSpc>
            </a:pPr>
            <a:r>
              <a:rPr lang="en-US" altLang="zh-CN" sz="2600" b="1" u="sng" smtClean="0">
                <a:solidFill>
                  <a:srgbClr val="9900CC"/>
                </a:solidFill>
                <a:latin typeface="Times New Roman" pitchFamily="18" charset="0"/>
                <a:ea typeface="楷体_GB2312" pitchFamily="49" charset="-122"/>
              </a:rPr>
              <a:t>Utilities</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实用功能</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Click to access some common utilities used on raster layers. </a:t>
            </a:r>
          </a:p>
        </p:txBody>
      </p:sp>
      <p:sp>
        <p:nvSpPr>
          <p:cNvPr id="151556" name="Rectangle 3"/>
          <p:cNvSpPr>
            <a:spLocks noChangeArrowheads="1"/>
          </p:cNvSpPr>
          <p:nvPr/>
        </p:nvSpPr>
        <p:spPr bwMode="auto">
          <a:xfrm>
            <a:off x="67310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a:solidFill>
                  <a:schemeClr val="tx2"/>
                </a:solidFill>
                <a:latin typeface="宋体" pitchFamily="2" charset="-122"/>
              </a:rPr>
              <a:t>※※</a:t>
            </a:r>
            <a:r>
              <a:rPr lang="en-US" altLang="zh-CN">
                <a:solidFill>
                  <a:schemeClr val="tx2"/>
                </a:solidFill>
              </a:rPr>
              <a:t>Image Interpreter</a:t>
            </a:r>
          </a:p>
        </p:txBody>
      </p:sp>
      <p:pic>
        <p:nvPicPr>
          <p:cNvPr id="151557" name="Picture 4" descr="图片1"/>
          <p:cNvPicPr>
            <a:picLocks noChangeAspect="1" noChangeArrowheads="1"/>
          </p:cNvPicPr>
          <p:nvPr/>
        </p:nvPicPr>
        <p:blipFill>
          <a:blip r:embed="rId2">
            <a:extLst>
              <a:ext uri="{28A0092B-C50C-407E-A947-70E740481C1C}">
                <a14:useLocalDpi xmlns:a14="http://schemas.microsoft.com/office/drawing/2010/main" val="0"/>
              </a:ext>
            </a:extLst>
          </a:blip>
          <a:srcRect l="54855" t="24062" r="6404" b="9326"/>
          <a:stretch>
            <a:fillRect/>
          </a:stretch>
        </p:blipFill>
        <p:spPr bwMode="auto">
          <a:xfrm>
            <a:off x="0" y="0"/>
            <a:ext cx="1728788"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402B419-B860-4B7B-AAD1-921BCC38FA8C}" type="slidenum">
              <a:rPr lang="en-US" altLang="zh-CN" sz="1400" smtClean="0"/>
              <a:pPr eaLnBrk="1" hangingPunct="1"/>
              <a:t>149</a:t>
            </a:fld>
            <a:endParaRPr lang="en-US" altLang="zh-CN" sz="1400" smtClean="0"/>
          </a:p>
        </p:txBody>
      </p:sp>
      <p:sp>
        <p:nvSpPr>
          <p:cNvPr id="152579" name="Rectangle 2"/>
          <p:cNvSpPr>
            <a:spLocks noGrp="1" noChangeArrowheads="1"/>
          </p:cNvSpPr>
          <p:nvPr>
            <p:ph type="body" idx="1"/>
          </p:nvPr>
        </p:nvSpPr>
        <p:spPr>
          <a:xfrm>
            <a:off x="457200" y="1782763"/>
            <a:ext cx="8229600" cy="4525962"/>
          </a:xfrm>
        </p:spPr>
        <p:txBody>
          <a:bodyPr/>
          <a:lstStyle/>
          <a:p>
            <a:pPr eaLnBrk="1" hangingPunct="1">
              <a:lnSpc>
                <a:spcPct val="120000"/>
              </a:lnSpc>
            </a:pPr>
            <a:r>
              <a:rPr lang="en-US" altLang="zh-CN" sz="2600" b="1" u="sng" smtClean="0">
                <a:solidFill>
                  <a:srgbClr val="9900CC"/>
                </a:solidFill>
                <a:latin typeface="Times New Roman" pitchFamily="18" charset="0"/>
                <a:ea typeface="楷体_GB2312" pitchFamily="49" charset="-122"/>
              </a:rPr>
              <a:t>Change Detection</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变化监测</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Select this option to compute the differences between two images and to </a:t>
            </a:r>
            <a:r>
              <a:rPr lang="en-US" altLang="zh-CN" sz="2600" b="1" u="sng" smtClean="0">
                <a:solidFill>
                  <a:schemeClr val="accent2"/>
                </a:solidFill>
                <a:latin typeface="Times New Roman" pitchFamily="18" charset="0"/>
                <a:ea typeface="楷体_GB2312" pitchFamily="49" charset="-122"/>
              </a:rPr>
              <a:t>highlight</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突出，强调</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changes that exceed a user-</a:t>
            </a:r>
            <a:r>
              <a:rPr lang="en-US" altLang="zh-CN" sz="2600" b="1" u="sng" smtClean="0">
                <a:latin typeface="Times New Roman" pitchFamily="18" charset="0"/>
                <a:ea typeface="楷体_GB2312" pitchFamily="49" charset="-122"/>
              </a:rPr>
              <a:t>specified</a:t>
            </a:r>
            <a:r>
              <a:rPr lang="en-US" altLang="zh-CN" sz="2600" b="1" smtClean="0">
                <a:latin typeface="Times New Roman" pitchFamily="18" charset="0"/>
                <a:ea typeface="楷体_GB2312" pitchFamily="49" charset="-122"/>
              </a:rPr>
              <a:t>(</a:t>
            </a:r>
            <a:r>
              <a:rPr lang="zh-CN" altLang="en-US" sz="2600" b="1" smtClean="0">
                <a:latin typeface="Times New Roman" pitchFamily="18" charset="0"/>
                <a:ea typeface="楷体_GB2312" pitchFamily="49" charset="-122"/>
              </a:rPr>
              <a:t>指定的</a:t>
            </a:r>
            <a:r>
              <a:rPr lang="en-US" altLang="zh-CN" sz="2600" b="1" smtClean="0">
                <a:latin typeface="Times New Roman" pitchFamily="18" charset="0"/>
                <a:ea typeface="楷体_GB2312" pitchFamily="49" charset="-122"/>
              </a:rPr>
              <a:t>) </a:t>
            </a:r>
            <a:r>
              <a:rPr lang="en-US" altLang="zh-CN" sz="2600" b="1" u="sng" smtClean="0">
                <a:latin typeface="Times New Roman" pitchFamily="18" charset="0"/>
                <a:ea typeface="楷体_GB2312" pitchFamily="49" charset="-122"/>
              </a:rPr>
              <a:t>threshold</a:t>
            </a:r>
            <a:r>
              <a:rPr lang="en-US" altLang="zh-CN" sz="2600" b="1" smtClean="0">
                <a:latin typeface="Times New Roman" pitchFamily="18" charset="0"/>
                <a:ea typeface="楷体_GB2312" pitchFamily="49" charset="-122"/>
              </a:rPr>
              <a:t>(</a:t>
            </a:r>
            <a:r>
              <a:rPr lang="zh-CN" altLang="en-US" sz="2600" b="1" smtClean="0">
                <a:latin typeface="Times New Roman" pitchFamily="18" charset="0"/>
                <a:ea typeface="楷体_GB2312" pitchFamily="49" charset="-122"/>
              </a:rPr>
              <a:t>阈值</a:t>
            </a:r>
            <a:r>
              <a:rPr lang="en-US" altLang="zh-CN" sz="2600" b="1" smtClean="0">
                <a:latin typeface="Times New Roman" pitchFamily="18" charset="0"/>
                <a:ea typeface="楷体_GB2312" pitchFamily="49" charset="-122"/>
              </a:rPr>
              <a:t>/</a:t>
            </a:r>
            <a:r>
              <a:rPr lang="en-US" altLang="zh-CN" sz="2800" b="1" smtClean="0">
                <a:solidFill>
                  <a:srgbClr val="000000"/>
                </a:solidFill>
                <a:latin typeface="Times New Roman" pitchFamily="18" charset="0"/>
                <a:ea typeface="楷体_GB2312" pitchFamily="49" charset="-122"/>
              </a:rPr>
              <a:t>'θreʃhəuld</a:t>
            </a:r>
            <a:r>
              <a:rPr lang="en-US" altLang="zh-CN" sz="2800" b="1" smtClean="0">
                <a:latin typeface="Times New Roman" pitchFamily="18" charset="0"/>
                <a:ea typeface="楷体_GB2312" pitchFamily="49" charset="-122"/>
              </a:rPr>
              <a:t>/). </a:t>
            </a:r>
          </a:p>
          <a:p>
            <a:pPr eaLnBrk="1" hangingPunct="1">
              <a:lnSpc>
                <a:spcPct val="120000"/>
              </a:lnSpc>
            </a:pPr>
            <a:r>
              <a:rPr lang="en-US" altLang="zh-CN" sz="2800" b="1" u="sng" smtClean="0">
                <a:solidFill>
                  <a:srgbClr val="9900CC"/>
                </a:solidFill>
                <a:latin typeface="Times New Roman" pitchFamily="18" charset="0"/>
                <a:ea typeface="楷体_GB2312" pitchFamily="49" charset="-122"/>
              </a:rPr>
              <a:t>Functions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函数分析</a:t>
            </a:r>
            <a:r>
              <a:rPr lang="en-US" altLang="zh-CN" sz="2600" b="1" smtClean="0">
                <a:solidFill>
                  <a:srgbClr val="9900CC"/>
                </a:solidFill>
                <a:latin typeface="Times New Roman" pitchFamily="18" charset="0"/>
                <a:ea typeface="楷体_GB2312" pitchFamily="49" charset="-122"/>
              </a:rPr>
              <a:t>):</a:t>
            </a:r>
            <a:r>
              <a:rPr lang="en-US" altLang="zh-CN" sz="2800" b="1" smtClean="0">
                <a:latin typeface="Times New Roman" pitchFamily="18" charset="0"/>
                <a:ea typeface="楷体_GB2312" pitchFamily="49" charset="-122"/>
              </a:rPr>
              <a:t> Select this option to process an input file using one of many mathematical functions in the Spatial Modeler Language such as SIN, COS, etc. </a:t>
            </a:r>
          </a:p>
        </p:txBody>
      </p:sp>
      <p:sp>
        <p:nvSpPr>
          <p:cNvPr id="152580" name="Rectangle 3"/>
          <p:cNvSpPr>
            <a:spLocks noChangeArrowheads="1"/>
          </p:cNvSpPr>
          <p:nvPr/>
        </p:nvSpPr>
        <p:spPr bwMode="auto">
          <a:xfrm>
            <a:off x="67310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a:solidFill>
                  <a:schemeClr val="tx2"/>
                </a:solidFill>
                <a:latin typeface="宋体" pitchFamily="2" charset="-122"/>
              </a:rPr>
              <a:t>※※</a:t>
            </a:r>
            <a:r>
              <a:rPr lang="en-US" altLang="zh-CN">
                <a:solidFill>
                  <a:schemeClr val="tx2"/>
                </a:solidFill>
              </a:rPr>
              <a:t>Image Interpreter—</a:t>
            </a:r>
            <a:r>
              <a:rPr lang="en-US" altLang="zh-CN">
                <a:solidFill>
                  <a:schemeClr val="accent2"/>
                </a:solidFill>
              </a:rPr>
              <a:t>Utilities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35C99A3-E8A9-47BB-90C4-F0615FF15A1A}" type="slidenum">
              <a:rPr lang="en-US" altLang="zh-CN" sz="1400" smtClean="0"/>
              <a:pPr eaLnBrk="1" hangingPunct="1"/>
              <a:t>15</a:t>
            </a:fld>
            <a:endParaRPr lang="en-US" altLang="zh-CN" sz="1400" smtClean="0"/>
          </a:p>
        </p:txBody>
      </p:sp>
      <p:sp>
        <p:nvSpPr>
          <p:cNvPr id="16387"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16388"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1</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GIS data types</a:t>
            </a:r>
            <a:endParaRPr lang="en-US" altLang="zh-CN" sz="2800" b="1">
              <a:solidFill>
                <a:schemeClr val="accent2"/>
              </a:solidFill>
              <a:latin typeface="Times New Roman" pitchFamily="18" charset="0"/>
              <a:ea typeface="楷体_GB2312" pitchFamily="49" charset="-122"/>
            </a:endParaRPr>
          </a:p>
          <a:p>
            <a:pPr eaLnBrk="1" hangingPunct="1">
              <a:lnSpc>
                <a:spcPct val="150000"/>
              </a:lnSpc>
              <a:spcBef>
                <a:spcPct val="20000"/>
              </a:spcBef>
              <a:buFont typeface="Wingdings" pitchFamily="2" charset="2"/>
              <a:buNone/>
            </a:pPr>
            <a:r>
              <a:rPr lang="en-US" altLang="zh-CN" sz="2400" b="1">
                <a:solidFill>
                  <a:schemeClr val="accent2"/>
                </a:solidFill>
                <a:latin typeface="Times New Roman" pitchFamily="18" charset="0"/>
                <a:ea typeface="楷体_GB2312" pitchFamily="49" charset="-122"/>
              </a:rPr>
              <a:t>    The basic data types in a GIS reflects traditional data found in a map. </a:t>
            </a:r>
          </a:p>
          <a:p>
            <a:pPr eaLnBrk="1" hangingPunct="1">
              <a:lnSpc>
                <a:spcPct val="150000"/>
              </a:lnSpc>
              <a:spcBef>
                <a:spcPct val="20000"/>
              </a:spcBef>
              <a:buFont typeface="Wingdings" pitchFamily="2" charset="2"/>
              <a:buChar char="Ø"/>
            </a:pPr>
            <a:r>
              <a:rPr lang="en-US" altLang="zh-CN" sz="2400" b="1">
                <a:solidFill>
                  <a:srgbClr val="CC00CC"/>
                </a:solidFill>
                <a:latin typeface="Times New Roman" pitchFamily="18" charset="0"/>
                <a:ea typeface="楷体_GB2312" pitchFamily="49" charset="-122"/>
              </a:rPr>
              <a:t>Spatial data:</a:t>
            </a:r>
            <a:r>
              <a:rPr lang="en-US" altLang="zh-CN" sz="2400" b="1">
                <a:solidFill>
                  <a:schemeClr val="accent2"/>
                </a:solidFill>
                <a:latin typeface="Times New Roman" pitchFamily="18" charset="0"/>
                <a:ea typeface="楷体_GB2312" pitchFamily="49" charset="-122"/>
              </a:rPr>
              <a:t> describes the absolute (/</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æbsəl</a:t>
            </a:r>
            <a:r>
              <a:rPr lang="en-US" altLang="zh-CN" sz="2400" b="1">
                <a:latin typeface="Times New Roman" pitchFamily="18" charset="0"/>
                <a:cs typeface="Times New Roman" pitchFamily="18" charset="0"/>
              </a:rPr>
              <a:t>u:</a:t>
            </a:r>
            <a:r>
              <a:rPr lang="en-US" altLang="zh-CN" sz="2400" b="1">
                <a:solidFill>
                  <a:srgbClr val="000000"/>
                </a:solidFill>
                <a:latin typeface="Times New Roman" pitchFamily="18" charset="0"/>
                <a:ea typeface="楷体_GB2312" pitchFamily="49" charset="-122"/>
              </a:rPr>
              <a:t>t/)</a:t>
            </a:r>
            <a:r>
              <a:rPr lang="en-US" altLang="zh-CN" sz="2400" b="1">
                <a:solidFill>
                  <a:schemeClr val="accent2"/>
                </a:solidFill>
                <a:latin typeface="Times New Roman" pitchFamily="18" charset="0"/>
                <a:ea typeface="楷体_GB2312" pitchFamily="49" charset="-122"/>
              </a:rPr>
              <a:t> and relative location of </a:t>
            </a:r>
            <a:r>
              <a:rPr lang="en-US" altLang="zh-CN" sz="2400" b="1" u="sng">
                <a:solidFill>
                  <a:schemeClr val="accent2"/>
                </a:solidFill>
                <a:latin typeface="Times New Roman" pitchFamily="18" charset="0"/>
                <a:ea typeface="楷体_GB2312" pitchFamily="49" charset="-122"/>
              </a:rPr>
              <a:t>geographic feature</a:t>
            </a:r>
            <a:r>
              <a:rPr lang="en-US" altLang="zh-CN" sz="2400" b="1">
                <a:solidFill>
                  <a:schemeClr val="accent2"/>
                </a:solidFill>
                <a:latin typeface="Times New Roman" pitchFamily="18" charset="0"/>
                <a:ea typeface="楷体_GB2312" pitchFamily="49" charset="-122"/>
              </a:rPr>
              <a:t>s(</a:t>
            </a:r>
            <a:r>
              <a:rPr lang="zh-CN" altLang="en-US" sz="2400" b="1">
                <a:solidFill>
                  <a:schemeClr val="accent2"/>
                </a:solidFill>
                <a:latin typeface="Times New Roman" pitchFamily="18" charset="0"/>
                <a:ea typeface="楷体_GB2312" pitchFamily="49" charset="-122"/>
              </a:rPr>
              <a:t>地理要素</a:t>
            </a:r>
            <a:r>
              <a:rPr lang="en-US" altLang="zh-CN" sz="2400" b="1">
                <a:solidFill>
                  <a:schemeClr val="accent2"/>
                </a:solidFill>
                <a:latin typeface="Times New Roman" pitchFamily="18" charset="0"/>
                <a:ea typeface="楷体_GB2312" pitchFamily="49" charset="-122"/>
              </a:rPr>
              <a:t>).</a:t>
            </a:r>
          </a:p>
          <a:p>
            <a:pPr eaLnBrk="1" hangingPunct="1">
              <a:lnSpc>
                <a:spcPct val="150000"/>
              </a:lnSpc>
              <a:spcBef>
                <a:spcPct val="20000"/>
              </a:spcBef>
              <a:buFont typeface="Wingdings" pitchFamily="2" charset="2"/>
              <a:buChar char="Ø"/>
            </a:pPr>
            <a:r>
              <a:rPr lang="en-US" altLang="zh-CN" sz="2400" b="1">
                <a:solidFill>
                  <a:srgbClr val="CC00CC"/>
                </a:solidFill>
                <a:latin typeface="Times New Roman" pitchFamily="18" charset="0"/>
                <a:ea typeface="楷体_GB2312" pitchFamily="49" charset="-122"/>
              </a:rPr>
              <a:t>Attribute data:</a:t>
            </a:r>
            <a:r>
              <a:rPr lang="en-US" altLang="zh-CN" sz="2400" b="1">
                <a:solidFill>
                  <a:schemeClr val="accent2"/>
                </a:solidFill>
                <a:latin typeface="Times New Roman" pitchFamily="18" charset="0"/>
                <a:ea typeface="楷体_GB2312" pitchFamily="49" charset="-122"/>
              </a:rPr>
              <a:t> describes characteristics of the </a:t>
            </a:r>
            <a:r>
              <a:rPr lang="en-US" altLang="zh-CN" sz="2400" b="1" u="sng">
                <a:solidFill>
                  <a:schemeClr val="accent2"/>
                </a:solidFill>
                <a:latin typeface="Times New Roman" pitchFamily="18" charset="0"/>
                <a:ea typeface="楷体_GB2312" pitchFamily="49" charset="-122"/>
              </a:rPr>
              <a:t>spatial feature</a:t>
            </a:r>
            <a:r>
              <a:rPr lang="en-US" altLang="zh-CN" sz="2400" b="1">
                <a:solidFill>
                  <a:schemeClr val="accent2"/>
                </a:solidFill>
                <a:latin typeface="Times New Roman" pitchFamily="18" charset="0"/>
                <a:ea typeface="楷体_GB2312" pitchFamily="49" charset="-122"/>
              </a:rPr>
              <a:t>s(</a:t>
            </a:r>
            <a:r>
              <a:rPr lang="zh-CN" altLang="en-US" sz="2400" b="1">
                <a:solidFill>
                  <a:schemeClr val="accent2"/>
                </a:solidFill>
                <a:latin typeface="Times New Roman" pitchFamily="18" charset="0"/>
                <a:ea typeface="楷体_GB2312" pitchFamily="49" charset="-122"/>
              </a:rPr>
              <a:t>空间要素</a:t>
            </a:r>
            <a:r>
              <a:rPr lang="en-US" altLang="zh-CN" sz="2400" b="1">
                <a:solidFill>
                  <a:schemeClr val="accent2"/>
                </a:solidFill>
                <a:latin typeface="Times New Roman" pitchFamily="18" charset="0"/>
                <a:ea typeface="楷体_GB2312" pitchFamily="49" charset="-122"/>
              </a:rPr>
              <a:t>). </a:t>
            </a:r>
          </a:p>
        </p:txBody>
      </p:sp>
    </p:spTree>
  </p:cSld>
  <p:clrMapOvr>
    <a:masterClrMapping/>
  </p:clrMapOvr>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8988FBB-8F02-4004-82B2-78D7B868AF60}" type="slidenum">
              <a:rPr lang="en-US" altLang="zh-CN" sz="1400" smtClean="0"/>
              <a:pPr eaLnBrk="1" hangingPunct="1"/>
              <a:t>150</a:t>
            </a:fld>
            <a:endParaRPr lang="en-US" altLang="zh-CN" sz="1400" smtClean="0"/>
          </a:p>
        </p:txBody>
      </p:sp>
      <p:sp>
        <p:nvSpPr>
          <p:cNvPr id="153603" name="Rectangle 2"/>
          <p:cNvSpPr>
            <a:spLocks noGrp="1" noChangeArrowheads="1"/>
          </p:cNvSpPr>
          <p:nvPr>
            <p:ph type="body" idx="1"/>
          </p:nvPr>
        </p:nvSpPr>
        <p:spPr>
          <a:xfrm>
            <a:off x="457200" y="1782763"/>
            <a:ext cx="8229600" cy="4525962"/>
          </a:xfrm>
        </p:spPr>
        <p:txBody>
          <a:bodyPr/>
          <a:lstStyle/>
          <a:p>
            <a:pPr eaLnBrk="1" hangingPunct="1">
              <a:lnSpc>
                <a:spcPct val="120000"/>
              </a:lnSpc>
            </a:pPr>
            <a:r>
              <a:rPr lang="en-US" altLang="zh-CN" sz="2600" b="1" u="sng" smtClean="0">
                <a:solidFill>
                  <a:srgbClr val="9900CC"/>
                </a:solidFill>
                <a:latin typeface="Times New Roman" pitchFamily="18" charset="0"/>
                <a:ea typeface="楷体_GB2312" pitchFamily="49" charset="-122"/>
              </a:rPr>
              <a:t>Operators</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代数运算</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Select this option to perform simple image </a:t>
            </a:r>
            <a:r>
              <a:rPr lang="en-US" altLang="zh-CN" sz="2600" b="1" u="sng" smtClean="0">
                <a:latin typeface="Times New Roman" pitchFamily="18" charset="0"/>
                <a:ea typeface="楷体_GB2312" pitchFamily="49" charset="-122"/>
              </a:rPr>
              <a:t>algebra</a:t>
            </a:r>
            <a:r>
              <a:rPr lang="en-US" altLang="zh-CN" sz="2600" b="1" smtClean="0">
                <a:latin typeface="Times New Roman" pitchFamily="18" charset="0"/>
                <a:ea typeface="楷体_GB2312" pitchFamily="49" charset="-122"/>
              </a:rPr>
              <a:t>(</a:t>
            </a:r>
            <a:r>
              <a:rPr lang="zh-CN" altLang="en-US" sz="2600" b="1" smtClean="0">
                <a:latin typeface="Times New Roman" pitchFamily="18" charset="0"/>
                <a:ea typeface="楷体_GB2312" pitchFamily="49" charset="-122"/>
              </a:rPr>
              <a:t>代数</a:t>
            </a:r>
            <a:r>
              <a:rPr lang="en-US" altLang="zh-CN" sz="2600" b="1" smtClean="0">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’ældʒibrə/</a:t>
            </a:r>
            <a:r>
              <a:rPr lang="en-US" altLang="zh-CN" sz="2600" b="1" smtClean="0">
                <a:latin typeface="Times New Roman" pitchFamily="18" charset="0"/>
                <a:ea typeface="楷体_GB2312" pitchFamily="49" charset="-122"/>
              </a:rPr>
              <a:t> ) functions on two input images. </a:t>
            </a:r>
          </a:p>
          <a:p>
            <a:pPr eaLnBrk="1" hangingPunct="1">
              <a:lnSpc>
                <a:spcPct val="120000"/>
              </a:lnSpc>
            </a:pPr>
            <a:r>
              <a:rPr lang="en-US" altLang="zh-CN" sz="2600" b="1" u="sng" smtClean="0">
                <a:solidFill>
                  <a:srgbClr val="9900CC"/>
                </a:solidFill>
                <a:latin typeface="Times New Roman" pitchFamily="18" charset="0"/>
                <a:ea typeface="楷体_GB2312" pitchFamily="49" charset="-122"/>
              </a:rPr>
              <a:t>Layer Stack</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图层组合</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Select this option to create a new output file by stacking layers from two or more different input images. </a:t>
            </a:r>
          </a:p>
          <a:p>
            <a:pPr eaLnBrk="1" hangingPunct="1">
              <a:lnSpc>
                <a:spcPct val="120000"/>
              </a:lnSpc>
            </a:pPr>
            <a:r>
              <a:rPr lang="en-US" altLang="zh-CN" sz="2600" b="1" u="sng" smtClean="0">
                <a:solidFill>
                  <a:srgbClr val="9900CC"/>
                </a:solidFill>
                <a:latin typeface="Times New Roman" pitchFamily="18" charset="0"/>
                <a:ea typeface="楷体_GB2312" pitchFamily="49" charset="-122"/>
              </a:rPr>
              <a:t>Subset</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子区操作</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裁切</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Select this option to create a new file by subsetting an input file. </a:t>
            </a:r>
          </a:p>
        </p:txBody>
      </p:sp>
      <p:sp>
        <p:nvSpPr>
          <p:cNvPr id="153604" name="Rectangle 3"/>
          <p:cNvSpPr>
            <a:spLocks noChangeArrowheads="1"/>
          </p:cNvSpPr>
          <p:nvPr/>
        </p:nvSpPr>
        <p:spPr bwMode="auto">
          <a:xfrm>
            <a:off x="67310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a:solidFill>
                  <a:schemeClr val="tx2"/>
                </a:solidFill>
                <a:latin typeface="宋体" pitchFamily="2" charset="-122"/>
              </a:rPr>
              <a:t>※※</a:t>
            </a:r>
            <a:r>
              <a:rPr lang="en-US" altLang="zh-CN">
                <a:solidFill>
                  <a:schemeClr val="tx2"/>
                </a:solidFill>
              </a:rPr>
              <a:t>Image Interpreter—</a:t>
            </a:r>
            <a:r>
              <a:rPr lang="en-US" altLang="zh-CN">
                <a:solidFill>
                  <a:schemeClr val="accent2"/>
                </a:solidFill>
              </a:rPr>
              <a:t>Utilities</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27335D4-52B4-4794-A21D-2C6EA179ACBD}" type="slidenum">
              <a:rPr lang="en-US" altLang="zh-CN" sz="1400" smtClean="0"/>
              <a:pPr eaLnBrk="1" hangingPunct="1"/>
              <a:t>151</a:t>
            </a:fld>
            <a:endParaRPr lang="en-US" altLang="zh-CN" sz="1400" smtClean="0"/>
          </a:p>
        </p:txBody>
      </p:sp>
      <p:sp>
        <p:nvSpPr>
          <p:cNvPr id="154627" name="Rectangle 2"/>
          <p:cNvSpPr>
            <a:spLocks noGrp="1" noChangeArrowheads="1"/>
          </p:cNvSpPr>
          <p:nvPr>
            <p:ph type="body" idx="1"/>
          </p:nvPr>
        </p:nvSpPr>
        <p:spPr>
          <a:xfrm>
            <a:off x="457200" y="1782763"/>
            <a:ext cx="8229600" cy="4525962"/>
          </a:xfrm>
        </p:spPr>
        <p:txBody>
          <a:bodyPr/>
          <a:lstStyle/>
          <a:p>
            <a:pPr eaLnBrk="1" hangingPunct="1">
              <a:lnSpc>
                <a:spcPct val="120000"/>
              </a:lnSpc>
            </a:pPr>
            <a:r>
              <a:rPr lang="en-US" altLang="zh-CN" sz="2600" b="1" u="sng" smtClean="0">
                <a:solidFill>
                  <a:srgbClr val="9900CC"/>
                </a:solidFill>
                <a:latin typeface="Times New Roman" pitchFamily="18" charset="0"/>
                <a:ea typeface="楷体_GB2312" pitchFamily="49" charset="-122"/>
              </a:rPr>
              <a:t>Rescale</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数值调整</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Select this option to rescale data in any bit format. </a:t>
            </a:r>
          </a:p>
          <a:p>
            <a:pPr eaLnBrk="1" hangingPunct="1">
              <a:lnSpc>
                <a:spcPct val="120000"/>
              </a:lnSpc>
            </a:pPr>
            <a:r>
              <a:rPr lang="en-US" altLang="zh-CN" sz="2600" b="1" u="sng" smtClean="0">
                <a:solidFill>
                  <a:srgbClr val="9900CC"/>
                </a:solidFill>
                <a:latin typeface="Times New Roman" pitchFamily="18" charset="0"/>
                <a:ea typeface="楷体_GB2312" pitchFamily="49" charset="-122"/>
              </a:rPr>
              <a:t>Mask</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掩膜</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this option to use an .img file to select (mask) specific areas from a corresponding .img file. </a:t>
            </a:r>
          </a:p>
          <a:p>
            <a:pPr eaLnBrk="1" hangingPunct="1">
              <a:lnSpc>
                <a:spcPct val="120000"/>
              </a:lnSpc>
            </a:pPr>
            <a:r>
              <a:rPr lang="en-US" altLang="zh-CN" sz="2600" b="1" u="sng" smtClean="0">
                <a:solidFill>
                  <a:srgbClr val="9900CC"/>
                </a:solidFill>
                <a:latin typeface="Times New Roman" pitchFamily="18" charset="0"/>
                <a:ea typeface="楷体_GB2312" pitchFamily="49" charset="-122"/>
              </a:rPr>
              <a:t>Degrade</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图像退化，降低分辨率</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Select this option to reduce the resolution of an image. </a:t>
            </a:r>
          </a:p>
          <a:p>
            <a:pPr eaLnBrk="1" hangingPunct="1">
              <a:lnSpc>
                <a:spcPct val="120000"/>
              </a:lnSpc>
            </a:pPr>
            <a:endParaRPr lang="en-US" altLang="zh-CN" sz="2600" b="1" smtClean="0">
              <a:latin typeface="Times New Roman" pitchFamily="18" charset="0"/>
              <a:ea typeface="楷体_GB2312" pitchFamily="49" charset="-122"/>
            </a:endParaRPr>
          </a:p>
        </p:txBody>
      </p:sp>
      <p:sp>
        <p:nvSpPr>
          <p:cNvPr id="154628" name="Rectangle 3"/>
          <p:cNvSpPr>
            <a:spLocks noChangeArrowheads="1"/>
          </p:cNvSpPr>
          <p:nvPr/>
        </p:nvSpPr>
        <p:spPr bwMode="auto">
          <a:xfrm>
            <a:off x="67310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a:solidFill>
                  <a:schemeClr val="tx2"/>
                </a:solidFill>
                <a:latin typeface="宋体" pitchFamily="2" charset="-122"/>
              </a:rPr>
              <a:t>※※</a:t>
            </a:r>
            <a:r>
              <a:rPr lang="en-US" altLang="zh-CN">
                <a:solidFill>
                  <a:schemeClr val="tx2"/>
                </a:solidFill>
              </a:rPr>
              <a:t>Image Interpreter—</a:t>
            </a:r>
            <a:r>
              <a:rPr lang="en-US" altLang="zh-CN">
                <a:solidFill>
                  <a:schemeClr val="accent2"/>
                </a:solidFill>
              </a:rPr>
              <a:t>Utilities</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51C6F51-0242-4E8E-8FD4-8ACD4B5C2D87}" type="slidenum">
              <a:rPr lang="en-US" altLang="zh-CN" sz="1400" smtClean="0"/>
              <a:pPr eaLnBrk="1" hangingPunct="1"/>
              <a:t>152</a:t>
            </a:fld>
            <a:endParaRPr lang="en-US" altLang="zh-CN" sz="1400" smtClean="0"/>
          </a:p>
        </p:txBody>
      </p:sp>
      <p:sp>
        <p:nvSpPr>
          <p:cNvPr id="155651" name="Rectangle 2"/>
          <p:cNvSpPr>
            <a:spLocks noGrp="1" noChangeArrowheads="1"/>
          </p:cNvSpPr>
          <p:nvPr>
            <p:ph type="body" idx="1"/>
          </p:nvPr>
        </p:nvSpPr>
        <p:spPr>
          <a:xfrm>
            <a:off x="457200" y="1782763"/>
            <a:ext cx="8229600" cy="4525962"/>
          </a:xfrm>
        </p:spPr>
        <p:txBody>
          <a:bodyPr/>
          <a:lstStyle/>
          <a:p>
            <a:pPr eaLnBrk="1" hangingPunct="1">
              <a:lnSpc>
                <a:spcPct val="120000"/>
              </a:lnSpc>
            </a:pPr>
            <a:r>
              <a:rPr lang="en-US" altLang="zh-CN" sz="2600" b="1" u="sng" smtClean="0">
                <a:solidFill>
                  <a:srgbClr val="9900CC"/>
                </a:solidFill>
                <a:latin typeface="Times New Roman" pitchFamily="18" charset="0"/>
                <a:ea typeface="楷体_GB2312" pitchFamily="49" charset="-122"/>
              </a:rPr>
              <a:t>Replace Bad Lines</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去除坏线</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Select this option to replace bad scan lines in raster data. </a:t>
            </a:r>
          </a:p>
          <a:p>
            <a:pPr eaLnBrk="1" hangingPunct="1">
              <a:lnSpc>
                <a:spcPct val="120000"/>
              </a:lnSpc>
            </a:pPr>
            <a:r>
              <a:rPr lang="en-US" altLang="zh-CN" sz="2600" b="1" u="sng" smtClean="0">
                <a:solidFill>
                  <a:srgbClr val="9900CC"/>
                </a:solidFill>
                <a:latin typeface="Times New Roman" pitchFamily="18" charset="0"/>
                <a:ea typeface="楷体_GB2312" pitchFamily="49" charset="-122"/>
              </a:rPr>
              <a:t>Vector To Raster</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矢栅转换</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Select this option to convert a vector coverage to a raster coverage. </a:t>
            </a:r>
          </a:p>
          <a:p>
            <a:pPr eaLnBrk="1" hangingPunct="1">
              <a:lnSpc>
                <a:spcPct val="120000"/>
              </a:lnSpc>
            </a:pPr>
            <a:r>
              <a:rPr lang="en-US" altLang="zh-CN" sz="2600" b="1" u="sng" smtClean="0">
                <a:solidFill>
                  <a:srgbClr val="9900CC"/>
                </a:solidFill>
                <a:latin typeface="Times New Roman" pitchFamily="18" charset="0"/>
                <a:ea typeface="楷体_GB2312" pitchFamily="49" charset="-122"/>
              </a:rPr>
              <a:t>Reproject</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投影变换</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Select this option to </a:t>
            </a:r>
            <a:r>
              <a:rPr lang="en-US" altLang="zh-CN" sz="2600" b="1" u="sng" smtClean="0">
                <a:solidFill>
                  <a:srgbClr val="9900FF"/>
                </a:solidFill>
                <a:latin typeface="Times New Roman" pitchFamily="18" charset="0"/>
                <a:ea typeface="楷体_GB2312" pitchFamily="49" charset="-122"/>
              </a:rPr>
              <a:t>resample</a:t>
            </a:r>
            <a:r>
              <a:rPr lang="en-US" altLang="zh-CN" sz="2600" b="1" smtClean="0">
                <a:solidFill>
                  <a:srgbClr val="9900FF"/>
                </a:solidFill>
                <a:latin typeface="Times New Roman" pitchFamily="18" charset="0"/>
                <a:ea typeface="楷体_GB2312" pitchFamily="49" charset="-122"/>
              </a:rPr>
              <a:t>(</a:t>
            </a:r>
            <a:r>
              <a:rPr lang="zh-CN" altLang="en-US" sz="2600" b="1" smtClean="0">
                <a:solidFill>
                  <a:srgbClr val="9900FF"/>
                </a:solidFill>
                <a:latin typeface="Times New Roman" pitchFamily="18" charset="0"/>
                <a:ea typeface="楷体_GB2312" pitchFamily="49" charset="-122"/>
              </a:rPr>
              <a:t>重采样</a:t>
            </a:r>
            <a:r>
              <a:rPr lang="en-US" altLang="zh-CN" sz="2600" b="1" smtClean="0">
                <a:solidFill>
                  <a:srgbClr val="9900FF"/>
                </a:solidFill>
                <a:latin typeface="Times New Roman" pitchFamily="18" charset="0"/>
                <a:ea typeface="楷体_GB2312" pitchFamily="49" charset="-122"/>
              </a:rPr>
              <a:t>) </a:t>
            </a:r>
            <a:r>
              <a:rPr lang="en-US" altLang="zh-CN" sz="2600" b="1" smtClean="0">
                <a:latin typeface="Times New Roman" pitchFamily="18" charset="0"/>
                <a:ea typeface="楷体_GB2312" pitchFamily="49" charset="-122"/>
              </a:rPr>
              <a:t>an image into a different projection. </a:t>
            </a:r>
          </a:p>
        </p:txBody>
      </p:sp>
      <p:sp>
        <p:nvSpPr>
          <p:cNvPr id="155652" name="Rectangle 3"/>
          <p:cNvSpPr>
            <a:spLocks noChangeArrowheads="1"/>
          </p:cNvSpPr>
          <p:nvPr/>
        </p:nvSpPr>
        <p:spPr bwMode="auto">
          <a:xfrm>
            <a:off x="67310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en-US" altLang="zh-CN">
                <a:solidFill>
                  <a:schemeClr val="tx2"/>
                </a:solidFill>
                <a:latin typeface="宋体" pitchFamily="2" charset="-122"/>
              </a:rPr>
              <a:t>※※</a:t>
            </a:r>
            <a:r>
              <a:rPr lang="en-US" altLang="zh-CN">
                <a:solidFill>
                  <a:schemeClr val="tx2"/>
                </a:solidFill>
              </a:rPr>
              <a:t>Image Interpreter—</a:t>
            </a:r>
            <a:r>
              <a:rPr lang="en-US" altLang="zh-CN">
                <a:solidFill>
                  <a:schemeClr val="accent2"/>
                </a:solidFill>
              </a:rPr>
              <a:t>Utilities</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F882C5D-7A1C-492C-B0AE-FB49A5444267}" type="slidenum">
              <a:rPr lang="en-US" altLang="zh-CN" sz="1400" smtClean="0"/>
              <a:pPr eaLnBrk="1" hangingPunct="1"/>
              <a:t>153</a:t>
            </a:fld>
            <a:endParaRPr lang="en-US" altLang="zh-CN" sz="1400" smtClean="0"/>
          </a:p>
        </p:txBody>
      </p:sp>
      <p:sp>
        <p:nvSpPr>
          <p:cNvPr id="156675" name="Rectangle 2"/>
          <p:cNvSpPr>
            <a:spLocks noGrp="1" noChangeArrowheads="1"/>
          </p:cNvSpPr>
          <p:nvPr>
            <p:ph type="title"/>
          </p:nvPr>
        </p:nvSpPr>
        <p:spPr/>
        <p:txBody>
          <a:bodyPr/>
          <a:lstStyle/>
          <a:p>
            <a:pPr eaLnBrk="1" hangingPunct="1"/>
            <a:r>
              <a:rPr lang="en-US" altLang="zh-CN" sz="3600" b="1" smtClean="0">
                <a:latin typeface="Times New Roman" pitchFamily="18" charset="0"/>
              </a:rPr>
              <a:t>※※Classification</a:t>
            </a:r>
          </a:p>
        </p:txBody>
      </p:sp>
      <p:sp>
        <p:nvSpPr>
          <p:cNvPr id="156676" name="Rectangle 3"/>
          <p:cNvSpPr>
            <a:spLocks noGrp="1" noChangeArrowheads="1"/>
          </p:cNvSpPr>
          <p:nvPr>
            <p:ph type="body" idx="1"/>
          </p:nvPr>
        </p:nvSpPr>
        <p:spPr/>
        <p:txBody>
          <a:bodyPr/>
          <a:lstStyle/>
          <a:p>
            <a:pPr eaLnBrk="1" hangingPunct="1">
              <a:lnSpc>
                <a:spcPct val="120000"/>
              </a:lnSpc>
            </a:pPr>
            <a:r>
              <a:rPr lang="en-US" altLang="zh-CN" sz="2600" b="1" smtClean="0">
                <a:latin typeface="Times New Roman" pitchFamily="18" charset="0"/>
                <a:ea typeface="楷体_GB2312" pitchFamily="49" charset="-122"/>
              </a:rPr>
              <a:t>Classification is the process of </a:t>
            </a:r>
            <a:r>
              <a:rPr lang="en-US" altLang="zh-CN" sz="2600" b="1" u="sng" smtClean="0">
                <a:solidFill>
                  <a:srgbClr val="9900CC"/>
                </a:solidFill>
                <a:latin typeface="Times New Roman" pitchFamily="18" charset="0"/>
                <a:ea typeface="楷体_GB2312" pitchFamily="49" charset="-122"/>
              </a:rPr>
              <a:t>sort</a:t>
            </a:r>
            <a:r>
              <a:rPr lang="en-US" altLang="zh-CN" sz="2600" b="1" smtClean="0">
                <a:solidFill>
                  <a:srgbClr val="9900CC"/>
                </a:solidFill>
                <a:latin typeface="Times New Roman" pitchFamily="18" charset="0"/>
                <a:ea typeface="楷体_GB2312" pitchFamily="49" charset="-122"/>
              </a:rPr>
              <a:t>ing(</a:t>
            </a:r>
            <a:r>
              <a:rPr lang="zh-CN" altLang="en-US" sz="2600" b="1" smtClean="0">
                <a:solidFill>
                  <a:srgbClr val="9900CC"/>
                </a:solidFill>
                <a:latin typeface="Times New Roman" pitchFamily="18" charset="0"/>
                <a:ea typeface="楷体_GB2312" pitchFamily="49" charset="-122"/>
              </a:rPr>
              <a:t>分类</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pixels into a</a:t>
            </a:r>
            <a:r>
              <a:rPr lang="en-US" altLang="zh-CN" sz="2600" b="1" u="sng" smtClean="0">
                <a:latin typeface="Times New Roman" pitchFamily="18" charset="0"/>
                <a:ea typeface="楷体_GB2312" pitchFamily="49" charset="-122"/>
              </a:rPr>
              <a:t> </a:t>
            </a:r>
            <a:r>
              <a:rPr lang="en-US" altLang="zh-CN" sz="2600" b="1" u="sng" smtClean="0">
                <a:solidFill>
                  <a:schemeClr val="accent2"/>
                </a:solidFill>
                <a:latin typeface="Times New Roman" pitchFamily="18" charset="0"/>
                <a:ea typeface="楷体_GB2312" pitchFamily="49" charset="-122"/>
              </a:rPr>
              <a:t>finite</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有限的</a:t>
            </a:r>
            <a:r>
              <a:rPr lang="en-US" altLang="zh-CN" sz="2600" b="1" smtClean="0">
                <a:solidFill>
                  <a:schemeClr val="accent2"/>
                </a:solidFill>
                <a:latin typeface="Times New Roman" pitchFamily="18" charset="0"/>
                <a:ea typeface="楷体_GB2312" pitchFamily="49" charset="-122"/>
              </a:rPr>
              <a:t>/’fainait/)</a:t>
            </a:r>
            <a:r>
              <a:rPr lang="en-US" altLang="zh-CN" sz="2600" b="1" smtClean="0">
                <a:latin typeface="Times New Roman" pitchFamily="18" charset="0"/>
                <a:ea typeface="楷体_GB2312" pitchFamily="49" charset="-122"/>
              </a:rPr>
              <a:t> number of individual classes, or categories of data, based on their data file values. </a:t>
            </a:r>
          </a:p>
          <a:p>
            <a:pPr eaLnBrk="1" hangingPunct="1">
              <a:lnSpc>
                <a:spcPct val="120000"/>
              </a:lnSpc>
            </a:pPr>
            <a:r>
              <a:rPr lang="en-US" altLang="zh-CN" sz="2600" b="1" smtClean="0">
                <a:latin typeface="Times New Roman" pitchFamily="18" charset="0"/>
                <a:ea typeface="楷体_GB2312" pitchFamily="49" charset="-122"/>
              </a:rPr>
              <a:t>If a pixel satisfies a certain set of </a:t>
            </a:r>
            <a:r>
              <a:rPr lang="en-US" altLang="zh-CN" sz="2600" b="1" u="sng" smtClean="0">
                <a:solidFill>
                  <a:schemeClr val="accent2"/>
                </a:solidFill>
                <a:latin typeface="Times New Roman" pitchFamily="18" charset="0"/>
                <a:ea typeface="楷体_GB2312" pitchFamily="49" charset="-122"/>
              </a:rPr>
              <a:t>criteria</a:t>
            </a:r>
            <a:r>
              <a:rPr lang="en-US" altLang="zh-CN" sz="2600" b="1" smtClean="0">
                <a:latin typeface="Times New Roman" pitchFamily="18" charset="0"/>
                <a:ea typeface="楷体_GB2312" pitchFamily="49" charset="-122"/>
              </a:rPr>
              <a:t> </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标准，规则</a:t>
            </a:r>
            <a:r>
              <a:rPr lang="en-US" altLang="zh-CN" sz="2600" b="1" smtClean="0">
                <a:solidFill>
                  <a:schemeClr val="accent2"/>
                </a:solidFill>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krai'tiəriə</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then the pixel is assigned to the class that corresponds to that criteria. </a:t>
            </a:r>
          </a:p>
          <a:p>
            <a:pPr eaLnBrk="1" hangingPunct="1">
              <a:lnSpc>
                <a:spcPct val="120000"/>
              </a:lnSpc>
            </a:pPr>
            <a:endParaRPr lang="en-US" altLang="zh-CN" sz="2600" b="1" smtClean="0">
              <a:latin typeface="Times New Roman" pitchFamily="18" charset="0"/>
              <a:ea typeface="楷体_GB2312" pitchFamily="49" charset="-122"/>
            </a:endParaRPr>
          </a:p>
        </p:txBody>
      </p:sp>
      <p:pic>
        <p:nvPicPr>
          <p:cNvPr id="156677" name="Picture 5" descr="classificatio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688" y="549275"/>
            <a:ext cx="935037"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E6F168B-C2B0-4FDD-B1CE-57A74A89423C}" type="slidenum">
              <a:rPr lang="en-US" altLang="zh-CN" sz="1400" smtClean="0"/>
              <a:pPr eaLnBrk="1" hangingPunct="1"/>
              <a:t>154</a:t>
            </a:fld>
            <a:endParaRPr lang="en-US" altLang="zh-CN" sz="1400" smtClean="0"/>
          </a:p>
        </p:txBody>
      </p:sp>
      <p:sp>
        <p:nvSpPr>
          <p:cNvPr id="157699" name="Rectangle 2"/>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p>
        </p:txBody>
      </p:sp>
      <p:sp>
        <p:nvSpPr>
          <p:cNvPr id="157700" name="Rectangle 3"/>
          <p:cNvSpPr>
            <a:spLocks noGrp="1" noChangeArrowheads="1"/>
          </p:cNvSpPr>
          <p:nvPr>
            <p:ph type="body" idx="1"/>
          </p:nvPr>
        </p:nvSpPr>
        <p:spPr/>
        <p:txBody>
          <a:bodyPr/>
          <a:lstStyle/>
          <a:p>
            <a:pPr eaLnBrk="1" hangingPunct="1">
              <a:lnSpc>
                <a:spcPct val="120000"/>
              </a:lnSpc>
            </a:pPr>
            <a:r>
              <a:rPr lang="en-US" altLang="zh-CN" sz="2600" b="1" smtClean="0">
                <a:latin typeface="Times New Roman" pitchFamily="18" charset="0"/>
                <a:ea typeface="楷体_GB2312" pitchFamily="49" charset="-122"/>
              </a:rPr>
              <a:t>For the first part of the classification process, the computer system must be trained to recognize </a:t>
            </a:r>
            <a:r>
              <a:rPr lang="en-US" altLang="zh-CN" sz="2600" b="1" u="sng" smtClean="0">
                <a:solidFill>
                  <a:srgbClr val="9900CC"/>
                </a:solidFill>
                <a:latin typeface="Times New Roman" pitchFamily="18" charset="0"/>
                <a:ea typeface="楷体_GB2312" pitchFamily="49" charset="-122"/>
              </a:rPr>
              <a:t>pattern</a:t>
            </a:r>
            <a:r>
              <a:rPr lang="en-US" altLang="zh-CN" sz="2600" b="1" smtClean="0">
                <a:solidFill>
                  <a:srgbClr val="9900CC"/>
                </a:solidFill>
                <a:latin typeface="Times New Roman" pitchFamily="18" charset="0"/>
                <a:ea typeface="楷体_GB2312" pitchFamily="49" charset="-122"/>
              </a:rPr>
              <a:t>s(</a:t>
            </a:r>
            <a:r>
              <a:rPr lang="zh-CN" altLang="en-US" sz="2600" b="1" smtClean="0">
                <a:solidFill>
                  <a:srgbClr val="9900CC"/>
                </a:solidFill>
                <a:latin typeface="Times New Roman" pitchFamily="18" charset="0"/>
                <a:ea typeface="楷体_GB2312" pitchFamily="49" charset="-122"/>
              </a:rPr>
              <a:t>样本</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in the data. </a:t>
            </a:r>
          </a:p>
          <a:p>
            <a:pPr eaLnBrk="1" hangingPunct="1">
              <a:lnSpc>
                <a:spcPct val="120000"/>
              </a:lnSpc>
            </a:pPr>
            <a:r>
              <a:rPr lang="en-US" altLang="zh-CN" sz="2600" b="1" smtClean="0">
                <a:latin typeface="Times New Roman" pitchFamily="18" charset="0"/>
                <a:ea typeface="楷体_GB2312" pitchFamily="49" charset="-122"/>
              </a:rPr>
              <a:t>Training is the process of defining the criteria by which these patterns are recognized. The result of training is a set of</a:t>
            </a:r>
            <a:r>
              <a:rPr lang="en-US" altLang="zh-CN" sz="2600" b="1" u="sng" smtClean="0">
                <a:solidFill>
                  <a:srgbClr val="9900CC"/>
                </a:solidFill>
                <a:latin typeface="Times New Roman" pitchFamily="18" charset="0"/>
                <a:ea typeface="楷体_GB2312" pitchFamily="49" charset="-122"/>
              </a:rPr>
              <a:t> signatures</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模板</a:t>
            </a:r>
            <a:r>
              <a:rPr lang="en-US" altLang="zh-CN" sz="2600" b="1" smtClean="0">
                <a:solidFill>
                  <a:srgbClr val="9900CC"/>
                </a:solidFill>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’signətʃə</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which are criteria for a set of proposed classes. </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BB52458-D131-4CFA-9BCF-A51EBFC9FF9E}" type="slidenum">
              <a:rPr lang="en-US" altLang="zh-CN" sz="1400" smtClean="0"/>
              <a:pPr eaLnBrk="1" hangingPunct="1"/>
              <a:t>155</a:t>
            </a:fld>
            <a:endParaRPr lang="en-US" altLang="zh-CN" sz="1400" smtClean="0"/>
          </a:p>
        </p:txBody>
      </p:sp>
      <p:sp>
        <p:nvSpPr>
          <p:cNvPr id="158723" name="Rectangle 2"/>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Signature</a:t>
            </a:r>
            <a:r>
              <a:rPr lang="en-US" altLang="zh-CN" sz="3600" smtClean="0"/>
              <a:t> </a:t>
            </a:r>
            <a:r>
              <a:rPr lang="en-US" altLang="zh-CN" sz="3600" smtClean="0">
                <a:solidFill>
                  <a:schemeClr val="accent2"/>
                </a:solidFill>
              </a:rPr>
              <a:t>Editor</a:t>
            </a:r>
          </a:p>
        </p:txBody>
      </p:sp>
      <p:sp>
        <p:nvSpPr>
          <p:cNvPr id="158724" name="Rectangle 3"/>
          <p:cNvSpPr>
            <a:spLocks noGrp="1" noChangeArrowheads="1"/>
          </p:cNvSpPr>
          <p:nvPr>
            <p:ph type="body" idx="1"/>
          </p:nvPr>
        </p:nvSpPr>
        <p:spPr>
          <a:xfrm>
            <a:off x="457200" y="1600200"/>
            <a:ext cx="5829300" cy="4525963"/>
          </a:xfrm>
        </p:spPr>
        <p:txBody>
          <a:bodyPr/>
          <a:lstStyle/>
          <a:p>
            <a:pPr eaLnBrk="1" hangingPunct="1">
              <a:lnSpc>
                <a:spcPct val="120000"/>
              </a:lnSpc>
            </a:pPr>
            <a:r>
              <a:rPr lang="en-US" altLang="zh-CN" sz="2600" b="1" smtClean="0">
                <a:latin typeface="Times New Roman" pitchFamily="18" charset="0"/>
                <a:ea typeface="楷体_GB2312" pitchFamily="49" charset="-122"/>
              </a:rPr>
              <a:t>There are two ways to classify pixels into different categories: </a:t>
            </a:r>
          </a:p>
          <a:p>
            <a:pPr eaLnBrk="1" hangingPunct="1">
              <a:lnSpc>
                <a:spcPct val="120000"/>
              </a:lnSpc>
              <a:buFont typeface="Wingdings" pitchFamily="2" charset="2"/>
              <a:buChar char="Ø"/>
            </a:pPr>
            <a:r>
              <a:rPr lang="en-US" altLang="zh-CN" sz="2600" b="1" smtClean="0">
                <a:solidFill>
                  <a:srgbClr val="9900CC"/>
                </a:solidFill>
                <a:latin typeface="Times New Roman" pitchFamily="18" charset="0"/>
                <a:ea typeface="楷体_GB2312" pitchFamily="49" charset="-122"/>
              </a:rPr>
              <a:t>Supervised(/'su:pəvaiz/)</a:t>
            </a:r>
            <a:r>
              <a:rPr lang="en-US" altLang="zh-CN" sz="2600" b="1" smtClean="0">
                <a:latin typeface="Times New Roman" pitchFamily="18" charset="0"/>
                <a:ea typeface="楷体_GB2312" pitchFamily="49" charset="-122"/>
              </a:rPr>
              <a:t> </a:t>
            </a:r>
          </a:p>
          <a:p>
            <a:pPr eaLnBrk="1" hangingPunct="1">
              <a:lnSpc>
                <a:spcPct val="120000"/>
              </a:lnSpc>
              <a:buFont typeface="Wingdings" pitchFamily="2" charset="2"/>
              <a:buChar char="Ø"/>
            </a:pPr>
            <a:r>
              <a:rPr lang="en-US" altLang="zh-CN" sz="2600" b="1" smtClean="0">
                <a:solidFill>
                  <a:srgbClr val="9900CC"/>
                </a:solidFill>
                <a:latin typeface="Times New Roman" pitchFamily="18" charset="0"/>
                <a:ea typeface="楷体_GB2312" pitchFamily="49" charset="-122"/>
              </a:rPr>
              <a:t>unsupervised </a:t>
            </a:r>
          </a:p>
          <a:p>
            <a:pPr eaLnBrk="1" hangingPunct="1">
              <a:lnSpc>
                <a:spcPct val="120000"/>
              </a:lnSpc>
            </a:pPr>
            <a:r>
              <a:rPr lang="en-US" altLang="zh-CN" sz="2600" b="1" smtClean="0">
                <a:latin typeface="Times New Roman" pitchFamily="18" charset="0"/>
                <a:ea typeface="楷体_GB2312" pitchFamily="49" charset="-122"/>
              </a:rPr>
              <a:t>Many of the Classification tools can also be accessed through the </a:t>
            </a:r>
            <a:r>
              <a:rPr lang="en-US" altLang="zh-CN" sz="2600" b="1" u="sng" smtClean="0">
                <a:solidFill>
                  <a:srgbClr val="9900CC"/>
                </a:solidFill>
                <a:latin typeface="Times New Roman" pitchFamily="18" charset="0"/>
                <a:ea typeface="楷体_GB2312" pitchFamily="49" charset="-122"/>
              </a:rPr>
              <a:t>Signature Editor</a:t>
            </a:r>
            <a:r>
              <a:rPr lang="en-US" altLang="zh-CN" sz="2600" b="1" smtClean="0">
                <a:latin typeface="Times New Roman" pitchFamily="18" charset="0"/>
                <a:ea typeface="楷体_GB2312" pitchFamily="49" charset="-122"/>
              </a:rPr>
              <a:t>. </a:t>
            </a:r>
          </a:p>
        </p:txBody>
      </p:sp>
      <p:pic>
        <p:nvPicPr>
          <p:cNvPr id="158725" name="Picture 5"/>
          <p:cNvPicPr>
            <a:picLocks noChangeAspect="1" noChangeArrowheads="1"/>
          </p:cNvPicPr>
          <p:nvPr/>
        </p:nvPicPr>
        <p:blipFill>
          <a:blip r:embed="rId2">
            <a:extLst>
              <a:ext uri="{28A0092B-C50C-407E-A947-70E740481C1C}">
                <a14:useLocalDpi xmlns:a14="http://schemas.microsoft.com/office/drawing/2010/main" val="0"/>
              </a:ext>
            </a:extLst>
          </a:blip>
          <a:srcRect l="47235" t="6250" r="32245" b="26367"/>
          <a:stretch>
            <a:fillRect/>
          </a:stretch>
        </p:blipFill>
        <p:spPr bwMode="auto">
          <a:xfrm>
            <a:off x="6500813" y="1052513"/>
            <a:ext cx="2357437" cy="580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C86CBA5-72D8-4C1E-A9FA-F1CF936B7272}" type="slidenum">
              <a:rPr lang="en-US" altLang="zh-CN" sz="1400" smtClean="0"/>
              <a:pPr eaLnBrk="1" hangingPunct="1"/>
              <a:t>156</a:t>
            </a:fld>
            <a:endParaRPr lang="en-US" altLang="zh-CN" sz="1400" smtClean="0"/>
          </a:p>
        </p:txBody>
      </p:sp>
      <p:sp>
        <p:nvSpPr>
          <p:cNvPr id="159747" name="Rectangle 2"/>
          <p:cNvSpPr>
            <a:spLocks noGrp="1" noChangeArrowheads="1"/>
          </p:cNvSpPr>
          <p:nvPr>
            <p:ph type="body" idx="1"/>
          </p:nvPr>
        </p:nvSpPr>
        <p:spPr/>
        <p:txBody>
          <a:bodyPr/>
          <a:lstStyle/>
          <a:p>
            <a:pPr eaLnBrk="1" hangingPunct="1">
              <a:lnSpc>
                <a:spcPct val="120000"/>
              </a:lnSpc>
            </a:pPr>
            <a:r>
              <a:rPr lang="en-US" altLang="zh-CN" sz="2600" b="1" smtClean="0">
                <a:latin typeface="Times New Roman" pitchFamily="18" charset="0"/>
                <a:ea typeface="楷体_GB2312" pitchFamily="49" charset="-122"/>
              </a:rPr>
              <a:t>The ERDAS IMAGINE Signature Editor allows you to create, manage, evaluate, edit, and classify signatures (.sig extension). The following types of signatures can be defined: </a:t>
            </a:r>
          </a:p>
          <a:p>
            <a:pPr eaLnBrk="1" hangingPunct="1">
              <a:lnSpc>
                <a:spcPct val="120000"/>
              </a:lnSpc>
              <a:buFont typeface="Wingdings" pitchFamily="2" charset="2"/>
              <a:buChar char="Ø"/>
            </a:pPr>
            <a:r>
              <a:rPr lang="en-US" altLang="zh-CN" sz="2600" b="1" smtClean="0">
                <a:solidFill>
                  <a:srgbClr val="9900CC"/>
                </a:solidFill>
                <a:latin typeface="Times New Roman" pitchFamily="18" charset="0"/>
                <a:ea typeface="楷体_GB2312" pitchFamily="49" charset="-122"/>
              </a:rPr>
              <a:t>parametric</a:t>
            </a:r>
            <a:r>
              <a:rPr lang="en-US" altLang="zh-CN" sz="2600" b="1" smtClean="0">
                <a:latin typeface="Times New Roman" pitchFamily="18" charset="0"/>
                <a:ea typeface="楷体_GB2312" pitchFamily="49" charset="-122"/>
              </a:rPr>
              <a:t> (statistical/</a:t>
            </a:r>
            <a:r>
              <a:rPr lang="en-US" altLang="zh-CN" sz="2600" b="1" smtClean="0">
                <a:solidFill>
                  <a:srgbClr val="000000"/>
                </a:solidFill>
                <a:latin typeface="Times New Roman" pitchFamily="18" charset="0"/>
                <a:ea typeface="楷体_GB2312" pitchFamily="49" charset="-122"/>
              </a:rPr>
              <a:t>,pærə’metrik</a:t>
            </a:r>
            <a:r>
              <a:rPr lang="en-US" altLang="zh-CN" sz="2600" b="1" smtClean="0">
                <a:latin typeface="Times New Roman" pitchFamily="18" charset="0"/>
                <a:ea typeface="楷体_GB2312" pitchFamily="49" charset="-122"/>
              </a:rPr>
              <a:t>/</a:t>
            </a:r>
            <a:r>
              <a:rPr lang="zh-CN" altLang="en-US" sz="2600" b="1" smtClean="0">
                <a:latin typeface="Times New Roman" pitchFamily="18" charset="0"/>
                <a:ea typeface="楷体_GB2312" pitchFamily="49" charset="-122"/>
              </a:rPr>
              <a:t>参量</a:t>
            </a:r>
            <a:r>
              <a:rPr lang="en-US" altLang="zh-CN" sz="2600" b="1" smtClean="0">
                <a:latin typeface="Times New Roman" pitchFamily="18" charset="0"/>
                <a:ea typeface="楷体_GB2312" pitchFamily="49" charset="-122"/>
              </a:rPr>
              <a:t>) —</a:t>
            </a:r>
            <a:r>
              <a:rPr lang="zh-CN" altLang="en-US" sz="2600" b="1" smtClean="0">
                <a:latin typeface="Times New Roman" pitchFamily="18" charset="0"/>
                <a:ea typeface="楷体_GB2312" pitchFamily="49" charset="-122"/>
              </a:rPr>
              <a:t>数学模型</a:t>
            </a:r>
          </a:p>
          <a:p>
            <a:pPr eaLnBrk="1" hangingPunct="1">
              <a:lnSpc>
                <a:spcPct val="120000"/>
              </a:lnSpc>
              <a:buFont typeface="Wingdings" pitchFamily="2" charset="2"/>
              <a:buChar char="Ø"/>
            </a:pPr>
            <a:r>
              <a:rPr lang="en-US" altLang="zh-CN" sz="2600" b="1" smtClean="0">
                <a:solidFill>
                  <a:srgbClr val="9900CC"/>
                </a:solidFill>
                <a:latin typeface="Times New Roman" pitchFamily="18" charset="0"/>
                <a:ea typeface="楷体_GB2312" pitchFamily="49" charset="-122"/>
              </a:rPr>
              <a:t>nonparametric</a:t>
            </a:r>
            <a:r>
              <a:rPr lang="en-US" altLang="zh-CN" sz="2600" b="1" smtClean="0">
                <a:latin typeface="Times New Roman" pitchFamily="18" charset="0"/>
                <a:ea typeface="楷体_GB2312" pitchFamily="49" charset="-122"/>
              </a:rPr>
              <a:t> (feature space</a:t>
            </a:r>
            <a:r>
              <a:rPr lang="zh-CN" altLang="en-US" sz="2600" b="1" smtClean="0">
                <a:latin typeface="Times New Roman" pitchFamily="18" charset="0"/>
                <a:ea typeface="楷体_GB2312" pitchFamily="49" charset="-122"/>
              </a:rPr>
              <a:t>特征空间</a:t>
            </a:r>
            <a:r>
              <a:rPr lang="en-US" altLang="zh-CN" sz="2600" b="1" smtClean="0">
                <a:latin typeface="Times New Roman" pitchFamily="18" charset="0"/>
                <a:ea typeface="楷体_GB2312" pitchFamily="49" charset="-122"/>
              </a:rPr>
              <a:t>) —</a:t>
            </a:r>
            <a:r>
              <a:rPr lang="zh-CN" altLang="en-US" sz="2600" b="1" smtClean="0">
                <a:latin typeface="Times New Roman" pitchFamily="18" charset="0"/>
                <a:ea typeface="楷体_GB2312" pitchFamily="49" charset="-122"/>
              </a:rPr>
              <a:t>无数学模型</a:t>
            </a:r>
          </a:p>
        </p:txBody>
      </p:sp>
      <p:sp>
        <p:nvSpPr>
          <p:cNvPr id="159748" name="Rectangle 5"/>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Signature</a:t>
            </a:r>
            <a:r>
              <a:rPr lang="en-US" altLang="zh-CN" sz="3600" smtClean="0"/>
              <a:t> </a:t>
            </a:r>
            <a:r>
              <a:rPr lang="en-US" altLang="zh-CN" sz="3600" smtClean="0">
                <a:solidFill>
                  <a:schemeClr val="accent2"/>
                </a:solidFill>
              </a:rPr>
              <a:t>Editor</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C80E340-1699-4D28-BBEB-57E6683866BE}" type="slidenum">
              <a:rPr lang="en-US" altLang="zh-CN" sz="1400" smtClean="0"/>
              <a:pPr eaLnBrk="1" hangingPunct="1"/>
              <a:t>157</a:t>
            </a:fld>
            <a:endParaRPr lang="en-US" altLang="zh-CN" sz="1400" smtClean="0"/>
          </a:p>
        </p:txBody>
      </p:sp>
      <p:sp>
        <p:nvSpPr>
          <p:cNvPr id="160771" name="Rectangle 2"/>
          <p:cNvSpPr>
            <a:spLocks noGrp="1" noChangeArrowheads="1"/>
          </p:cNvSpPr>
          <p:nvPr>
            <p:ph type="body" idx="1"/>
          </p:nvPr>
        </p:nvSpPr>
        <p:spPr/>
        <p:txBody>
          <a:bodyPr/>
          <a:lstStyle/>
          <a:p>
            <a:pPr eaLnBrk="1" hangingPunct="1">
              <a:lnSpc>
                <a:spcPct val="120000"/>
              </a:lnSpc>
              <a:buFont typeface="Wingdings" pitchFamily="2" charset="2"/>
              <a:buChar char="Ø"/>
            </a:pPr>
            <a:r>
              <a:rPr lang="en-US" altLang="zh-CN" sz="2600" b="1" smtClean="0">
                <a:solidFill>
                  <a:srgbClr val="9900CC"/>
                </a:solidFill>
                <a:latin typeface="Times New Roman" pitchFamily="18" charset="0"/>
                <a:ea typeface="楷体_GB2312" pitchFamily="49" charset="-122"/>
              </a:rPr>
              <a:t>parametric</a:t>
            </a:r>
            <a:r>
              <a:rPr lang="en-US" altLang="zh-CN" sz="2600" b="1" smtClean="0">
                <a:latin typeface="Times New Roman" pitchFamily="18" charset="0"/>
                <a:ea typeface="楷体_GB2312" pitchFamily="49" charset="-122"/>
              </a:rPr>
              <a:t> (statistical /</a:t>
            </a:r>
            <a:r>
              <a:rPr lang="en-US" altLang="zh-CN" sz="2600" b="1" smtClean="0">
                <a:solidFill>
                  <a:srgbClr val="000000"/>
                </a:solidFill>
                <a:latin typeface="Times New Roman" pitchFamily="18" charset="0"/>
                <a:ea typeface="楷体_GB2312" pitchFamily="49" charset="-122"/>
              </a:rPr>
              <a:t>,pærə'metrik</a:t>
            </a:r>
            <a:r>
              <a:rPr lang="en-US" altLang="zh-CN" sz="2600" b="1" smtClean="0">
                <a:latin typeface="Times New Roman" pitchFamily="18" charset="0"/>
                <a:ea typeface="楷体_GB2312" pitchFamily="49" charset="-122"/>
              </a:rPr>
              <a:t>/) </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For parametric signatures the following decision rules are provided: </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 </a:t>
            </a:r>
            <a:r>
              <a:rPr lang="en-US" altLang="zh-CN" sz="2600" b="1" u="sng" smtClean="0">
                <a:solidFill>
                  <a:srgbClr val="9900CC"/>
                </a:solidFill>
                <a:latin typeface="Times New Roman" pitchFamily="18" charset="0"/>
                <a:ea typeface="楷体_GB2312" pitchFamily="49" charset="-122"/>
              </a:rPr>
              <a:t>maximum likelihood</a:t>
            </a:r>
            <a:r>
              <a:rPr lang="en-US" altLang="zh-CN" sz="2600" b="1" smtClean="0">
                <a:latin typeface="Times New Roman" pitchFamily="18" charset="0"/>
                <a:ea typeface="楷体_GB2312" pitchFamily="49" charset="-122"/>
              </a:rPr>
              <a:t> (</a:t>
            </a:r>
            <a:r>
              <a:rPr lang="zh-CN" altLang="en-US" sz="2600" b="1" smtClean="0">
                <a:latin typeface="Times New Roman" pitchFamily="18" charset="0"/>
                <a:ea typeface="楷体_GB2312" pitchFamily="49" charset="-122"/>
              </a:rPr>
              <a:t>最大似然</a:t>
            </a:r>
            <a:r>
              <a:rPr lang="en-US" altLang="zh-CN" sz="2600" b="1" smtClean="0">
                <a:latin typeface="Times New Roman" pitchFamily="18" charset="0"/>
                <a:ea typeface="楷体_GB2312" pitchFamily="49" charset="-122"/>
              </a:rPr>
              <a:t>)</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Mahalanobis distance</a:t>
            </a:r>
            <a:r>
              <a:rPr lang="en-US" altLang="zh-CN" sz="2600" b="1" smtClean="0">
                <a:latin typeface="Times New Roman" pitchFamily="18" charset="0"/>
                <a:ea typeface="楷体_GB2312" pitchFamily="49" charset="-122"/>
              </a:rPr>
              <a:t> (</a:t>
            </a:r>
            <a:r>
              <a:rPr lang="zh-CN" altLang="en-US" sz="2600" b="1" smtClean="0">
                <a:latin typeface="Times New Roman" pitchFamily="18" charset="0"/>
                <a:ea typeface="楷体_GB2312" pitchFamily="49" charset="-122"/>
              </a:rPr>
              <a:t>马氏距离</a:t>
            </a:r>
            <a:r>
              <a:rPr lang="en-US" altLang="zh-CN" sz="2600" b="1" smtClean="0">
                <a:latin typeface="Times New Roman" pitchFamily="18" charset="0"/>
                <a:ea typeface="楷体_GB2312" pitchFamily="49" charset="-122"/>
              </a:rPr>
              <a:t>)</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minimum distance</a:t>
            </a:r>
            <a:r>
              <a:rPr lang="en-US" altLang="zh-CN" sz="2600" b="1" smtClean="0">
                <a:latin typeface="Times New Roman" pitchFamily="18" charset="0"/>
                <a:ea typeface="楷体_GB2312" pitchFamily="49" charset="-122"/>
              </a:rPr>
              <a:t> (</a:t>
            </a:r>
            <a:r>
              <a:rPr lang="zh-CN" altLang="en-US" sz="2600" b="1" smtClean="0">
                <a:latin typeface="Times New Roman" pitchFamily="18" charset="0"/>
                <a:ea typeface="楷体_GB2312" pitchFamily="49" charset="-122"/>
              </a:rPr>
              <a:t>最小距离</a:t>
            </a:r>
            <a:r>
              <a:rPr lang="en-US" altLang="zh-CN" sz="2600" b="1" smtClean="0">
                <a:latin typeface="Times New Roman" pitchFamily="18" charset="0"/>
                <a:ea typeface="楷体_GB2312" pitchFamily="49" charset="-122"/>
              </a:rPr>
              <a:t>)</a:t>
            </a:r>
          </a:p>
        </p:txBody>
      </p:sp>
      <p:sp>
        <p:nvSpPr>
          <p:cNvPr id="160772" name="Rectangle 5"/>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Signature</a:t>
            </a:r>
            <a:r>
              <a:rPr lang="en-US" altLang="zh-CN" sz="3600" smtClean="0"/>
              <a:t> </a:t>
            </a:r>
            <a:r>
              <a:rPr lang="en-US" altLang="zh-CN" sz="3600" smtClean="0">
                <a:solidFill>
                  <a:schemeClr val="accent2"/>
                </a:solidFill>
              </a:rPr>
              <a:t>Editor</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F967C98-6188-4E75-A8E2-E3BBC48CE44F}" type="slidenum">
              <a:rPr lang="en-US" altLang="zh-CN" sz="1400" smtClean="0"/>
              <a:pPr eaLnBrk="1" hangingPunct="1"/>
              <a:t>158</a:t>
            </a:fld>
            <a:endParaRPr lang="en-US" altLang="zh-CN" sz="1400" smtClean="0"/>
          </a:p>
        </p:txBody>
      </p:sp>
      <p:sp>
        <p:nvSpPr>
          <p:cNvPr id="161795" name="Rectangle 2"/>
          <p:cNvSpPr>
            <a:spLocks noGrp="1" noChangeArrowheads="1"/>
          </p:cNvSpPr>
          <p:nvPr>
            <p:ph type="body" idx="1"/>
          </p:nvPr>
        </p:nvSpPr>
        <p:spPr/>
        <p:txBody>
          <a:bodyPr/>
          <a:lstStyle/>
          <a:p>
            <a:pPr eaLnBrk="1" hangingPunct="1">
              <a:lnSpc>
                <a:spcPct val="120000"/>
              </a:lnSpc>
              <a:buFont typeface="Wingdings" pitchFamily="2" charset="2"/>
              <a:buChar char="Ø"/>
            </a:pPr>
            <a:r>
              <a:rPr lang="en-US" altLang="zh-CN" sz="2600" b="1" smtClean="0">
                <a:solidFill>
                  <a:srgbClr val="9900CC"/>
                </a:solidFill>
                <a:latin typeface="Times New Roman" pitchFamily="18" charset="0"/>
                <a:ea typeface="楷体_GB2312" pitchFamily="49" charset="-122"/>
              </a:rPr>
              <a:t>nonparametric</a:t>
            </a:r>
            <a:r>
              <a:rPr lang="en-US" altLang="zh-CN" sz="2600" b="1" smtClean="0">
                <a:latin typeface="Times New Roman" pitchFamily="18" charset="0"/>
                <a:ea typeface="楷体_GB2312" pitchFamily="49" charset="-122"/>
              </a:rPr>
              <a:t> (feature space</a:t>
            </a:r>
            <a:r>
              <a:rPr lang="zh-CN" altLang="en-US" sz="2600" b="1" smtClean="0">
                <a:latin typeface="Times New Roman" pitchFamily="18" charset="0"/>
                <a:ea typeface="楷体_GB2312" pitchFamily="49" charset="-122"/>
              </a:rPr>
              <a:t>特征空间</a:t>
            </a:r>
            <a:r>
              <a:rPr lang="en-US" altLang="zh-CN" sz="2600" b="1" smtClean="0">
                <a:latin typeface="Times New Roman" pitchFamily="18" charset="0"/>
                <a:ea typeface="楷体_GB2312" pitchFamily="49" charset="-122"/>
              </a:rPr>
              <a:t>) </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If the signature is non-parametric (i.e., feature space AOI), then the following decision rules are offered:</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 </a:t>
            </a:r>
            <a:r>
              <a:rPr lang="en-US" altLang="zh-CN" sz="2600" b="1" u="sng" smtClean="0">
                <a:solidFill>
                  <a:srgbClr val="9900CC"/>
                </a:solidFill>
                <a:latin typeface="Times New Roman" pitchFamily="18" charset="0"/>
                <a:ea typeface="楷体_GB2312" pitchFamily="49" charset="-122"/>
              </a:rPr>
              <a:t>feature space</a:t>
            </a:r>
            <a:r>
              <a:rPr lang="en-US" altLang="zh-CN" sz="2600" b="1" smtClean="0">
                <a:solidFill>
                  <a:srgbClr val="9900CC"/>
                </a:solidFill>
                <a:latin typeface="Times New Roman" pitchFamily="18" charset="0"/>
                <a:ea typeface="楷体_GB2312" pitchFamily="49" charset="-122"/>
              </a:rPr>
              <a:t> (</a:t>
            </a:r>
            <a:r>
              <a:rPr lang="zh-CN" altLang="en-US" sz="2600" b="1" smtClean="0">
                <a:solidFill>
                  <a:srgbClr val="9900CC"/>
                </a:solidFill>
                <a:latin typeface="Times New Roman" pitchFamily="18" charset="0"/>
                <a:ea typeface="楷体_GB2312" pitchFamily="49" charset="-122"/>
              </a:rPr>
              <a:t>特征空间</a:t>
            </a:r>
            <a:r>
              <a:rPr lang="en-US" altLang="zh-CN" sz="2600" b="1" smtClean="0">
                <a:solidFill>
                  <a:srgbClr val="9900CC"/>
                </a:solidFill>
                <a:latin typeface="Times New Roman" pitchFamily="18" charset="0"/>
                <a:ea typeface="楷体_GB2312" pitchFamily="49" charset="-122"/>
              </a:rPr>
              <a:t>) </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 </a:t>
            </a:r>
            <a:r>
              <a:rPr lang="en-US" altLang="zh-CN" sz="2600" b="1" u="sng" smtClean="0">
                <a:solidFill>
                  <a:srgbClr val="9900CC"/>
                </a:solidFill>
                <a:latin typeface="Times New Roman" pitchFamily="18" charset="0"/>
                <a:ea typeface="楷体_GB2312" pitchFamily="49" charset="-122"/>
              </a:rPr>
              <a:t>parallelepiped</a:t>
            </a:r>
            <a:r>
              <a:rPr lang="en-US" altLang="zh-CN" sz="2600" b="1" smtClean="0">
                <a:latin typeface="Times New Roman" pitchFamily="18" charset="0"/>
                <a:ea typeface="楷体_GB2312" pitchFamily="49" charset="-122"/>
              </a:rPr>
              <a:t> </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平行六面体</a:t>
            </a:r>
            <a:r>
              <a:rPr lang="en-US" altLang="zh-CN" sz="2600" b="1" smtClean="0">
                <a:solidFill>
                  <a:srgbClr val="9900CC"/>
                </a:solidFill>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,pærəle'lepiped</a:t>
            </a:r>
            <a:r>
              <a:rPr lang="en-US" altLang="zh-CN" sz="2600" b="1" smtClean="0">
                <a:solidFill>
                  <a:srgbClr val="9900CC"/>
                </a:solidFill>
                <a:latin typeface="Times New Roman" pitchFamily="18" charset="0"/>
                <a:ea typeface="楷体_GB2312" pitchFamily="49" charset="-122"/>
              </a:rPr>
              <a:t>/) </a:t>
            </a:r>
            <a:endParaRPr lang="en-US" altLang="zh-CN" sz="2600" b="1" smtClean="0">
              <a:latin typeface="Times New Roman" pitchFamily="18" charset="0"/>
              <a:ea typeface="楷体_GB2312" pitchFamily="49" charset="-122"/>
            </a:endParaRP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With non-parametric signatures, you must also decide the overlap rule and the unclassified rule. </a:t>
            </a:r>
          </a:p>
        </p:txBody>
      </p:sp>
      <p:sp>
        <p:nvSpPr>
          <p:cNvPr id="161796" name="Rectangle 5"/>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Signature</a:t>
            </a:r>
            <a:r>
              <a:rPr lang="en-US" altLang="zh-CN" sz="3600" smtClean="0"/>
              <a:t> </a:t>
            </a:r>
            <a:r>
              <a:rPr lang="en-US" altLang="zh-CN" sz="3600" smtClean="0">
                <a:solidFill>
                  <a:schemeClr val="accent2"/>
                </a:solidFill>
              </a:rPr>
              <a:t>Editor</a:t>
            </a: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7C5D860-36F1-49C2-B9F5-997694F91029}" type="slidenum">
              <a:rPr lang="en-US" altLang="zh-CN" sz="1400" smtClean="0"/>
              <a:pPr eaLnBrk="1" hangingPunct="1"/>
              <a:t>159</a:t>
            </a:fld>
            <a:endParaRPr lang="en-US" altLang="zh-CN" sz="1400" smtClean="0"/>
          </a:p>
        </p:txBody>
      </p:sp>
      <p:sp>
        <p:nvSpPr>
          <p:cNvPr id="162819" name="Rectangle 2"/>
          <p:cNvSpPr>
            <a:spLocks noGrp="1" noChangeArrowheads="1"/>
          </p:cNvSpPr>
          <p:nvPr>
            <p:ph type="body" idx="1"/>
          </p:nvPr>
        </p:nvSpPr>
        <p:spPr/>
        <p:txBody>
          <a:bodyPr/>
          <a:lstStyle/>
          <a:p>
            <a:pPr eaLnBrk="1" hangingPunct="1">
              <a:lnSpc>
                <a:spcPct val="120000"/>
              </a:lnSpc>
            </a:pPr>
            <a:r>
              <a:rPr lang="en-US" altLang="zh-CN" sz="2600" b="1" smtClean="0">
                <a:latin typeface="Times New Roman" pitchFamily="18" charset="0"/>
                <a:ea typeface="楷体_GB2312" pitchFamily="49" charset="-122"/>
              </a:rPr>
              <a:t>In order to create signatures, you must have the image you are classifying opened in a Viewer. </a:t>
            </a:r>
          </a:p>
          <a:p>
            <a:pPr eaLnBrk="1" hangingPunct="1">
              <a:lnSpc>
                <a:spcPct val="120000"/>
              </a:lnSpc>
            </a:pPr>
            <a:r>
              <a:rPr lang="en-US" altLang="zh-CN" sz="2600" b="1" smtClean="0">
                <a:latin typeface="Times New Roman" pitchFamily="18" charset="0"/>
                <a:ea typeface="楷体_GB2312" pitchFamily="49" charset="-122"/>
              </a:rPr>
              <a:t>Then, using the </a:t>
            </a:r>
            <a:r>
              <a:rPr lang="en-US" altLang="zh-CN" sz="2600" b="1" u="sng" smtClean="0">
                <a:latin typeface="Times New Roman" pitchFamily="18" charset="0"/>
                <a:ea typeface="楷体_GB2312" pitchFamily="49" charset="-122"/>
              </a:rPr>
              <a:t>AOI tools</a:t>
            </a:r>
            <a:r>
              <a:rPr lang="en-US" altLang="zh-CN" sz="2600" b="1" smtClean="0">
                <a:latin typeface="Times New Roman" pitchFamily="18" charset="0"/>
                <a:ea typeface="楷体_GB2312" pitchFamily="49" charset="-122"/>
              </a:rPr>
              <a:t>, you can create point, line, polygon, and "seed" areas of interest. </a:t>
            </a:r>
          </a:p>
          <a:p>
            <a:pPr eaLnBrk="1" hangingPunct="1">
              <a:lnSpc>
                <a:spcPct val="120000"/>
              </a:lnSpc>
            </a:pPr>
            <a:r>
              <a:rPr lang="en-US" altLang="zh-CN" sz="2600" b="1" smtClean="0">
                <a:latin typeface="Times New Roman" pitchFamily="18" charset="0"/>
                <a:ea typeface="楷体_GB2312" pitchFamily="49" charset="-122"/>
              </a:rPr>
              <a:t>To enter an AOI into the Signature Editor, first select it, then select Edit &gt; Add from the Signature Editor menu bar or click the      </a:t>
            </a:r>
            <a:r>
              <a:rPr lang="en-US" altLang="zh-CN" sz="2600" b="1" u="sng" smtClean="0">
                <a:solidFill>
                  <a:srgbClr val="9900CC"/>
                </a:solidFill>
                <a:latin typeface="Times New Roman" pitchFamily="18" charset="0"/>
                <a:ea typeface="楷体_GB2312" pitchFamily="49" charset="-122"/>
              </a:rPr>
              <a:t>icon</a:t>
            </a:r>
            <a:r>
              <a:rPr lang="en-US" altLang="zh-CN" sz="2600" b="1" smtClean="0">
                <a:solidFill>
                  <a:srgbClr val="9900CC"/>
                </a:solidFill>
                <a:latin typeface="Times New Roman" pitchFamily="18" charset="0"/>
                <a:ea typeface="楷体_GB2312" pitchFamily="49" charset="-122"/>
              </a:rPr>
              <a:t>(</a:t>
            </a:r>
            <a:r>
              <a:rPr lang="zh-CN" altLang="en-US" sz="2600" b="1" smtClean="0">
                <a:solidFill>
                  <a:srgbClr val="9900CC"/>
                </a:solidFill>
                <a:latin typeface="Times New Roman" pitchFamily="18" charset="0"/>
                <a:ea typeface="楷体_GB2312" pitchFamily="49" charset="-122"/>
              </a:rPr>
              <a:t>图标</a:t>
            </a:r>
            <a:r>
              <a:rPr lang="en-US" altLang="zh-CN" sz="2600" b="1" smtClean="0">
                <a:solidFill>
                  <a:srgbClr val="9900CC"/>
                </a:solidFill>
                <a:latin typeface="Times New Roman" pitchFamily="18" charset="0"/>
                <a:ea typeface="楷体_GB2312" pitchFamily="49" charset="-122"/>
              </a:rPr>
              <a:t>/’aik</a:t>
            </a:r>
            <a:r>
              <a:rPr lang="en-US" altLang="zh-CN" sz="2200" b="1" smtClean="0">
                <a:solidFill>
                  <a:srgbClr val="9900CC"/>
                </a:solidFill>
                <a:latin typeface="Times New Roman" pitchFamily="18" charset="0"/>
                <a:ea typeface="楷体_GB2312" pitchFamily="49" charset="-122"/>
              </a:rPr>
              <a:t>ɔ</a:t>
            </a:r>
            <a:r>
              <a:rPr lang="en-US" altLang="zh-CN" sz="2600" b="1" smtClean="0">
                <a:solidFill>
                  <a:srgbClr val="9900CC"/>
                </a:solidFill>
                <a:latin typeface="Times New Roman" pitchFamily="18" charset="0"/>
                <a:ea typeface="楷体_GB2312" pitchFamily="49" charset="-122"/>
              </a:rPr>
              <a:t>n/)</a:t>
            </a:r>
            <a:r>
              <a:rPr lang="en-US" altLang="zh-CN" sz="2600" b="1" smtClean="0">
                <a:latin typeface="Times New Roman" pitchFamily="18" charset="0"/>
                <a:ea typeface="楷体_GB2312" pitchFamily="49" charset="-122"/>
              </a:rPr>
              <a:t> on the Signature Editor tool bar. </a:t>
            </a:r>
          </a:p>
        </p:txBody>
      </p:sp>
      <p:pic>
        <p:nvPicPr>
          <p:cNvPr id="162820" name="Picture 4" descr="appe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465296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2821" name="Rectangle 6"/>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Signature</a:t>
            </a:r>
            <a:r>
              <a:rPr lang="en-US" altLang="zh-CN" sz="3600" smtClean="0"/>
              <a:t> </a:t>
            </a:r>
            <a:r>
              <a:rPr lang="en-US" altLang="zh-CN" sz="3600" smtClean="0">
                <a:solidFill>
                  <a:schemeClr val="accent2"/>
                </a:solidFill>
              </a:rPr>
              <a:t>Editor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4621FCCB-EC40-4F96-BED3-75D708C3B41B}" type="slidenum">
              <a:rPr lang="en-US" altLang="zh-CN" sz="1400" smtClean="0"/>
              <a:pPr eaLnBrk="1" hangingPunct="1"/>
              <a:t>16</a:t>
            </a:fld>
            <a:endParaRPr lang="en-US" altLang="zh-CN" sz="1400" smtClean="0"/>
          </a:p>
        </p:txBody>
      </p:sp>
      <p:sp>
        <p:nvSpPr>
          <p:cNvPr id="17411"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17412"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2</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Spatial data models</a:t>
            </a:r>
            <a:r>
              <a:rPr lang="en-US" altLang="zh-CN" sz="2400" b="1">
                <a:solidFill>
                  <a:schemeClr val="accent2"/>
                </a:solidFill>
                <a:latin typeface="Times New Roman" pitchFamily="18" charset="0"/>
                <a:ea typeface="楷体_GB2312" pitchFamily="49" charset="-122"/>
              </a:rPr>
              <a:t>    </a:t>
            </a:r>
          </a:p>
          <a:p>
            <a:pPr eaLnBrk="1" hangingPunct="1">
              <a:lnSpc>
                <a:spcPct val="15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Vector</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矢量</a:t>
            </a:r>
            <a:r>
              <a:rPr lang="en-US" altLang="zh-CN" sz="2400" b="1">
                <a:solidFill>
                  <a:schemeClr val="accent2"/>
                </a:solidFill>
                <a:latin typeface="Times New Roman" pitchFamily="18" charset="0"/>
                <a:ea typeface="楷体_GB2312" pitchFamily="49" charset="-122"/>
              </a:rPr>
              <a:t>)</a:t>
            </a:r>
          </a:p>
          <a:p>
            <a:pPr eaLnBrk="1" hangingPunct="1">
              <a:lnSpc>
                <a:spcPct val="15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Raster</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栅格</a:t>
            </a:r>
            <a:r>
              <a:rPr lang="en-US" altLang="zh-CN" sz="2400" b="1">
                <a:solidFill>
                  <a:schemeClr val="accent2"/>
                </a:solidFill>
                <a:latin typeface="Times New Roman" pitchFamily="18" charset="0"/>
                <a:ea typeface="楷体_GB2312" pitchFamily="49" charset="-122"/>
              </a:rPr>
              <a:t>)</a:t>
            </a:r>
          </a:p>
          <a:p>
            <a:pPr eaLnBrk="1" hangingPunct="1">
              <a:lnSpc>
                <a:spcPct val="15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Image</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影像</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Reflects pictures or photographs of the landscape, very similar to raster data, however typically lacks the internal </a:t>
            </a:r>
            <a:r>
              <a:rPr lang="en-US" altLang="zh-CN" sz="2400" b="1" u="sng">
                <a:solidFill>
                  <a:schemeClr val="accent2"/>
                </a:solidFill>
                <a:latin typeface="Times New Roman" pitchFamily="18" charset="0"/>
                <a:ea typeface="楷体_GB2312" pitchFamily="49" charset="-122"/>
              </a:rPr>
              <a:t>format</a:t>
            </a:r>
            <a:r>
              <a:rPr lang="en-US" altLang="zh-CN" sz="2400" b="1">
                <a:solidFill>
                  <a:schemeClr val="accent2"/>
                </a:solidFill>
                <a:latin typeface="Times New Roman" pitchFamily="18" charset="0"/>
                <a:ea typeface="楷体_GB2312" pitchFamily="49" charset="-122"/>
              </a:rPr>
              <a:t>s(</a:t>
            </a:r>
            <a:r>
              <a:rPr lang="zh-CN" altLang="en-US" sz="2400" b="1">
                <a:solidFill>
                  <a:schemeClr val="accent2"/>
                </a:solidFill>
                <a:latin typeface="Times New Roman" pitchFamily="18" charset="0"/>
                <a:ea typeface="楷体_GB2312" pitchFamily="49" charset="-122"/>
              </a:rPr>
              <a:t>格式</a:t>
            </a:r>
            <a:r>
              <a:rPr lang="en-US" altLang="zh-CN" sz="2400" b="1">
                <a:solidFill>
                  <a:schemeClr val="accent2"/>
                </a:solidFill>
                <a:latin typeface="Times New Roman" pitchFamily="18" charset="0"/>
                <a:ea typeface="楷体_GB2312" pitchFamily="49" charset="-122"/>
              </a:rPr>
              <a:t>) required for analysis and </a:t>
            </a:r>
            <a:r>
              <a:rPr lang="en-US" altLang="zh-CN" sz="2400" b="1" u="sng">
                <a:solidFill>
                  <a:schemeClr val="accent2"/>
                </a:solidFill>
                <a:latin typeface="Times New Roman" pitchFamily="18" charset="0"/>
                <a:ea typeface="楷体_GB2312" pitchFamily="49" charset="-122"/>
              </a:rPr>
              <a:t>model</a:t>
            </a:r>
            <a:r>
              <a:rPr lang="en-US" altLang="zh-CN" sz="2400" b="1">
                <a:solidFill>
                  <a:schemeClr val="accent2"/>
                </a:solidFill>
                <a:latin typeface="Times New Roman" pitchFamily="18" charset="0"/>
                <a:ea typeface="楷体_GB2312" pitchFamily="49" charset="-122"/>
              </a:rPr>
              <a:t>ing(</a:t>
            </a:r>
            <a:r>
              <a:rPr lang="zh-CN" altLang="en-US" sz="2400" b="1">
                <a:solidFill>
                  <a:schemeClr val="accent2"/>
                </a:solidFill>
                <a:latin typeface="Times New Roman" pitchFamily="18" charset="0"/>
                <a:ea typeface="楷体_GB2312" pitchFamily="49" charset="-122"/>
              </a:rPr>
              <a:t>建模</a:t>
            </a:r>
            <a:r>
              <a:rPr lang="en-US" altLang="zh-CN" sz="2400" b="1">
                <a:solidFill>
                  <a:schemeClr val="accent2"/>
                </a:solidFill>
                <a:latin typeface="Times New Roman" pitchFamily="18" charset="0"/>
                <a:ea typeface="楷体_GB2312" pitchFamily="49" charset="-122"/>
              </a:rPr>
              <a:t>) of the data.</a:t>
            </a:r>
          </a:p>
        </p:txBody>
      </p:sp>
    </p:spTree>
  </p:cSld>
  <p:clrMapOvr>
    <a:masterClrMapping/>
  </p:clrMapOvr>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747A8EC-B070-4837-8EC3-7984433B6AAE}" type="slidenum">
              <a:rPr lang="en-US" altLang="zh-CN" sz="1400" smtClean="0"/>
              <a:pPr eaLnBrk="1" hangingPunct="1"/>
              <a:t>160</a:t>
            </a:fld>
            <a:endParaRPr lang="en-US" altLang="zh-CN" sz="1400" smtClean="0"/>
          </a:p>
        </p:txBody>
      </p:sp>
      <p:sp>
        <p:nvSpPr>
          <p:cNvPr id="163843" name="Rectangle 2"/>
          <p:cNvSpPr>
            <a:spLocks noGrp="1" noChangeArrowheads="1"/>
          </p:cNvSpPr>
          <p:nvPr>
            <p:ph type="body" idx="1"/>
          </p:nvPr>
        </p:nvSpPr>
        <p:spPr/>
        <p:txBody>
          <a:bodyPr/>
          <a:lstStyle/>
          <a:p>
            <a:pPr eaLnBrk="1" hangingPunct="1">
              <a:lnSpc>
                <a:spcPct val="120000"/>
              </a:lnSpc>
            </a:pPr>
            <a:r>
              <a:rPr lang="en-US" altLang="zh-CN" sz="2600" b="1" smtClean="0">
                <a:latin typeface="Times New Roman" pitchFamily="18" charset="0"/>
                <a:ea typeface="楷体_GB2312" pitchFamily="49" charset="-122"/>
              </a:rPr>
              <a:t>When all of the signatures are entered, you can use the Edit, View, and </a:t>
            </a:r>
            <a:r>
              <a:rPr lang="en-US" altLang="zh-CN" sz="2600" b="1" u="sng" smtClean="0">
                <a:solidFill>
                  <a:schemeClr val="accent2"/>
                </a:solidFill>
                <a:latin typeface="Times New Roman" pitchFamily="18" charset="0"/>
                <a:ea typeface="楷体_GB2312" pitchFamily="49" charset="-122"/>
              </a:rPr>
              <a:t>Evaluate</a:t>
            </a:r>
            <a:r>
              <a:rPr lang="en-US" altLang="zh-CN" sz="2600" b="1" smtClean="0">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i'væljueit/)</a:t>
            </a:r>
            <a:r>
              <a:rPr lang="en-US" altLang="zh-CN" sz="2600" b="1" smtClean="0">
                <a:latin typeface="Times New Roman" pitchFamily="18" charset="0"/>
                <a:ea typeface="楷体_GB2312" pitchFamily="49" charset="-122"/>
              </a:rPr>
              <a:t>  menu </a:t>
            </a:r>
            <a:r>
              <a:rPr lang="en-US" altLang="zh-CN" sz="2600" b="1" u="sng" smtClean="0">
                <a:solidFill>
                  <a:schemeClr val="accent2"/>
                </a:solidFill>
                <a:latin typeface="Times New Roman" pitchFamily="18" charset="0"/>
                <a:ea typeface="楷体_GB2312" pitchFamily="49" charset="-122"/>
              </a:rPr>
              <a:t>option</a:t>
            </a:r>
            <a:r>
              <a:rPr lang="en-US" altLang="zh-CN" sz="2600" b="1" smtClean="0">
                <a:latin typeface="Times New Roman" pitchFamily="18" charset="0"/>
                <a:ea typeface="楷体_GB2312" pitchFamily="49" charset="-122"/>
              </a:rPr>
              <a:t>s(</a:t>
            </a:r>
            <a:r>
              <a:rPr lang="zh-CN" altLang="en-US" sz="2600" b="1" smtClean="0">
                <a:latin typeface="Times New Roman" pitchFamily="18" charset="0"/>
                <a:ea typeface="楷体_GB2312" pitchFamily="49" charset="-122"/>
              </a:rPr>
              <a:t>选项</a:t>
            </a:r>
            <a:r>
              <a:rPr lang="en-US" altLang="zh-CN" sz="2600" b="1" smtClean="0">
                <a:latin typeface="Times New Roman" pitchFamily="18" charset="0"/>
                <a:ea typeface="楷体_GB2312" pitchFamily="49" charset="-122"/>
              </a:rPr>
              <a:t>) to evaluate and edit your signatures. </a:t>
            </a:r>
          </a:p>
          <a:p>
            <a:pPr eaLnBrk="1" hangingPunct="1">
              <a:lnSpc>
                <a:spcPct val="120000"/>
              </a:lnSpc>
            </a:pPr>
            <a:r>
              <a:rPr lang="en-US" altLang="zh-CN" sz="2600" b="1" smtClean="0">
                <a:latin typeface="Times New Roman" pitchFamily="18" charset="0"/>
                <a:ea typeface="楷体_GB2312" pitchFamily="49" charset="-122"/>
              </a:rPr>
              <a:t>When you are satisfied with the signatures, use the Classify menu to actually perform the image classification. </a:t>
            </a:r>
          </a:p>
        </p:txBody>
      </p:sp>
      <p:sp>
        <p:nvSpPr>
          <p:cNvPr id="163844" name="Rectangle 5"/>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Signature</a:t>
            </a:r>
            <a:r>
              <a:rPr lang="en-US" altLang="zh-CN" sz="3600" smtClean="0"/>
              <a:t> </a:t>
            </a:r>
            <a:r>
              <a:rPr lang="en-US" altLang="zh-CN" sz="3600" smtClean="0">
                <a:solidFill>
                  <a:schemeClr val="accent2"/>
                </a:solidFill>
              </a:rPr>
              <a:t>Editor</a:t>
            </a: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5BCEB94-503B-4FB4-AD67-56238182E807}" type="slidenum">
              <a:rPr lang="en-US" altLang="zh-CN" sz="1400" smtClean="0"/>
              <a:pPr eaLnBrk="1" hangingPunct="1"/>
              <a:t>161</a:t>
            </a:fld>
            <a:endParaRPr lang="en-US" altLang="zh-CN" sz="1400" smtClean="0"/>
          </a:p>
        </p:txBody>
      </p:sp>
      <p:sp>
        <p:nvSpPr>
          <p:cNvPr id="164867" name="Rectangle 2"/>
          <p:cNvSpPr>
            <a:spLocks noGrp="1" noChangeArrowheads="1"/>
          </p:cNvSpPr>
          <p:nvPr>
            <p:ph type="body" idx="1"/>
          </p:nvPr>
        </p:nvSpPr>
        <p:spPr/>
        <p:txBody>
          <a:bodyPr/>
          <a:lstStyle/>
          <a:p>
            <a:pPr eaLnBrk="1" hangingPunct="1">
              <a:lnSpc>
                <a:spcPct val="120000"/>
              </a:lnSpc>
            </a:pPr>
            <a:r>
              <a:rPr lang="en-US" altLang="zh-CN" sz="2600" b="1" smtClean="0">
                <a:latin typeface="Times New Roman" pitchFamily="18" charset="0"/>
                <a:ea typeface="楷体_GB2312" pitchFamily="49" charset="-122"/>
              </a:rPr>
              <a:t>ERDAS IMAGINE uses the </a:t>
            </a:r>
            <a:r>
              <a:rPr lang="en-US" altLang="zh-CN" sz="2600" b="1" smtClean="0">
                <a:solidFill>
                  <a:schemeClr val="accent2"/>
                </a:solidFill>
                <a:latin typeface="Times New Roman" pitchFamily="18" charset="0"/>
                <a:ea typeface="楷体_GB2312" pitchFamily="49" charset="-122"/>
              </a:rPr>
              <a:t>ISODATA</a:t>
            </a:r>
            <a:r>
              <a:rPr lang="en-US" altLang="zh-CN" sz="2600" b="1" smtClean="0">
                <a:latin typeface="Times New Roman" pitchFamily="18" charset="0"/>
                <a:ea typeface="楷体_GB2312" pitchFamily="49" charset="-122"/>
              </a:rPr>
              <a:t>(</a:t>
            </a:r>
            <a:r>
              <a:rPr lang="zh-CN" altLang="en-US" sz="2600" b="1" smtClean="0">
                <a:latin typeface="Times New Roman" pitchFamily="18" charset="0"/>
                <a:ea typeface="楷体_GB2312" pitchFamily="49" charset="-122"/>
              </a:rPr>
              <a:t>迭代自组织数据分析技术</a:t>
            </a:r>
            <a:r>
              <a:rPr lang="en-US" altLang="zh-CN" sz="2600" b="1" smtClean="0">
                <a:latin typeface="Times New Roman" pitchFamily="18" charset="0"/>
                <a:ea typeface="楷体_GB2312" pitchFamily="49" charset="-122"/>
              </a:rPr>
              <a:t>) algorithm to perform an unsupervised classification. </a:t>
            </a:r>
          </a:p>
          <a:p>
            <a:pPr eaLnBrk="1" hangingPunct="1">
              <a:lnSpc>
                <a:spcPct val="120000"/>
              </a:lnSpc>
            </a:pPr>
            <a:r>
              <a:rPr lang="en-US" altLang="zh-CN" sz="2600" b="1" smtClean="0">
                <a:latin typeface="Times New Roman" pitchFamily="18" charset="0"/>
                <a:ea typeface="楷体_GB2312" pitchFamily="49" charset="-122"/>
              </a:rPr>
              <a:t>ISODATA stands for “Iterative Self-Organizing Data Analysis Technique.” It is </a:t>
            </a:r>
            <a:r>
              <a:rPr lang="en-US" altLang="zh-CN" sz="2600" b="1" u="sng" smtClean="0">
                <a:solidFill>
                  <a:schemeClr val="accent2"/>
                </a:solidFill>
                <a:latin typeface="Times New Roman" pitchFamily="18" charset="0"/>
                <a:ea typeface="楷体_GB2312" pitchFamily="49" charset="-122"/>
              </a:rPr>
              <a:t>iterative</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迭代</a:t>
            </a:r>
            <a:r>
              <a:rPr lang="en-US" altLang="zh-CN" sz="2600" b="1" smtClean="0">
                <a:solidFill>
                  <a:schemeClr val="accent2"/>
                </a:solidFill>
                <a:latin typeface="Times New Roman" pitchFamily="18" charset="0"/>
                <a:ea typeface="楷体_GB2312" pitchFamily="49" charset="-122"/>
              </a:rPr>
              <a:t>/’itərətiv/)</a:t>
            </a:r>
            <a:r>
              <a:rPr lang="en-US" altLang="zh-CN" sz="2600" b="1" smtClean="0">
                <a:latin typeface="Times New Roman" pitchFamily="18" charset="0"/>
                <a:ea typeface="楷体_GB2312" pitchFamily="49" charset="-122"/>
              </a:rPr>
              <a:t> in that it repeatedly performs an entire classification and recalculates statistics. </a:t>
            </a:r>
          </a:p>
        </p:txBody>
      </p:sp>
      <p:sp>
        <p:nvSpPr>
          <p:cNvPr id="164868" name="Rectangle 5"/>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Unsupervised</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FA25E00E-A97B-4D7F-B5E6-516FCC92B22A}" type="slidenum">
              <a:rPr lang="en-US" altLang="zh-CN" sz="1400" smtClean="0"/>
              <a:pPr eaLnBrk="1" hangingPunct="1"/>
              <a:t>162</a:t>
            </a:fld>
            <a:endParaRPr lang="en-US" altLang="zh-CN" sz="1400" smtClean="0"/>
          </a:p>
        </p:txBody>
      </p:sp>
      <p:sp>
        <p:nvSpPr>
          <p:cNvPr id="165891" name="Rectangle 2"/>
          <p:cNvSpPr>
            <a:spLocks noGrp="1" noChangeArrowheads="1"/>
          </p:cNvSpPr>
          <p:nvPr>
            <p:ph type="body" idx="1"/>
          </p:nvPr>
        </p:nvSpPr>
        <p:spPr/>
        <p:txBody>
          <a:bodyPr/>
          <a:lstStyle/>
          <a:p>
            <a:pPr eaLnBrk="1" hangingPunct="1">
              <a:lnSpc>
                <a:spcPct val="120000"/>
              </a:lnSpc>
            </a:pPr>
            <a:r>
              <a:rPr lang="en-US" altLang="zh-CN" sz="2600" b="1" smtClean="0">
                <a:latin typeface="Times New Roman" pitchFamily="18" charset="0"/>
                <a:ea typeface="楷体_GB2312" pitchFamily="49" charset="-122"/>
              </a:rPr>
              <a:t>The ISODATA clustering method uses </a:t>
            </a:r>
            <a:r>
              <a:rPr lang="en-US" altLang="zh-CN" sz="2600" b="1" u="sng" smtClean="0">
                <a:solidFill>
                  <a:schemeClr val="accent2"/>
                </a:solidFill>
                <a:latin typeface="Times New Roman" pitchFamily="18" charset="0"/>
                <a:ea typeface="楷体_GB2312" pitchFamily="49" charset="-122"/>
              </a:rPr>
              <a:t>the minimum spectral distance formula</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最小光谱距离公式</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to form clusters. </a:t>
            </a:r>
          </a:p>
          <a:p>
            <a:pPr eaLnBrk="1" hangingPunct="1">
              <a:lnSpc>
                <a:spcPct val="120000"/>
              </a:lnSpc>
            </a:pPr>
            <a:r>
              <a:rPr lang="en-US" altLang="zh-CN" sz="2600" b="1" smtClean="0">
                <a:latin typeface="Times New Roman" pitchFamily="18" charset="0"/>
                <a:ea typeface="楷体_GB2312" pitchFamily="49" charset="-122"/>
              </a:rPr>
              <a:t>It begins with either </a:t>
            </a:r>
            <a:r>
              <a:rPr lang="en-US" altLang="zh-CN" sz="2600" b="1" u="sng" smtClean="0">
                <a:solidFill>
                  <a:schemeClr val="accent2"/>
                </a:solidFill>
                <a:latin typeface="Times New Roman" pitchFamily="18" charset="0"/>
                <a:ea typeface="楷体_GB2312" pitchFamily="49" charset="-122"/>
              </a:rPr>
              <a:t>arbitrary</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随机的，任意的</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cluster means or means of an existing signature set, and each time the clustering repeats, the means of these clusters are shifted. The new cluster means are used for the next iteration(</a:t>
            </a:r>
            <a:r>
              <a:rPr lang="zh-CN" altLang="en-US" sz="2600" b="1" smtClean="0">
                <a:latin typeface="Times New Roman" pitchFamily="18" charset="0"/>
                <a:ea typeface="楷体_GB2312" pitchFamily="49" charset="-122"/>
              </a:rPr>
              <a:t>迭代，重复</a:t>
            </a:r>
            <a:r>
              <a:rPr lang="en-US" altLang="zh-CN" sz="2600" b="1" smtClean="0">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,itə’reiʃn/)</a:t>
            </a:r>
            <a:r>
              <a:rPr lang="en-US" altLang="zh-CN" sz="2600" b="1" smtClean="0">
                <a:latin typeface="Times New Roman" pitchFamily="18" charset="0"/>
                <a:ea typeface="楷体_GB2312" pitchFamily="49" charset="-122"/>
              </a:rPr>
              <a:t>. </a:t>
            </a:r>
          </a:p>
        </p:txBody>
      </p:sp>
      <p:sp>
        <p:nvSpPr>
          <p:cNvPr id="165892"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Unsupervised</a:t>
            </a: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BB23F00-222D-415F-97F1-A8C424F2A37A}" type="slidenum">
              <a:rPr lang="en-US" altLang="zh-CN" sz="1400" smtClean="0"/>
              <a:pPr eaLnBrk="1" hangingPunct="1"/>
              <a:t>163</a:t>
            </a:fld>
            <a:endParaRPr lang="en-US" altLang="zh-CN" sz="1400" smtClean="0"/>
          </a:p>
        </p:txBody>
      </p:sp>
      <p:sp>
        <p:nvSpPr>
          <p:cNvPr id="166915" name="Rectangle 2"/>
          <p:cNvSpPr>
            <a:spLocks noGrp="1" noChangeArrowheads="1"/>
          </p:cNvSpPr>
          <p:nvPr>
            <p:ph type="body" idx="1"/>
          </p:nvPr>
        </p:nvSpPr>
        <p:spPr>
          <a:xfrm>
            <a:off x="457200" y="1600200"/>
            <a:ext cx="8229600" cy="3341688"/>
          </a:xfrm>
        </p:spPr>
        <p:txBody>
          <a:bodyPr/>
          <a:lstStyle/>
          <a:p>
            <a:pPr eaLnBrk="1" hangingPunct="1">
              <a:lnSpc>
                <a:spcPct val="120000"/>
              </a:lnSpc>
            </a:pPr>
            <a:r>
              <a:rPr lang="en-US" altLang="zh-CN" sz="2600" b="1" smtClean="0">
                <a:latin typeface="Times New Roman" pitchFamily="18" charset="0"/>
                <a:ea typeface="楷体_GB2312" pitchFamily="49" charset="-122"/>
              </a:rPr>
              <a:t>The ISODATA utility repeats the clustering of the image until either: </a:t>
            </a:r>
          </a:p>
          <a:p>
            <a:pPr eaLnBrk="1" hangingPunct="1">
              <a:lnSpc>
                <a:spcPct val="120000"/>
              </a:lnSpc>
              <a:buFont typeface="Wingdings" pitchFamily="2" charset="2"/>
              <a:buChar char="Ø"/>
            </a:pPr>
            <a:r>
              <a:rPr lang="en-US" altLang="zh-CN" sz="2600" b="1" smtClean="0">
                <a:solidFill>
                  <a:schemeClr val="accent2"/>
                </a:solidFill>
                <a:latin typeface="Times New Roman" pitchFamily="18" charset="0"/>
                <a:ea typeface="楷体_GB2312" pitchFamily="49" charset="-122"/>
              </a:rPr>
              <a:t>a maximum number of iterations has been performed, or </a:t>
            </a:r>
          </a:p>
          <a:p>
            <a:pPr eaLnBrk="1" hangingPunct="1">
              <a:lnSpc>
                <a:spcPct val="120000"/>
              </a:lnSpc>
              <a:buFont typeface="Wingdings" pitchFamily="2" charset="2"/>
              <a:buChar char="Ø"/>
            </a:pPr>
            <a:r>
              <a:rPr lang="en-US" altLang="zh-CN" sz="2600" b="1" smtClean="0">
                <a:solidFill>
                  <a:schemeClr val="accent2"/>
                </a:solidFill>
                <a:latin typeface="Times New Roman" pitchFamily="18" charset="0"/>
                <a:ea typeface="楷体_GB2312" pitchFamily="49" charset="-122"/>
              </a:rPr>
              <a:t>a maximum percentage of unchanged pixels has been reached between two iterations. </a:t>
            </a:r>
          </a:p>
        </p:txBody>
      </p:sp>
      <p:sp>
        <p:nvSpPr>
          <p:cNvPr id="166916"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Unsupervised</a:t>
            </a: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DE59A2B-DF5C-44DA-AA09-7D2C4B53FC89}" type="slidenum">
              <a:rPr lang="en-US" altLang="zh-CN" sz="1400" smtClean="0"/>
              <a:pPr eaLnBrk="1" hangingPunct="1"/>
              <a:t>164</a:t>
            </a:fld>
            <a:endParaRPr lang="en-US" altLang="zh-CN" sz="1400" smtClean="0"/>
          </a:p>
        </p:txBody>
      </p:sp>
      <p:pic>
        <p:nvPicPr>
          <p:cNvPr id="167939" name="Picture 5" descr="Classification-03"/>
          <p:cNvPicPr>
            <a:picLocks noChangeAspect="1" noChangeArrowheads="1"/>
          </p:cNvPicPr>
          <p:nvPr/>
        </p:nvPicPr>
        <p:blipFill>
          <a:blip r:embed="rId2">
            <a:extLst>
              <a:ext uri="{28A0092B-C50C-407E-A947-70E740481C1C}">
                <a14:useLocalDpi xmlns:a14="http://schemas.microsoft.com/office/drawing/2010/main" val="0"/>
              </a:ext>
            </a:extLst>
          </a:blip>
          <a:srcRect l="11726" r="12294" b="6209"/>
          <a:stretch>
            <a:fillRect/>
          </a:stretch>
        </p:blipFill>
        <p:spPr bwMode="auto">
          <a:xfrm>
            <a:off x="0" y="0"/>
            <a:ext cx="4895850" cy="314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940" name="Rectangle 4"/>
          <p:cNvSpPr>
            <a:spLocks noChangeArrowheads="1"/>
          </p:cNvSpPr>
          <p:nvPr/>
        </p:nvSpPr>
        <p:spPr bwMode="auto">
          <a:xfrm>
            <a:off x="3492500" y="333375"/>
            <a:ext cx="129698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52352" rIns="0" bIns="126960"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solidFill>
                  <a:schemeClr val="accent2"/>
                </a:solidFill>
                <a:cs typeface="Arial" pitchFamily="34" charset="0"/>
              </a:rPr>
              <a:t>ISODATA Arbitrary Clusters</a:t>
            </a:r>
            <a:endParaRPr lang="en-US" altLang="zh-CN" sz="2000">
              <a:solidFill>
                <a:schemeClr val="accent2"/>
              </a:solidFill>
            </a:endParaRPr>
          </a:p>
        </p:txBody>
      </p:sp>
      <p:pic>
        <p:nvPicPr>
          <p:cNvPr id="167941" name="Picture 7" descr="Classification-04"/>
          <p:cNvPicPr>
            <a:picLocks noChangeAspect="1" noChangeArrowheads="1"/>
          </p:cNvPicPr>
          <p:nvPr/>
        </p:nvPicPr>
        <p:blipFill>
          <a:blip r:embed="rId3">
            <a:extLst>
              <a:ext uri="{28A0092B-C50C-407E-A947-70E740481C1C}">
                <a14:useLocalDpi xmlns:a14="http://schemas.microsoft.com/office/drawing/2010/main" val="0"/>
              </a:ext>
            </a:extLst>
          </a:blip>
          <a:srcRect l="21754" r="19727"/>
          <a:stretch>
            <a:fillRect/>
          </a:stretch>
        </p:blipFill>
        <p:spPr bwMode="auto">
          <a:xfrm>
            <a:off x="4284663" y="1412875"/>
            <a:ext cx="3600450" cy="325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942" name="Rectangle 8"/>
          <p:cNvSpPr>
            <a:spLocks noChangeArrowheads="1"/>
          </p:cNvSpPr>
          <p:nvPr/>
        </p:nvSpPr>
        <p:spPr bwMode="auto">
          <a:xfrm>
            <a:off x="6443663" y="549275"/>
            <a:ext cx="1296987" cy="889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52352" rIns="0" bIns="126960"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solidFill>
                  <a:schemeClr val="accent2"/>
                </a:solidFill>
                <a:cs typeface="Arial" pitchFamily="34" charset="0"/>
              </a:rPr>
              <a:t>ISODATA First Pass</a:t>
            </a:r>
          </a:p>
        </p:txBody>
      </p:sp>
      <p:pic>
        <p:nvPicPr>
          <p:cNvPr id="167943" name="Picture 10" descr="Classification-05"/>
          <p:cNvPicPr>
            <a:picLocks noChangeAspect="1" noChangeArrowheads="1"/>
          </p:cNvPicPr>
          <p:nvPr/>
        </p:nvPicPr>
        <p:blipFill>
          <a:blip r:embed="rId4">
            <a:extLst>
              <a:ext uri="{28A0092B-C50C-407E-A947-70E740481C1C}">
                <a14:useLocalDpi xmlns:a14="http://schemas.microsoft.com/office/drawing/2010/main" val="0"/>
              </a:ext>
            </a:extLst>
          </a:blip>
          <a:srcRect l="24226" r="27249"/>
          <a:stretch>
            <a:fillRect/>
          </a:stretch>
        </p:blipFill>
        <p:spPr bwMode="auto">
          <a:xfrm>
            <a:off x="468313" y="3619500"/>
            <a:ext cx="3382962"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944" name="Rectangle 11"/>
          <p:cNvSpPr>
            <a:spLocks noChangeArrowheads="1"/>
          </p:cNvSpPr>
          <p:nvPr/>
        </p:nvSpPr>
        <p:spPr bwMode="auto">
          <a:xfrm>
            <a:off x="3851275" y="4868863"/>
            <a:ext cx="1657350" cy="889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52352" rIns="0" bIns="126960"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solidFill>
                  <a:schemeClr val="accent2"/>
                </a:solidFill>
                <a:cs typeface="Arial" pitchFamily="34" charset="0"/>
              </a:rPr>
              <a:t>ISODATA Second Pass</a:t>
            </a:r>
          </a:p>
        </p:txBody>
      </p:sp>
      <p:sp>
        <p:nvSpPr>
          <p:cNvPr id="167945" name="AutoShape 14"/>
          <p:cNvSpPr>
            <a:spLocks noChangeArrowheads="1"/>
          </p:cNvSpPr>
          <p:nvPr/>
        </p:nvSpPr>
        <p:spPr bwMode="auto">
          <a:xfrm rot="2094301">
            <a:off x="3370263" y="1590675"/>
            <a:ext cx="1346200" cy="6477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FF"/>
          </a:solidFill>
          <a:ln w="9525">
            <a:solidFill>
              <a:schemeClr val="tx1"/>
            </a:solidFill>
            <a:miter lim="800000"/>
            <a:headEnd/>
            <a:tailEnd/>
          </a:ln>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a:p>
        </p:txBody>
      </p:sp>
      <p:sp>
        <p:nvSpPr>
          <p:cNvPr id="167946" name="AutoShape 15"/>
          <p:cNvSpPr>
            <a:spLocks noChangeArrowheads="1"/>
          </p:cNvSpPr>
          <p:nvPr/>
        </p:nvSpPr>
        <p:spPr bwMode="auto">
          <a:xfrm rot="8772190">
            <a:off x="3676650" y="3933825"/>
            <a:ext cx="1368425" cy="6477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00FF"/>
          </a:solidFill>
          <a:ln w="9525">
            <a:solidFill>
              <a:schemeClr val="tx1"/>
            </a:solidFill>
            <a:miter lim="800000"/>
            <a:headEnd/>
            <a:tailEnd/>
          </a:ln>
        </p:spPr>
        <p:txBody>
          <a:bodyPr rot="10800000"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标题 1"/>
          <p:cNvSpPr>
            <a:spLocks noGrp="1"/>
          </p:cNvSpPr>
          <p:nvPr>
            <p:ph type="title"/>
          </p:nvPr>
        </p:nvSpPr>
        <p:spPr>
          <a:xfrm>
            <a:off x="457200" y="274638"/>
            <a:ext cx="8229600" cy="582612"/>
          </a:xfrm>
        </p:spPr>
        <p:txBody>
          <a:bodyPr/>
          <a:lstStyle/>
          <a:p>
            <a:r>
              <a:rPr lang="zh-CN" altLang="en-US" smtClean="0"/>
              <a:t>专业词汇</a:t>
            </a:r>
          </a:p>
        </p:txBody>
      </p:sp>
      <p:sp>
        <p:nvSpPr>
          <p:cNvPr id="168963" name="内容占位符 2"/>
          <p:cNvSpPr>
            <a:spLocks noGrp="1"/>
          </p:cNvSpPr>
          <p:nvPr>
            <p:ph idx="1"/>
          </p:nvPr>
        </p:nvSpPr>
        <p:spPr>
          <a:xfrm>
            <a:off x="500063" y="785813"/>
            <a:ext cx="3429000" cy="4525962"/>
          </a:xfrm>
        </p:spPr>
        <p:txBody>
          <a:bodyPr/>
          <a:lstStyle/>
          <a:p>
            <a:r>
              <a:rPr lang="en-US" altLang="zh-CN" sz="2000" b="1" smtClean="0"/>
              <a:t>1</a:t>
            </a:r>
            <a:r>
              <a:rPr lang="zh-CN" altLang="en-US" sz="2000" b="1" smtClean="0"/>
              <a:t>、网络分析</a:t>
            </a:r>
          </a:p>
          <a:p>
            <a:r>
              <a:rPr lang="en-US" altLang="zh-CN" sz="2000" b="1" smtClean="0"/>
              <a:t>2</a:t>
            </a:r>
            <a:r>
              <a:rPr lang="zh-CN" altLang="en-US" sz="2000" b="1" smtClean="0"/>
              <a:t>、邻近度分析</a:t>
            </a:r>
          </a:p>
          <a:p>
            <a:r>
              <a:rPr lang="en-US" altLang="zh-CN" sz="2000" b="1" smtClean="0"/>
              <a:t>3</a:t>
            </a:r>
            <a:r>
              <a:rPr lang="zh-CN" altLang="en-US" sz="2000" b="1" smtClean="0"/>
              <a:t>、三维表面分析 </a:t>
            </a:r>
          </a:p>
          <a:p>
            <a:r>
              <a:rPr lang="en-US" altLang="zh-CN" sz="2000" b="1" smtClean="0"/>
              <a:t>4</a:t>
            </a:r>
            <a:r>
              <a:rPr lang="zh-CN" altLang="en-US" sz="2000" b="1" smtClean="0"/>
              <a:t>、直方图匹配 </a:t>
            </a:r>
          </a:p>
          <a:p>
            <a:r>
              <a:rPr lang="en-US" altLang="zh-CN" sz="2000" b="1" smtClean="0"/>
              <a:t>5</a:t>
            </a:r>
            <a:r>
              <a:rPr lang="zh-CN" altLang="en-US" sz="2000" b="1" smtClean="0"/>
              <a:t>、光谱增强 </a:t>
            </a:r>
          </a:p>
          <a:p>
            <a:r>
              <a:rPr lang="en-US" altLang="zh-CN" sz="2000" b="1" smtClean="0"/>
              <a:t>6</a:t>
            </a:r>
            <a:r>
              <a:rPr lang="zh-CN" altLang="en-US" sz="2000" b="1" smtClean="0"/>
              <a:t>、空间信息</a:t>
            </a:r>
          </a:p>
          <a:p>
            <a:r>
              <a:rPr lang="en-US" altLang="zh-CN" sz="2000" b="1" smtClean="0"/>
              <a:t>7</a:t>
            </a:r>
            <a:r>
              <a:rPr lang="zh-CN" altLang="en-US" sz="2000" b="1" smtClean="0"/>
              <a:t>、土地信息系统</a:t>
            </a:r>
          </a:p>
          <a:p>
            <a:r>
              <a:rPr lang="en-US" altLang="zh-CN" sz="2000" b="1" smtClean="0"/>
              <a:t>8</a:t>
            </a:r>
            <a:r>
              <a:rPr lang="zh-CN" altLang="en-US" sz="2000" b="1" smtClean="0"/>
              <a:t>．拓扑结构</a:t>
            </a:r>
          </a:p>
          <a:p>
            <a:r>
              <a:rPr lang="en-US" altLang="zh-CN" sz="2000" b="1" smtClean="0"/>
              <a:t>9</a:t>
            </a:r>
            <a:r>
              <a:rPr lang="zh-CN" altLang="en-US" sz="2000" b="1" smtClean="0"/>
              <a:t>．关联属性数据</a:t>
            </a:r>
          </a:p>
          <a:p>
            <a:r>
              <a:rPr lang="en-US" altLang="zh-CN" sz="2000" b="1" smtClean="0"/>
              <a:t>10</a:t>
            </a:r>
            <a:r>
              <a:rPr lang="zh-CN" altLang="en-US" sz="2000" b="1" smtClean="0"/>
              <a:t>．能见度分析</a:t>
            </a:r>
          </a:p>
          <a:p>
            <a:r>
              <a:rPr lang="en-US" altLang="zh-CN" sz="2000" b="1" smtClean="0"/>
              <a:t>11</a:t>
            </a:r>
            <a:r>
              <a:rPr lang="zh-CN" altLang="en-US" sz="2000" b="1" smtClean="0"/>
              <a:t>．派生数据</a:t>
            </a:r>
            <a:r>
              <a:rPr lang="en-US" altLang="zh-CN" sz="2000" b="1" smtClean="0"/>
              <a:t> </a:t>
            </a:r>
            <a:endParaRPr lang="zh-CN" altLang="en-US" sz="2000" b="1" smtClean="0"/>
          </a:p>
          <a:p>
            <a:r>
              <a:rPr lang="en-US" altLang="zh-CN" sz="2000" b="1" smtClean="0"/>
              <a:t>12</a:t>
            </a:r>
            <a:r>
              <a:rPr lang="zh-CN" altLang="en-US" sz="2000" b="1" smtClean="0"/>
              <a:t>．人工数字化</a:t>
            </a:r>
          </a:p>
          <a:p>
            <a:r>
              <a:rPr lang="en-US" altLang="zh-CN" sz="2000" b="1" smtClean="0"/>
              <a:t>13</a:t>
            </a:r>
            <a:r>
              <a:rPr lang="zh-CN" altLang="en-US" sz="2000" b="1" smtClean="0"/>
              <a:t>．硬拷贝地图</a:t>
            </a:r>
          </a:p>
          <a:p>
            <a:r>
              <a:rPr lang="en-US" altLang="zh-CN" sz="2000" b="1" smtClean="0"/>
              <a:t>14</a:t>
            </a:r>
            <a:r>
              <a:rPr lang="zh-CN" altLang="en-US" sz="2000" b="1" smtClean="0"/>
              <a:t>．线跟踪</a:t>
            </a:r>
          </a:p>
          <a:p>
            <a:r>
              <a:rPr lang="en-US" altLang="zh-CN" sz="2000" b="1" smtClean="0"/>
              <a:t>15</a:t>
            </a:r>
            <a:r>
              <a:rPr lang="zh-CN" altLang="en-US" sz="2000" b="1" smtClean="0"/>
              <a:t>．目测</a:t>
            </a:r>
            <a:endParaRPr lang="en-US" altLang="zh-CN" sz="2000" b="1" smtClean="0"/>
          </a:p>
          <a:p>
            <a:r>
              <a:rPr lang="en-US" altLang="zh-CN" sz="2000" b="1" smtClean="0"/>
              <a:t>16</a:t>
            </a:r>
            <a:r>
              <a:rPr lang="zh-CN" altLang="en-US" sz="2000" b="1" smtClean="0"/>
              <a:t>．比例尺修正</a:t>
            </a:r>
          </a:p>
        </p:txBody>
      </p:sp>
      <p:sp>
        <p:nvSpPr>
          <p:cNvPr id="168964"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F7FF500-DA2C-42E2-AA61-59D6A9C47364}" type="slidenum">
              <a:rPr lang="en-US" altLang="zh-CN" sz="1400" smtClean="0"/>
              <a:pPr eaLnBrk="1" hangingPunct="1"/>
              <a:t>165</a:t>
            </a:fld>
            <a:endParaRPr lang="en-US" altLang="zh-CN" sz="1400" smtClean="0"/>
          </a:p>
        </p:txBody>
      </p:sp>
      <p:sp>
        <p:nvSpPr>
          <p:cNvPr id="5" name="内容占位符 2"/>
          <p:cNvSpPr txBox="1">
            <a:spLocks/>
          </p:cNvSpPr>
          <p:nvPr/>
        </p:nvSpPr>
        <p:spPr bwMode="auto">
          <a:xfrm>
            <a:off x="4429125" y="857250"/>
            <a:ext cx="3429000" cy="4525963"/>
          </a:xfrm>
          <a:prstGeom prst="rect">
            <a:avLst/>
          </a:prstGeom>
          <a:noFill/>
          <a:ln w="9525">
            <a:noFill/>
            <a:miter lim="800000"/>
            <a:headEnd/>
            <a:tailEnd/>
          </a:ln>
        </p:spPr>
        <p:txBody>
          <a:bodyPr/>
          <a:lstStyle/>
          <a:p>
            <a:pPr marL="342900" indent="-342900" eaLnBrk="0" hangingPunct="0">
              <a:spcBef>
                <a:spcPct val="20000"/>
              </a:spcBef>
              <a:buFontTx/>
              <a:buChar char="•"/>
              <a:defRPr/>
            </a:pPr>
            <a:r>
              <a:rPr lang="en-US" sz="2000" b="1" kern="0" dirty="0">
                <a:latin typeface="+mn-lt"/>
                <a:ea typeface="+mn-ea"/>
              </a:rPr>
              <a:t>17</a:t>
            </a:r>
            <a:r>
              <a:rPr lang="zh-CN" altLang="en-US" sz="2000" b="1" kern="0" dirty="0">
                <a:latin typeface="+mn-lt"/>
                <a:ea typeface="+mn-ea"/>
              </a:rPr>
              <a:t>．拉伸变形</a:t>
            </a:r>
          </a:p>
          <a:p>
            <a:pPr marL="342900" indent="-342900" eaLnBrk="0" hangingPunct="0">
              <a:spcBef>
                <a:spcPct val="20000"/>
              </a:spcBef>
              <a:buFontTx/>
              <a:buChar char="•"/>
              <a:defRPr/>
            </a:pPr>
            <a:r>
              <a:rPr lang="en-US" sz="2000" b="1" kern="0" dirty="0">
                <a:latin typeface="+mn-lt"/>
                <a:ea typeface="+mn-ea"/>
              </a:rPr>
              <a:t>18</a:t>
            </a:r>
            <a:r>
              <a:rPr lang="zh-CN" altLang="en-US" sz="2000" b="1" kern="0" dirty="0">
                <a:latin typeface="+mn-lt"/>
                <a:ea typeface="+mn-ea"/>
              </a:rPr>
              <a:t>．交互核对</a:t>
            </a:r>
          </a:p>
          <a:p>
            <a:pPr marL="342900" indent="-342900" eaLnBrk="0" hangingPunct="0">
              <a:spcBef>
                <a:spcPct val="20000"/>
              </a:spcBef>
              <a:buFontTx/>
              <a:buChar char="•"/>
              <a:defRPr/>
            </a:pPr>
            <a:r>
              <a:rPr lang="en-US" sz="2000" b="1" kern="0" dirty="0">
                <a:latin typeface="+mn-lt"/>
                <a:ea typeface="+mn-ea"/>
              </a:rPr>
              <a:t>19</a:t>
            </a:r>
            <a:r>
              <a:rPr lang="zh-CN" altLang="en-US" sz="2000" b="1" kern="0" dirty="0">
                <a:latin typeface="+mn-lt"/>
                <a:ea typeface="+mn-ea"/>
              </a:rPr>
              <a:t>．全站经纬仪</a:t>
            </a:r>
          </a:p>
          <a:p>
            <a:pPr marL="342900" indent="-342900" eaLnBrk="0" hangingPunct="0">
              <a:spcBef>
                <a:spcPct val="20000"/>
              </a:spcBef>
              <a:buFontTx/>
              <a:buChar char="•"/>
              <a:defRPr/>
            </a:pPr>
            <a:r>
              <a:rPr lang="en-US" sz="2000" b="1" kern="0" dirty="0">
                <a:latin typeface="+mn-lt"/>
                <a:ea typeface="+mn-ea"/>
              </a:rPr>
              <a:t>20</a:t>
            </a:r>
            <a:r>
              <a:rPr lang="zh-CN" altLang="en-US" sz="2000" b="1" kern="0" dirty="0">
                <a:latin typeface="+mn-lt"/>
                <a:ea typeface="+mn-ea"/>
              </a:rPr>
              <a:t>．边界匹配</a:t>
            </a:r>
          </a:p>
          <a:p>
            <a:pPr marL="342900" indent="-342900" eaLnBrk="0" hangingPunct="0">
              <a:spcBef>
                <a:spcPct val="20000"/>
              </a:spcBef>
              <a:buFontTx/>
              <a:buChar char="•"/>
              <a:defRPr/>
            </a:pPr>
            <a:r>
              <a:rPr lang="en-US" sz="2000" b="1" kern="0" dirty="0">
                <a:latin typeface="+mn-lt"/>
                <a:ea typeface="+mn-ea"/>
              </a:rPr>
              <a:t>21</a:t>
            </a:r>
            <a:r>
              <a:rPr lang="zh-CN" altLang="en-US" sz="2000" b="1" kern="0" dirty="0">
                <a:latin typeface="+mn-lt"/>
                <a:ea typeface="+mn-ea"/>
              </a:rPr>
              <a:t>．交互图形编辑</a:t>
            </a:r>
          </a:p>
          <a:p>
            <a:pPr marL="342900" indent="-342900" eaLnBrk="0" hangingPunct="0">
              <a:spcBef>
                <a:spcPct val="20000"/>
              </a:spcBef>
              <a:buFontTx/>
              <a:buChar char="•"/>
              <a:defRPr/>
            </a:pPr>
            <a:r>
              <a:rPr lang="en-US" sz="2000" b="1" kern="0" dirty="0">
                <a:latin typeface="+mn-lt"/>
                <a:ea typeface="+mn-ea"/>
              </a:rPr>
              <a:t>22</a:t>
            </a:r>
            <a:r>
              <a:rPr lang="zh-CN" altLang="en-US" sz="2000" b="1" kern="0" dirty="0">
                <a:latin typeface="+mn-lt"/>
                <a:ea typeface="+mn-ea"/>
              </a:rPr>
              <a:t>．地图综合</a:t>
            </a:r>
          </a:p>
          <a:p>
            <a:pPr marL="342900" indent="-342900" eaLnBrk="0" hangingPunct="0">
              <a:spcBef>
                <a:spcPct val="20000"/>
              </a:spcBef>
              <a:buFontTx/>
              <a:buChar char="•"/>
              <a:defRPr/>
            </a:pPr>
            <a:r>
              <a:rPr lang="en-US" sz="2000" b="1" kern="0" dirty="0">
                <a:latin typeface="+mn-lt"/>
                <a:ea typeface="+mn-ea"/>
              </a:rPr>
              <a:t>23</a:t>
            </a:r>
            <a:r>
              <a:rPr lang="zh-CN" altLang="en-US" sz="2000" b="1" kern="0" dirty="0">
                <a:latin typeface="+mn-lt"/>
                <a:ea typeface="+mn-ea"/>
              </a:rPr>
              <a:t>．线要素化简</a:t>
            </a:r>
          </a:p>
          <a:p>
            <a:pPr marL="342900" indent="-342900" eaLnBrk="0" hangingPunct="0">
              <a:spcBef>
                <a:spcPct val="20000"/>
              </a:spcBef>
              <a:buFontTx/>
              <a:buChar char="•"/>
              <a:defRPr/>
            </a:pPr>
            <a:r>
              <a:rPr lang="en-US" sz="2000" b="1" kern="0" dirty="0">
                <a:latin typeface="+mn-lt"/>
                <a:ea typeface="+mn-ea"/>
              </a:rPr>
              <a:t>24</a:t>
            </a:r>
            <a:r>
              <a:rPr lang="zh-CN" altLang="en-US" sz="2000" b="1" kern="0" dirty="0">
                <a:latin typeface="+mn-lt"/>
                <a:ea typeface="+mn-ea"/>
              </a:rPr>
              <a:t>．数据优先级</a:t>
            </a:r>
          </a:p>
          <a:p>
            <a:pPr marL="342900" indent="-342900" eaLnBrk="0" hangingPunct="0">
              <a:spcBef>
                <a:spcPct val="20000"/>
              </a:spcBef>
              <a:buFontTx/>
              <a:buChar char="•"/>
              <a:defRPr/>
            </a:pPr>
            <a:r>
              <a:rPr lang="en-US" sz="2000" b="1" kern="0" dirty="0">
                <a:latin typeface="+mn-lt"/>
                <a:ea typeface="+mn-ea"/>
              </a:rPr>
              <a:t>25</a:t>
            </a:r>
            <a:r>
              <a:rPr lang="zh-CN" altLang="en-US" sz="2000" b="1" kern="0" dirty="0">
                <a:latin typeface="+mn-lt"/>
                <a:ea typeface="+mn-ea"/>
              </a:rPr>
              <a:t>．图幅</a:t>
            </a:r>
          </a:p>
          <a:p>
            <a:pPr marL="342900" indent="-342900" eaLnBrk="0" hangingPunct="0">
              <a:spcBef>
                <a:spcPct val="20000"/>
              </a:spcBef>
              <a:buFontTx/>
              <a:buChar char="•"/>
              <a:defRPr/>
            </a:pPr>
            <a:r>
              <a:rPr lang="en-US" sz="2000" b="1" kern="0" dirty="0">
                <a:latin typeface="+mn-lt"/>
                <a:ea typeface="+mn-ea"/>
              </a:rPr>
              <a:t>26</a:t>
            </a:r>
            <a:r>
              <a:rPr lang="zh-CN" altLang="en-US" sz="2000" b="1" kern="0" dirty="0">
                <a:latin typeface="+mn-lt"/>
                <a:ea typeface="+mn-ea"/>
              </a:rPr>
              <a:t>．空间建模</a:t>
            </a:r>
          </a:p>
          <a:p>
            <a:pPr marL="342900" indent="-342900" eaLnBrk="0" hangingPunct="0">
              <a:spcBef>
                <a:spcPct val="20000"/>
              </a:spcBef>
              <a:buFontTx/>
              <a:buChar char="•"/>
              <a:defRPr/>
            </a:pPr>
            <a:r>
              <a:rPr lang="en-US" sz="2000" b="1" kern="0" dirty="0">
                <a:latin typeface="+mn-lt"/>
                <a:ea typeface="+mn-ea"/>
              </a:rPr>
              <a:t>27</a:t>
            </a:r>
            <a:r>
              <a:rPr lang="zh-CN" altLang="en-US" sz="2000" b="1" kern="0" dirty="0">
                <a:latin typeface="+mn-lt"/>
                <a:ea typeface="+mn-ea"/>
              </a:rPr>
              <a:t>．</a:t>
            </a:r>
            <a:r>
              <a:rPr lang="en-US" altLang="zh-CN" sz="2000" b="1" kern="0" dirty="0">
                <a:latin typeface="+mn-lt"/>
                <a:ea typeface="+mn-ea"/>
              </a:rPr>
              <a:t> GIS</a:t>
            </a:r>
            <a:r>
              <a:rPr lang="zh-CN" altLang="en-US" sz="2000" b="1" kern="0" dirty="0">
                <a:latin typeface="+mn-lt"/>
                <a:ea typeface="+mn-ea"/>
              </a:rPr>
              <a:t>分析模型</a:t>
            </a:r>
            <a:endParaRPr lang="en-US" altLang="zh-CN" sz="2000" b="1" kern="0" dirty="0">
              <a:latin typeface="+mn-lt"/>
              <a:ea typeface="+mn-ea"/>
            </a:endParaRPr>
          </a:p>
          <a:p>
            <a:pPr marL="342900" indent="-342900" eaLnBrk="0" hangingPunct="0">
              <a:spcBef>
                <a:spcPct val="20000"/>
              </a:spcBef>
              <a:buFontTx/>
              <a:buChar char="•"/>
              <a:defRPr/>
            </a:pPr>
            <a:r>
              <a:rPr lang="en-US" altLang="zh-CN" sz="2000" b="1" kern="0" dirty="0">
                <a:latin typeface="+mn-lt"/>
                <a:ea typeface="+mn-ea"/>
              </a:rPr>
              <a:t>28</a:t>
            </a:r>
            <a:r>
              <a:rPr lang="zh-CN" altLang="en-US" sz="2000" b="1" kern="0" dirty="0"/>
              <a:t>．数据重分类</a:t>
            </a:r>
            <a:endParaRPr lang="en-US" altLang="zh-CN" sz="2000" b="1" kern="0" dirty="0">
              <a:latin typeface="+mn-lt"/>
              <a:ea typeface="+mn-ea"/>
            </a:endParaRPr>
          </a:p>
          <a:p>
            <a:pPr marL="342900" indent="-342900" eaLnBrk="0" hangingPunct="0">
              <a:spcBef>
                <a:spcPct val="20000"/>
              </a:spcBef>
              <a:buFontTx/>
              <a:buChar char="•"/>
              <a:defRPr/>
            </a:pPr>
            <a:r>
              <a:rPr lang="en-US" altLang="zh-CN" sz="2000" b="1" dirty="0"/>
              <a:t>29</a:t>
            </a:r>
            <a:r>
              <a:rPr lang="zh-CN" altLang="en-US" sz="2000" b="1" kern="0" dirty="0"/>
              <a:t>．边界融合</a:t>
            </a:r>
            <a:endParaRPr lang="en-US" altLang="zh-CN" sz="2000" b="1" dirty="0"/>
          </a:p>
          <a:p>
            <a:pPr marL="342900" indent="-342900" eaLnBrk="0" hangingPunct="0">
              <a:spcBef>
                <a:spcPct val="20000"/>
              </a:spcBef>
              <a:buFontTx/>
              <a:buChar char="•"/>
              <a:defRPr/>
            </a:pPr>
            <a:r>
              <a:rPr lang="en-US" altLang="zh-CN" sz="2000" b="1" kern="0" dirty="0">
                <a:latin typeface="+mn-lt"/>
                <a:ea typeface="+mn-ea"/>
              </a:rPr>
              <a:t>30</a:t>
            </a:r>
            <a:r>
              <a:rPr lang="zh-CN" altLang="en-US" sz="2000" b="1" kern="0" dirty="0"/>
              <a:t>．</a:t>
            </a:r>
            <a:r>
              <a:rPr lang="zh-CN" altLang="en-US" sz="2000" b="1" kern="0" dirty="0">
                <a:latin typeface="+mn-lt"/>
                <a:ea typeface="+mn-ea"/>
              </a:rPr>
              <a:t>插值分析</a:t>
            </a:r>
            <a:endParaRPr lang="en-US" altLang="zh-CN" sz="2000" b="1" kern="0" dirty="0">
              <a:latin typeface="+mn-lt"/>
              <a:ea typeface="+mn-ea"/>
            </a:endParaRPr>
          </a:p>
          <a:p>
            <a:pPr marL="342900" indent="-342900" eaLnBrk="0" hangingPunct="0">
              <a:spcBef>
                <a:spcPct val="20000"/>
              </a:spcBef>
              <a:buFontTx/>
              <a:buChar char="•"/>
              <a:defRPr/>
            </a:pPr>
            <a:r>
              <a:rPr lang="en-US" altLang="zh-CN" sz="2000" b="1" dirty="0"/>
              <a:t>31</a:t>
            </a:r>
            <a:r>
              <a:rPr lang="zh-CN" altLang="en-US" sz="2000" b="1" dirty="0"/>
              <a:t>．不规则三角网</a:t>
            </a:r>
            <a:endParaRPr lang="en-US" altLang="zh-CN" sz="2000" b="1" dirty="0"/>
          </a:p>
          <a:p>
            <a:pPr marL="342900" indent="-342900" eaLnBrk="0" hangingPunct="0">
              <a:spcBef>
                <a:spcPct val="20000"/>
              </a:spcBef>
              <a:buFontTx/>
              <a:buChar char="•"/>
              <a:defRPr/>
            </a:pPr>
            <a:r>
              <a:rPr lang="en-US" altLang="zh-CN" sz="2000" b="1" dirty="0"/>
              <a:t>32</a:t>
            </a:r>
            <a:r>
              <a:rPr lang="zh-CN" altLang="en-US" sz="2000" b="1" dirty="0"/>
              <a:t>．图像解译</a:t>
            </a: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6A0A3EA-C520-4451-882A-941765CF6804}" type="slidenum">
              <a:rPr lang="en-US" altLang="zh-CN" sz="1400" smtClean="0"/>
              <a:pPr eaLnBrk="1" hangingPunct="1"/>
              <a:t>166</a:t>
            </a:fld>
            <a:endParaRPr lang="en-US" altLang="zh-CN" sz="1400" smtClean="0"/>
          </a:p>
        </p:txBody>
      </p:sp>
      <p:sp>
        <p:nvSpPr>
          <p:cNvPr id="169987" name="Rectangle 2"/>
          <p:cNvSpPr>
            <a:spLocks noGrp="1" noChangeArrowheads="1"/>
          </p:cNvSpPr>
          <p:nvPr>
            <p:ph type="body" idx="1"/>
          </p:nvPr>
        </p:nvSpPr>
        <p:spPr>
          <a:xfrm>
            <a:off x="457200" y="1600200"/>
            <a:ext cx="8229600" cy="3773488"/>
          </a:xfrm>
        </p:spPr>
        <p:txBody>
          <a:bodyPr/>
          <a:lstStyle/>
          <a:p>
            <a:pPr eaLnBrk="1" hangingPunct="1">
              <a:lnSpc>
                <a:spcPct val="120000"/>
              </a:lnSpc>
            </a:pPr>
            <a:r>
              <a:rPr lang="en-US" altLang="zh-CN" sz="2600" b="1" smtClean="0">
                <a:latin typeface="Times New Roman" pitchFamily="18" charset="0"/>
                <a:ea typeface="楷体_GB2312" pitchFamily="49" charset="-122"/>
              </a:rPr>
              <a:t>After a classification is performed, these methods are available for testing the accuracy of the classification: </a:t>
            </a:r>
          </a:p>
          <a:p>
            <a:pPr eaLnBrk="1" hangingPunct="1">
              <a:lnSpc>
                <a:spcPct val="120000"/>
              </a:lnSpc>
              <a:buFont typeface="Wingdings" pitchFamily="2" charset="2"/>
              <a:buChar char="Ø"/>
            </a:pPr>
            <a:r>
              <a:rPr lang="en-US" altLang="zh-CN" sz="2600" b="1" u="sng" smtClean="0">
                <a:solidFill>
                  <a:srgbClr val="9900CC"/>
                </a:solidFill>
                <a:latin typeface="Times New Roman" pitchFamily="18" charset="0"/>
                <a:ea typeface="楷体_GB2312" pitchFamily="49" charset="-122"/>
              </a:rPr>
              <a:t>Thresholding</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定义阈值</a:t>
            </a:r>
            <a:r>
              <a:rPr lang="en-US" altLang="zh-CN" sz="2600" b="1" smtClean="0">
                <a:solidFill>
                  <a:schemeClr val="accent2"/>
                </a:solidFill>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’θreʃhəuld</a:t>
            </a:r>
            <a:r>
              <a:rPr lang="en-US" altLang="zh-CN" sz="2600" b="1" smtClean="0">
                <a:solidFill>
                  <a:schemeClr val="accent2"/>
                </a:solidFill>
                <a:latin typeface="Times New Roman" pitchFamily="18" charset="0"/>
                <a:ea typeface="楷体_GB2312" pitchFamily="49" charset="-122"/>
              </a:rPr>
              <a:t>/)—Use a probability image file to screen(</a:t>
            </a:r>
            <a:r>
              <a:rPr lang="zh-CN" altLang="en-US" sz="2600" b="1" smtClean="0">
                <a:solidFill>
                  <a:schemeClr val="accent2"/>
                </a:solidFill>
                <a:latin typeface="Times New Roman" pitchFamily="18" charset="0"/>
                <a:ea typeface="楷体_GB2312" pitchFamily="49" charset="-122"/>
              </a:rPr>
              <a:t>筛选</a:t>
            </a:r>
            <a:r>
              <a:rPr lang="en-US" altLang="zh-CN" sz="2600" b="1" smtClean="0">
                <a:solidFill>
                  <a:schemeClr val="accent2"/>
                </a:solidFill>
                <a:latin typeface="Times New Roman" pitchFamily="18" charset="0"/>
                <a:ea typeface="楷体_GB2312" pitchFamily="49" charset="-122"/>
              </a:rPr>
              <a:t>) out misclassified (</a:t>
            </a:r>
            <a:r>
              <a:rPr lang="zh-CN" altLang="en-US" sz="2600" b="1" smtClean="0">
                <a:solidFill>
                  <a:schemeClr val="accent2"/>
                </a:solidFill>
                <a:latin typeface="Times New Roman" pitchFamily="18" charset="0"/>
                <a:ea typeface="楷体_GB2312" pitchFamily="49" charset="-122"/>
              </a:rPr>
              <a:t>错分的</a:t>
            </a:r>
            <a:r>
              <a:rPr lang="en-US" altLang="zh-CN" sz="2600" b="1" smtClean="0">
                <a:solidFill>
                  <a:schemeClr val="accent2"/>
                </a:solidFill>
                <a:latin typeface="Times New Roman" pitchFamily="18" charset="0"/>
                <a:ea typeface="楷体_GB2312" pitchFamily="49" charset="-122"/>
              </a:rPr>
              <a:t>)— pixels. </a:t>
            </a:r>
          </a:p>
          <a:p>
            <a:pPr eaLnBrk="1" hangingPunct="1">
              <a:lnSpc>
                <a:spcPct val="120000"/>
              </a:lnSpc>
              <a:buFont typeface="Wingdings" pitchFamily="2" charset="2"/>
              <a:buChar char="Ø"/>
            </a:pPr>
            <a:r>
              <a:rPr lang="en-US" altLang="zh-CN" sz="2600" b="1" smtClean="0">
                <a:solidFill>
                  <a:schemeClr val="accent2"/>
                </a:solidFill>
                <a:latin typeface="Times New Roman" pitchFamily="18" charset="0"/>
                <a:ea typeface="楷体_GB2312" pitchFamily="49" charset="-122"/>
              </a:rPr>
              <a:t>Accuracy Assessment—Compare the classification to ground truth or other data. </a:t>
            </a:r>
          </a:p>
        </p:txBody>
      </p:sp>
      <p:sp>
        <p:nvSpPr>
          <p:cNvPr id="169988"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64ED03C-8D83-4A82-A53F-D2952324F495}" type="slidenum">
              <a:rPr lang="en-US" altLang="zh-CN" sz="1400" smtClean="0"/>
              <a:pPr eaLnBrk="1" hangingPunct="1"/>
              <a:t>167</a:t>
            </a:fld>
            <a:endParaRPr lang="en-US" altLang="zh-CN" sz="1400" smtClean="0"/>
          </a:p>
        </p:txBody>
      </p:sp>
      <p:sp>
        <p:nvSpPr>
          <p:cNvPr id="171011" name="Rectangle 2"/>
          <p:cNvSpPr>
            <a:spLocks noGrp="1" noChangeArrowheads="1"/>
          </p:cNvSpPr>
          <p:nvPr>
            <p:ph type="body" idx="1"/>
          </p:nvPr>
        </p:nvSpPr>
        <p:spPr>
          <a:xfrm>
            <a:off x="457200" y="1600200"/>
            <a:ext cx="8229600" cy="3773488"/>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Thresholding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Thresholding is the process of identifying the pixels in a classified image that are the most likely to be classified incorrectly.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These pixels are put into another class (usually class 0). These pixels are identified statistically, based upon the </a:t>
            </a:r>
            <a:r>
              <a:rPr lang="en-US" altLang="zh-CN" sz="2600" b="1" smtClean="0">
                <a:solidFill>
                  <a:schemeClr val="accent2"/>
                </a:solidFill>
                <a:latin typeface="Times New Roman" pitchFamily="18" charset="0"/>
                <a:ea typeface="楷体_GB2312" pitchFamily="49" charset="-122"/>
              </a:rPr>
              <a:t>distance</a:t>
            </a:r>
            <a:r>
              <a:rPr lang="en-US" altLang="zh-CN" sz="2600" b="1" smtClean="0">
                <a:latin typeface="Times New Roman" pitchFamily="18" charset="0"/>
                <a:ea typeface="楷体_GB2312" pitchFamily="49" charset="-122"/>
              </a:rPr>
              <a:t> measures that were used in the classification decision rule. </a:t>
            </a:r>
          </a:p>
        </p:txBody>
      </p:sp>
      <p:sp>
        <p:nvSpPr>
          <p:cNvPr id="171012"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67EBD2D-8423-4E80-8604-EC07756A1AC0}" type="slidenum">
              <a:rPr lang="en-US" altLang="zh-CN" sz="1400" smtClean="0"/>
              <a:pPr eaLnBrk="1" hangingPunct="1"/>
              <a:t>168</a:t>
            </a:fld>
            <a:endParaRPr lang="en-US" altLang="zh-CN" sz="1400" smtClean="0"/>
          </a:p>
        </p:txBody>
      </p:sp>
      <p:sp>
        <p:nvSpPr>
          <p:cNvPr id="172035" name="Rectangle 2"/>
          <p:cNvSpPr>
            <a:spLocks noGrp="1" noChangeArrowheads="1"/>
          </p:cNvSpPr>
          <p:nvPr>
            <p:ph type="body" idx="1"/>
          </p:nvPr>
        </p:nvSpPr>
        <p:spPr>
          <a:xfrm>
            <a:off x="457200" y="1600200"/>
            <a:ext cx="8229600" cy="3773488"/>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Thresholding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In a minimum distance classification, each distance value is the </a:t>
            </a:r>
            <a:r>
              <a:rPr lang="en-US" altLang="zh-CN" sz="2600" b="1" u="sng" smtClean="0">
                <a:solidFill>
                  <a:schemeClr val="accent2"/>
                </a:solidFill>
                <a:latin typeface="Times New Roman" pitchFamily="18" charset="0"/>
                <a:ea typeface="楷体_GB2312" pitchFamily="49" charset="-122"/>
              </a:rPr>
              <a:t>Euclidean</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欧氏</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spectral distance between the measurement vector of the pixel and the mean vector of the pixel’s class.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In a </a:t>
            </a:r>
            <a:r>
              <a:rPr lang="en-US" altLang="zh-CN" sz="2600" b="1" u="sng" smtClean="0">
                <a:solidFill>
                  <a:schemeClr val="accent2"/>
                </a:solidFill>
                <a:latin typeface="Times New Roman" pitchFamily="18" charset="0"/>
                <a:ea typeface="楷体_GB2312" pitchFamily="49" charset="-122"/>
              </a:rPr>
              <a:t>Mahalanobis</a:t>
            </a:r>
            <a:r>
              <a:rPr lang="en-US" altLang="zh-CN" sz="2600" b="1" smtClean="0">
                <a:latin typeface="Times New Roman" pitchFamily="18" charset="0"/>
                <a:ea typeface="楷体_GB2312" pitchFamily="49" charset="-122"/>
              </a:rPr>
              <a:t> distance or maximum likelihood classification, the distance value is the Mahalanobis distance between the measurement vector of the pixel and the mean vector of the pixel’s class. </a:t>
            </a:r>
          </a:p>
        </p:txBody>
      </p:sp>
      <p:sp>
        <p:nvSpPr>
          <p:cNvPr id="172036"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FD0A414-64D1-4886-AD36-66CD496A2952}" type="slidenum">
              <a:rPr lang="en-US" altLang="zh-CN" sz="1400" smtClean="0"/>
              <a:pPr eaLnBrk="1" hangingPunct="1"/>
              <a:t>169</a:t>
            </a:fld>
            <a:endParaRPr lang="en-US" altLang="zh-CN" sz="1400" smtClean="0"/>
          </a:p>
        </p:txBody>
      </p:sp>
      <p:pic>
        <p:nvPicPr>
          <p:cNvPr id="173059" name="Picture 4" descr="图片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620713"/>
            <a:ext cx="6696075" cy="564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060" name="Rectangle 5"/>
          <p:cNvSpPr>
            <a:spLocks noChangeArrowheads="1"/>
          </p:cNvSpPr>
          <p:nvPr/>
        </p:nvSpPr>
        <p:spPr bwMode="auto">
          <a:xfrm>
            <a:off x="6443663" y="5300663"/>
            <a:ext cx="792162" cy="215900"/>
          </a:xfrm>
          <a:prstGeom prst="rect">
            <a:avLst/>
          </a:prstGeom>
          <a:noFill/>
          <a:ln w="28575">
            <a:solidFill>
              <a:srgbClr val="99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a:p>
        </p:txBody>
      </p:sp>
      <p:sp>
        <p:nvSpPr>
          <p:cNvPr id="173061" name="Rectangle 6"/>
          <p:cNvSpPr>
            <a:spLocks noChangeArrowheads="1"/>
          </p:cNvSpPr>
          <p:nvPr/>
        </p:nvSpPr>
        <p:spPr bwMode="auto">
          <a:xfrm>
            <a:off x="5795963" y="5734050"/>
            <a:ext cx="1728787" cy="287338"/>
          </a:xfrm>
          <a:prstGeom prst="rect">
            <a:avLst/>
          </a:prstGeom>
          <a:noFill/>
          <a:ln w="28575">
            <a:solidFill>
              <a:srgbClr val="99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a:p>
        </p:txBody>
      </p:sp>
      <p:sp>
        <p:nvSpPr>
          <p:cNvPr id="173062" name="Rectangle 8"/>
          <p:cNvSpPr>
            <a:spLocks noChangeArrowheads="1"/>
          </p:cNvSpPr>
          <p:nvPr/>
        </p:nvSpPr>
        <p:spPr bwMode="auto">
          <a:xfrm>
            <a:off x="1116013" y="1196975"/>
            <a:ext cx="719137" cy="576263"/>
          </a:xfrm>
          <a:prstGeom prst="rect">
            <a:avLst/>
          </a:prstGeom>
          <a:noFill/>
          <a:ln w="28575">
            <a:solidFill>
              <a:srgbClr val="99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a:p>
        </p:txBody>
      </p:sp>
      <p:sp>
        <p:nvSpPr>
          <p:cNvPr id="173063" name="Rectangle 9"/>
          <p:cNvSpPr>
            <a:spLocks noChangeArrowheads="1"/>
          </p:cNvSpPr>
          <p:nvPr/>
        </p:nvSpPr>
        <p:spPr bwMode="auto">
          <a:xfrm>
            <a:off x="1258888" y="3141663"/>
            <a:ext cx="1728787" cy="287337"/>
          </a:xfrm>
          <a:prstGeom prst="rect">
            <a:avLst/>
          </a:prstGeom>
          <a:noFill/>
          <a:ln w="28575">
            <a:solidFill>
              <a:srgbClr val="9900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a:p>
        </p:txBody>
      </p:sp>
      <p:sp>
        <p:nvSpPr>
          <p:cNvPr id="173064" name="AutoShape 11"/>
          <p:cNvSpPr>
            <a:spLocks noChangeArrowheads="1"/>
          </p:cNvSpPr>
          <p:nvPr/>
        </p:nvSpPr>
        <p:spPr bwMode="auto">
          <a:xfrm>
            <a:off x="6877050" y="4292600"/>
            <a:ext cx="2016125" cy="936625"/>
          </a:xfrm>
          <a:prstGeom prst="wedgeRectCallout">
            <a:avLst>
              <a:gd name="adj1" fmla="val -45120"/>
              <a:gd name="adj2" fmla="val 70000"/>
            </a:avLst>
          </a:prstGeom>
          <a:solidFill>
            <a:schemeClr val="accent1"/>
          </a:solidFill>
          <a:ln w="9525">
            <a:solidFill>
              <a:schemeClr val="tx1"/>
            </a:solidFill>
            <a:miter lim="800000"/>
            <a:headEnd/>
            <a:tailEnd/>
          </a:ln>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r>
              <a:rPr lang="zh-CN" altLang="en-US" sz="2400" b="1">
                <a:latin typeface="Times New Roman" pitchFamily="18" charset="0"/>
                <a:ea typeface="楷体_GB2312" pitchFamily="49" charset="-122"/>
              </a:rPr>
              <a:t>卡方</a:t>
            </a:r>
            <a:r>
              <a:rPr lang="en-US" altLang="zh-CN" sz="2400" b="1">
                <a:latin typeface="Times New Roman" pitchFamily="18" charset="0"/>
                <a:ea typeface="楷体_GB2312" pitchFamily="49" charset="-122"/>
              </a:rPr>
              <a:t>/'kaiskweə/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6E6818B-5F20-4265-AA7C-A82C598BBD83}" type="slidenum">
              <a:rPr lang="en-US" altLang="zh-CN" sz="1400" smtClean="0"/>
              <a:pPr eaLnBrk="1" hangingPunct="1"/>
              <a:t>17</a:t>
            </a:fld>
            <a:endParaRPr lang="en-US" altLang="zh-CN" sz="1400" smtClean="0"/>
          </a:p>
        </p:txBody>
      </p:sp>
      <p:sp>
        <p:nvSpPr>
          <p:cNvPr id="18435"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18436"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3</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Vector data formats</a:t>
            </a:r>
            <a:endParaRPr lang="en-US" altLang="zh-CN" sz="2800" b="1">
              <a:solidFill>
                <a:schemeClr val="accent2"/>
              </a:solidFill>
              <a:latin typeface="Times New Roman" pitchFamily="18" charset="0"/>
              <a:ea typeface="楷体_GB2312" pitchFamily="49" charset="-122"/>
            </a:endParaRPr>
          </a:p>
          <a:p>
            <a:pPr eaLnBrk="1" hangingPunct="1">
              <a:lnSpc>
                <a:spcPct val="150000"/>
              </a:lnSpc>
              <a:spcBef>
                <a:spcPct val="20000"/>
              </a:spcBef>
              <a:buFont typeface="Wingdings" pitchFamily="2" charset="2"/>
              <a:buNone/>
            </a:pPr>
            <a:r>
              <a:rPr lang="en-US" altLang="zh-CN" sz="2400" b="1">
                <a:solidFill>
                  <a:schemeClr val="accent2"/>
                </a:solidFill>
                <a:latin typeface="Times New Roman" pitchFamily="18" charset="0"/>
                <a:ea typeface="楷体_GB2312" pitchFamily="49" charset="-122"/>
              </a:rPr>
              <a:t>Vector storage implies the use of vectors (directional lines) to represent a geographic feature.</a:t>
            </a:r>
          </a:p>
          <a:p>
            <a:pPr eaLnBrk="1" hangingPunct="1">
              <a:lnSpc>
                <a:spcPct val="15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Coverage</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数据层</a:t>
            </a:r>
            <a:r>
              <a:rPr lang="en-US" altLang="zh-CN" sz="2400" b="1">
                <a:solidFill>
                  <a:schemeClr val="accent2"/>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kʌvəridʒ/</a:t>
            </a:r>
            <a:r>
              <a:rPr lang="en-US" altLang="zh-CN" sz="2400" b="1">
                <a:solidFill>
                  <a:schemeClr val="accent2"/>
                </a:solidFill>
                <a:latin typeface="Times New Roman" pitchFamily="18" charset="0"/>
                <a:ea typeface="楷体_GB2312" pitchFamily="49" charset="-122"/>
              </a:rPr>
              <a:t>)——Spatial relationship model, topology(</a:t>
            </a:r>
            <a:r>
              <a:rPr lang="zh-CN" altLang="en-US" sz="2400" b="1">
                <a:solidFill>
                  <a:schemeClr val="accent2"/>
                </a:solidFill>
                <a:latin typeface="Times New Roman" pitchFamily="18" charset="0"/>
                <a:ea typeface="楷体_GB2312" pitchFamily="49" charset="-122"/>
              </a:rPr>
              <a:t>拓扑</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tə</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pɔlədʒi/</a:t>
            </a:r>
            <a:r>
              <a:rPr lang="en-US" altLang="zh-CN" sz="2400" b="1">
                <a:solidFill>
                  <a:schemeClr val="accent2"/>
                </a:solidFill>
                <a:latin typeface="Times New Roman" pitchFamily="18" charset="0"/>
                <a:ea typeface="楷体_GB2312" pitchFamily="49" charset="-122"/>
              </a:rPr>
              <a:t>)--Arcinfo</a:t>
            </a:r>
          </a:p>
          <a:p>
            <a:pPr eaLnBrk="1" hangingPunct="1">
              <a:lnSpc>
                <a:spcPct val="15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Shapefile</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数据层</a:t>
            </a:r>
            <a:r>
              <a:rPr lang="en-US" altLang="zh-CN" sz="2400" b="1">
                <a:solidFill>
                  <a:schemeClr val="accent2"/>
                </a:solidFill>
                <a:latin typeface="Times New Roman" pitchFamily="18" charset="0"/>
                <a:ea typeface="楷体_GB2312" pitchFamily="49" charset="-122"/>
              </a:rPr>
              <a:t>)——Spatial relationship model, non topology(</a:t>
            </a:r>
            <a:r>
              <a:rPr lang="zh-CN" altLang="en-US" sz="2400" b="1">
                <a:solidFill>
                  <a:schemeClr val="accent2"/>
                </a:solidFill>
                <a:latin typeface="Times New Roman" pitchFamily="18" charset="0"/>
                <a:ea typeface="楷体_GB2312" pitchFamily="49" charset="-122"/>
              </a:rPr>
              <a:t>非拓扑</a:t>
            </a:r>
            <a:r>
              <a:rPr lang="en-US" altLang="zh-CN" sz="2400" b="1">
                <a:solidFill>
                  <a:schemeClr val="accent2"/>
                </a:solidFill>
                <a:latin typeface="Times New Roman" pitchFamily="18" charset="0"/>
                <a:ea typeface="楷体_GB2312" pitchFamily="49" charset="-122"/>
              </a:rPr>
              <a:t>)--Arcview </a:t>
            </a:r>
          </a:p>
          <a:p>
            <a:pPr eaLnBrk="1" hangingPunct="1">
              <a:lnSpc>
                <a:spcPct val="15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Geodatabase</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空间数据库或地理数据库</a:t>
            </a:r>
            <a:r>
              <a:rPr lang="en-US" altLang="zh-CN" sz="2400" b="1">
                <a:solidFill>
                  <a:schemeClr val="accent2"/>
                </a:solidFill>
                <a:latin typeface="Times New Roman" pitchFamily="18" charset="0"/>
                <a:ea typeface="楷体_GB2312" pitchFamily="49" charset="-122"/>
              </a:rPr>
              <a:t>)——Object-based model--ArcGIS</a:t>
            </a:r>
          </a:p>
        </p:txBody>
      </p:sp>
    </p:spTree>
  </p:cSld>
  <p:clrMapOvr>
    <a:masterClrMapping/>
  </p:clrMapOvr>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6AC43D3-347A-4620-A92F-C0625A6EF024}" type="slidenum">
              <a:rPr lang="en-US" altLang="zh-CN" sz="1400" smtClean="0"/>
              <a:pPr eaLnBrk="1" hangingPunct="1"/>
              <a:t>170</a:t>
            </a:fld>
            <a:endParaRPr lang="en-US" altLang="zh-CN" sz="1400" smtClean="0"/>
          </a:p>
        </p:txBody>
      </p:sp>
      <p:pic>
        <p:nvPicPr>
          <p:cNvPr id="174083" name="wp13496" descr="C:\Program Files\Leica Geosystems\Geospatial Imaging 9.2\help\html\FieldGuide\images\Classification-25.jpg"/>
          <p:cNvPicPr>
            <a:picLocks noChangeAspect="1" noChangeArrowheads="1"/>
          </p:cNvPicPr>
          <p:nvPr/>
        </p:nvPicPr>
        <p:blipFill>
          <a:blip r:embed="rId2" r:link="rId3">
            <a:extLst>
              <a:ext uri="{28A0092B-C50C-407E-A947-70E740481C1C}">
                <a14:useLocalDpi xmlns:a14="http://schemas.microsoft.com/office/drawing/2010/main" val="0"/>
              </a:ext>
            </a:extLst>
          </a:blip>
          <a:srcRect l="30942" r="26166"/>
          <a:stretch>
            <a:fillRect/>
          </a:stretch>
        </p:blipFill>
        <p:spPr bwMode="auto">
          <a:xfrm>
            <a:off x="179388" y="1773238"/>
            <a:ext cx="2951162" cy="278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084" name="Rectangle 6"/>
          <p:cNvSpPr>
            <a:spLocks noChangeArrowheads="1"/>
          </p:cNvSpPr>
          <p:nvPr/>
        </p:nvSpPr>
        <p:spPr bwMode="auto">
          <a:xfrm>
            <a:off x="2987675" y="1855788"/>
            <a:ext cx="597693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zh-CN" altLang="zh-CN" sz="2400" b="1">
                <a:latin typeface="Times New Roman" pitchFamily="18" charset="0"/>
                <a:ea typeface="楷体_GB2312" pitchFamily="49" charset="-122"/>
                <a:cs typeface="Arial" pitchFamily="34" charset="0"/>
              </a:rPr>
              <a:t>It shows how the </a:t>
            </a:r>
            <a:r>
              <a:rPr lang="zh-CN" altLang="zh-CN" sz="2400" b="1" u="sng">
                <a:solidFill>
                  <a:schemeClr val="accent2"/>
                </a:solidFill>
                <a:latin typeface="Times New Roman" pitchFamily="18" charset="0"/>
                <a:ea typeface="楷体_GB2312" pitchFamily="49" charset="-122"/>
                <a:cs typeface="Arial" pitchFamily="34" charset="0"/>
              </a:rPr>
              <a:t>histogram</a:t>
            </a:r>
            <a:r>
              <a:rPr lang="zh-CN" altLang="zh-CN" sz="2400" b="1">
                <a:solidFill>
                  <a:schemeClr val="accent2"/>
                </a:solidFill>
                <a:latin typeface="Times New Roman" pitchFamily="18" charset="0"/>
                <a:ea typeface="楷体_GB2312" pitchFamily="49" charset="-122"/>
                <a:cs typeface="Arial" pitchFamily="34" charset="0"/>
              </a:rPr>
              <a:t>(/</a:t>
            </a:r>
            <a:r>
              <a:rPr lang="en-US" altLang="zh-CN" sz="2400" b="1">
                <a:solidFill>
                  <a:schemeClr val="accent2"/>
                </a:solidFill>
                <a:latin typeface="Times New Roman" pitchFamily="18" charset="0"/>
                <a:ea typeface="楷体_GB2312" pitchFamily="49" charset="-122"/>
                <a:cs typeface="Arial" pitchFamily="34" charset="0"/>
              </a:rPr>
              <a:t>’</a:t>
            </a:r>
            <a:r>
              <a:rPr lang="zh-CN" altLang="zh-CN" sz="2400" b="1">
                <a:solidFill>
                  <a:schemeClr val="accent2"/>
                </a:solidFill>
                <a:latin typeface="Times New Roman" pitchFamily="18" charset="0"/>
                <a:ea typeface="楷体_GB2312" pitchFamily="49" charset="-122"/>
                <a:cs typeface="Arial" pitchFamily="34" charset="0"/>
              </a:rPr>
              <a:t>histəgræm/)</a:t>
            </a:r>
            <a:r>
              <a:rPr lang="zh-CN" altLang="zh-CN" sz="2400" b="1">
                <a:latin typeface="Times New Roman" pitchFamily="18" charset="0"/>
                <a:ea typeface="楷体_GB2312" pitchFamily="49" charset="-122"/>
                <a:cs typeface="Arial" pitchFamily="34" charset="0"/>
              </a:rPr>
              <a:t> of the distance image usually appears. This distribution is called a chi-square distribution, as opposed to a </a:t>
            </a:r>
            <a:r>
              <a:rPr lang="zh-CN" altLang="zh-CN" sz="2400" b="1" u="sng">
                <a:solidFill>
                  <a:srgbClr val="9900CC"/>
                </a:solidFill>
                <a:latin typeface="Times New Roman" pitchFamily="18" charset="0"/>
                <a:ea typeface="楷体_GB2312" pitchFamily="49" charset="-122"/>
                <a:cs typeface="Arial" pitchFamily="34" charset="0"/>
              </a:rPr>
              <a:t>normal distribution </a:t>
            </a:r>
            <a:r>
              <a:rPr lang="zh-CN" altLang="zh-CN" sz="2400" b="1">
                <a:solidFill>
                  <a:srgbClr val="9900CC"/>
                </a:solidFill>
                <a:latin typeface="Times New Roman" pitchFamily="18" charset="0"/>
                <a:ea typeface="楷体_GB2312" pitchFamily="49" charset="-122"/>
                <a:cs typeface="Arial" pitchFamily="34" charset="0"/>
              </a:rPr>
              <a:t>(正态分布),</a:t>
            </a:r>
            <a:r>
              <a:rPr lang="zh-CN" altLang="zh-CN" sz="2400" b="1">
                <a:latin typeface="Times New Roman" pitchFamily="18" charset="0"/>
                <a:ea typeface="楷体_GB2312" pitchFamily="49" charset="-122"/>
                <a:cs typeface="Arial" pitchFamily="34" charset="0"/>
              </a:rPr>
              <a:t> which is a </a:t>
            </a:r>
            <a:r>
              <a:rPr lang="zh-CN" altLang="zh-CN" sz="2400" b="1" u="sng">
                <a:solidFill>
                  <a:schemeClr val="accent2"/>
                </a:solidFill>
                <a:latin typeface="Times New Roman" pitchFamily="18" charset="0"/>
                <a:ea typeface="楷体_GB2312" pitchFamily="49" charset="-122"/>
                <a:cs typeface="Arial" pitchFamily="34" charset="0"/>
              </a:rPr>
              <a:t>symmetrical</a:t>
            </a:r>
            <a:r>
              <a:rPr lang="zh-CN" altLang="zh-CN" sz="2400" b="1">
                <a:solidFill>
                  <a:schemeClr val="accent2"/>
                </a:solidFill>
                <a:latin typeface="Times New Roman" pitchFamily="18" charset="0"/>
                <a:ea typeface="楷体_GB2312" pitchFamily="49" charset="-122"/>
                <a:cs typeface="Arial" pitchFamily="34" charset="0"/>
              </a:rPr>
              <a:t>(对称的/</a:t>
            </a:r>
            <a:r>
              <a:rPr lang="en-US" altLang="zh-CN" sz="2400" b="1">
                <a:solidFill>
                  <a:schemeClr val="accent2"/>
                </a:solidFill>
                <a:latin typeface="Times New Roman" pitchFamily="18" charset="0"/>
                <a:ea typeface="楷体_GB2312" pitchFamily="49" charset="-122"/>
                <a:cs typeface="Arial" pitchFamily="34" charset="0"/>
              </a:rPr>
              <a:t>si’metrikl/</a:t>
            </a:r>
            <a:r>
              <a:rPr lang="zh-CN" altLang="zh-CN" sz="2400" b="1">
                <a:solidFill>
                  <a:schemeClr val="accent2"/>
                </a:solidFill>
                <a:latin typeface="Times New Roman" pitchFamily="18" charset="0"/>
                <a:ea typeface="楷体_GB2312" pitchFamily="49" charset="-122"/>
                <a:cs typeface="Arial" pitchFamily="34" charset="0"/>
              </a:rPr>
              <a:t>)</a:t>
            </a:r>
            <a:r>
              <a:rPr lang="zh-CN" altLang="zh-CN" sz="2400" b="1">
                <a:latin typeface="Times New Roman" pitchFamily="18" charset="0"/>
                <a:ea typeface="楷体_GB2312" pitchFamily="49" charset="-122"/>
                <a:cs typeface="Arial" pitchFamily="34" charset="0"/>
              </a:rPr>
              <a:t> bell curve. </a:t>
            </a:r>
          </a:p>
        </p:txBody>
      </p:sp>
      <p:sp>
        <p:nvSpPr>
          <p:cNvPr id="174085" name="Rectangle 5"/>
          <p:cNvSpPr>
            <a:spLocks noChangeArrowheads="1"/>
          </p:cNvSpPr>
          <p:nvPr/>
        </p:nvSpPr>
        <p:spPr bwMode="auto">
          <a:xfrm>
            <a:off x="0" y="1268413"/>
            <a:ext cx="5111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zh-CN" altLang="zh-CN" sz="2400" b="1">
                <a:cs typeface="Arial" pitchFamily="34" charset="0"/>
              </a:rPr>
              <a:t>Histogram of a Distance Image</a:t>
            </a:r>
            <a:endParaRPr lang="zh-CN" altLang="zh-CN" sz="2400"/>
          </a:p>
        </p:txBody>
      </p:sp>
      <p:sp>
        <p:nvSpPr>
          <p:cNvPr id="174086" name="Rectangle 8"/>
          <p:cNvSpPr>
            <a:spLocks noChangeArrowheads="1"/>
          </p:cNvSpPr>
          <p:nvPr/>
        </p:nvSpPr>
        <p:spPr bwMode="auto">
          <a:xfrm>
            <a:off x="179388" y="4437063"/>
            <a:ext cx="8713787"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Ø"/>
            </a:pPr>
            <a:r>
              <a:rPr lang="en-US" altLang="zh-CN" sz="2400" b="1">
                <a:latin typeface="Times New Roman" pitchFamily="18" charset="0"/>
                <a:ea typeface="楷体_GB2312" pitchFamily="49" charset="-122"/>
              </a:rPr>
              <a:t>The pixels that are the most likely to be </a:t>
            </a:r>
            <a:r>
              <a:rPr lang="en-US" altLang="zh-CN" sz="2400" b="1" u="sng">
                <a:solidFill>
                  <a:srgbClr val="9900CC"/>
                </a:solidFill>
                <a:latin typeface="Times New Roman" pitchFamily="18" charset="0"/>
                <a:ea typeface="楷体_GB2312" pitchFamily="49" charset="-122"/>
              </a:rPr>
              <a:t>misclassified</a:t>
            </a:r>
            <a:r>
              <a:rPr lang="en-US" altLang="zh-CN" sz="2400" b="1">
                <a:latin typeface="Times New Roman" pitchFamily="18" charset="0"/>
                <a:ea typeface="楷体_GB2312" pitchFamily="49" charset="-122"/>
              </a:rPr>
              <a:t> have the higher distance values at the tail of this histogram. At some point that you define—either mathematically or visually—the tail of this histogram is cut off. The cutoff point is </a:t>
            </a:r>
            <a:r>
              <a:rPr lang="en-US" altLang="zh-CN" sz="2400" b="1">
                <a:solidFill>
                  <a:srgbClr val="9900CC"/>
                </a:solidFill>
                <a:latin typeface="Times New Roman" pitchFamily="18" charset="0"/>
                <a:ea typeface="楷体_GB2312" pitchFamily="49" charset="-122"/>
              </a:rPr>
              <a:t>the threshold</a:t>
            </a:r>
            <a:r>
              <a:rPr lang="en-US" altLang="zh-CN" sz="2400" b="1">
                <a:latin typeface="Times New Roman" pitchFamily="18" charset="0"/>
                <a:ea typeface="楷体_GB2312" pitchFamily="49" charset="-122"/>
              </a:rPr>
              <a:t>. </a:t>
            </a: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4A1E545-5022-4159-8EC5-C6A18301D2AF}" type="slidenum">
              <a:rPr lang="en-US" altLang="zh-CN" sz="1400" smtClean="0"/>
              <a:pPr eaLnBrk="1" hangingPunct="1"/>
              <a:t>171</a:t>
            </a:fld>
            <a:endParaRPr lang="en-US" altLang="zh-CN" sz="1400" smtClean="0"/>
          </a:p>
        </p:txBody>
      </p:sp>
      <p:sp>
        <p:nvSpPr>
          <p:cNvPr id="175107" name="Rectangle 2"/>
          <p:cNvSpPr>
            <a:spLocks noGrp="1" noChangeArrowheads="1"/>
          </p:cNvSpPr>
          <p:nvPr>
            <p:ph type="body" idx="1"/>
          </p:nvPr>
        </p:nvSpPr>
        <p:spPr>
          <a:xfrm>
            <a:off x="457200" y="1600200"/>
            <a:ext cx="8229600" cy="3773488"/>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Thresholding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To determine the threshold: </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 interactively change the threshold with the mouse, when a distance histogram is displayed while using the threshold function. This option enables you to select a chi-square value by selecting the cut-off value in the distance histogram, or </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 input a chi-square parameter or distance measurement, so that the threshold can be calculated statistically. </a:t>
            </a:r>
          </a:p>
        </p:txBody>
      </p:sp>
      <p:sp>
        <p:nvSpPr>
          <p:cNvPr id="175108"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549FB23-7340-4E53-909B-49F8C1D218EA}" type="slidenum">
              <a:rPr lang="en-US" altLang="zh-CN" sz="1400" smtClean="0"/>
              <a:pPr eaLnBrk="1" hangingPunct="1"/>
              <a:t>172</a:t>
            </a:fld>
            <a:endParaRPr lang="en-US" altLang="zh-CN" sz="1400" smtClean="0"/>
          </a:p>
        </p:txBody>
      </p:sp>
      <p:sp>
        <p:nvSpPr>
          <p:cNvPr id="176131" name="Rectangle 5"/>
          <p:cNvSpPr>
            <a:spLocks noChangeArrowheads="1"/>
          </p:cNvSpPr>
          <p:nvPr/>
        </p:nvSpPr>
        <p:spPr bwMode="auto">
          <a:xfrm>
            <a:off x="2124075" y="188913"/>
            <a:ext cx="52911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zh-CN" altLang="zh-CN" sz="2400" b="1">
                <a:solidFill>
                  <a:srgbClr val="000000"/>
                </a:solidFill>
                <a:cs typeface="Arial" pitchFamily="34" charset="0"/>
              </a:rPr>
              <a:t>Interactive Thresholding Tips</a:t>
            </a:r>
            <a:r>
              <a:rPr lang="en-US" altLang="zh-CN" sz="2400" b="1">
                <a:solidFill>
                  <a:srgbClr val="000000"/>
                </a:solidFill>
                <a:cs typeface="Arial" pitchFamily="34" charset="0"/>
              </a:rPr>
              <a:t>(</a:t>
            </a:r>
            <a:r>
              <a:rPr lang="zh-CN" altLang="en-US" sz="2400" b="1">
                <a:solidFill>
                  <a:srgbClr val="000000"/>
                </a:solidFill>
                <a:cs typeface="Arial" pitchFamily="34" charset="0"/>
              </a:rPr>
              <a:t>提示</a:t>
            </a:r>
            <a:r>
              <a:rPr lang="en-US" altLang="zh-CN" sz="2400" b="1">
                <a:solidFill>
                  <a:srgbClr val="000000"/>
                </a:solidFill>
                <a:cs typeface="Arial" pitchFamily="34" charset="0"/>
              </a:rPr>
              <a:t>)</a:t>
            </a:r>
            <a:endParaRPr lang="zh-CN" altLang="zh-CN" sz="2400"/>
          </a:p>
        </p:txBody>
      </p:sp>
      <p:pic>
        <p:nvPicPr>
          <p:cNvPr id="176132" name="wp1456" descr="C:\Program Files\Leica Geosystems\Geospatial Imaging 9.2\help\html\FieldGuide\images\Classification-26.jpg"/>
          <p:cNvPicPr>
            <a:picLocks noChangeAspect="1" noChangeArrowheads="1"/>
          </p:cNvPicPr>
          <p:nvPr/>
        </p:nvPicPr>
        <p:blipFill>
          <a:blip r:embed="rId2" r:link="rId3">
            <a:extLst>
              <a:ext uri="{28A0092B-C50C-407E-A947-70E740481C1C}">
                <a14:useLocalDpi xmlns:a14="http://schemas.microsoft.com/office/drawing/2010/main" val="0"/>
              </a:ext>
            </a:extLst>
          </a:blip>
          <a:srcRect l="11594" r="12523"/>
          <a:stretch>
            <a:fillRect/>
          </a:stretch>
        </p:blipFill>
        <p:spPr bwMode="auto">
          <a:xfrm>
            <a:off x="1331913" y="692150"/>
            <a:ext cx="6408737"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9BD4B76-1E02-45A2-AF8D-B7C7BBEB01E5}" type="slidenum">
              <a:rPr lang="en-US" altLang="zh-CN" sz="1400" smtClean="0"/>
              <a:pPr eaLnBrk="1" hangingPunct="1"/>
              <a:t>173</a:t>
            </a:fld>
            <a:endParaRPr lang="en-US" altLang="zh-CN" sz="1400" smtClean="0"/>
          </a:p>
        </p:txBody>
      </p:sp>
      <p:sp>
        <p:nvSpPr>
          <p:cNvPr id="177155" name="Rectangle 2"/>
          <p:cNvSpPr>
            <a:spLocks noGrp="1" noChangeArrowheads="1"/>
          </p:cNvSpPr>
          <p:nvPr>
            <p:ph type="body" idx="1"/>
          </p:nvPr>
        </p:nvSpPr>
        <p:spPr>
          <a:xfrm>
            <a:off x="468313" y="1484313"/>
            <a:ext cx="8229600" cy="4997450"/>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Accuracy Assessment </a:t>
            </a:r>
          </a:p>
          <a:p>
            <a:pPr eaLnBrk="1" hangingPunct="1">
              <a:lnSpc>
                <a:spcPct val="120000"/>
              </a:lnSpc>
              <a:buFont typeface="Wingdings" pitchFamily="2" charset="2"/>
              <a:buChar char="Ø"/>
            </a:pPr>
            <a:r>
              <a:rPr lang="en-US" altLang="zh-CN" sz="2600" b="1" smtClean="0">
                <a:solidFill>
                  <a:srgbClr val="9900CC"/>
                </a:solidFill>
                <a:latin typeface="Times New Roman" pitchFamily="18" charset="0"/>
                <a:ea typeface="楷体_GB2312" pitchFamily="49" charset="-122"/>
              </a:rPr>
              <a:t>Accuracy assessment</a:t>
            </a:r>
            <a:r>
              <a:rPr lang="en-US" altLang="zh-CN" sz="2600" b="1" smtClean="0">
                <a:latin typeface="Times New Roman" pitchFamily="18" charset="0"/>
                <a:ea typeface="楷体_GB2312" pitchFamily="49" charset="-122"/>
              </a:rPr>
              <a:t> is a general term for comparing the classification to geographical data that are assumed to be true, in order to determine the accuracy of the classification process. Usually, the assumed-true data are derived from ground truth data. </a:t>
            </a:r>
          </a:p>
        </p:txBody>
      </p:sp>
      <p:sp>
        <p:nvSpPr>
          <p:cNvPr id="177156"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6ED3CFD-81C3-45DB-B3AA-A49D42567729}" type="slidenum">
              <a:rPr lang="en-US" altLang="zh-CN" sz="1400" smtClean="0"/>
              <a:pPr eaLnBrk="1" hangingPunct="1"/>
              <a:t>174</a:t>
            </a:fld>
            <a:endParaRPr lang="en-US" altLang="zh-CN" sz="1400" smtClean="0"/>
          </a:p>
        </p:txBody>
      </p:sp>
      <p:sp>
        <p:nvSpPr>
          <p:cNvPr id="178179" name="Rectangle 2"/>
          <p:cNvSpPr>
            <a:spLocks noGrp="1" noChangeArrowheads="1"/>
          </p:cNvSpPr>
          <p:nvPr>
            <p:ph type="body" idx="1"/>
          </p:nvPr>
        </p:nvSpPr>
        <p:spPr>
          <a:xfrm>
            <a:off x="468313" y="1484313"/>
            <a:ext cx="8229600" cy="3600450"/>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Accuracy Assessment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It is usually not practical to ground truth or otherwise test every pixel of a classified image. Therefore, a set of reference pixels is usually used. </a:t>
            </a:r>
            <a:r>
              <a:rPr lang="en-US" altLang="zh-CN" sz="2600" b="1" smtClean="0">
                <a:solidFill>
                  <a:srgbClr val="9900CC"/>
                </a:solidFill>
                <a:latin typeface="Times New Roman" pitchFamily="18" charset="0"/>
                <a:ea typeface="楷体_GB2312" pitchFamily="49" charset="-122"/>
              </a:rPr>
              <a:t>Reference pixels(</a:t>
            </a:r>
            <a:r>
              <a:rPr lang="zh-CN" altLang="en-US" sz="2600" b="1" smtClean="0">
                <a:solidFill>
                  <a:srgbClr val="9900CC"/>
                </a:solidFill>
                <a:latin typeface="Times New Roman" pitchFamily="18" charset="0"/>
                <a:ea typeface="楷体_GB2312" pitchFamily="49" charset="-122"/>
              </a:rPr>
              <a:t>参考像元</a:t>
            </a:r>
            <a:r>
              <a:rPr lang="en-US" altLang="zh-CN" sz="2600" b="1" smtClean="0">
                <a:solidFill>
                  <a:srgbClr val="9900CC"/>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are points on the classified image for which actual data are (or will be) known. The reference pixels are randomly selected.</a:t>
            </a:r>
          </a:p>
        </p:txBody>
      </p:sp>
      <p:sp>
        <p:nvSpPr>
          <p:cNvPr id="178180"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77CA843-696C-4115-936E-C88884064446}" type="slidenum">
              <a:rPr lang="en-US" altLang="zh-CN" sz="1400" smtClean="0"/>
              <a:pPr eaLnBrk="1" hangingPunct="1"/>
              <a:t>175</a:t>
            </a:fld>
            <a:endParaRPr lang="en-US" altLang="zh-CN" sz="1400" smtClean="0"/>
          </a:p>
        </p:txBody>
      </p:sp>
      <p:sp>
        <p:nvSpPr>
          <p:cNvPr id="179203" name="Rectangle 2"/>
          <p:cNvSpPr>
            <a:spLocks noGrp="1" noChangeArrowheads="1"/>
          </p:cNvSpPr>
          <p:nvPr>
            <p:ph type="body" idx="1"/>
          </p:nvPr>
        </p:nvSpPr>
        <p:spPr>
          <a:xfrm>
            <a:off x="468313" y="1484313"/>
            <a:ext cx="8229600" cy="4997450"/>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Accuracy Assessment——</a:t>
            </a:r>
            <a:r>
              <a:rPr lang="en-US" altLang="zh-CN" sz="2600" b="1" smtClean="0">
                <a:latin typeface="Times New Roman" pitchFamily="18" charset="0"/>
                <a:ea typeface="楷体_GB2312" pitchFamily="49" charset="-122"/>
              </a:rPr>
              <a:t>Random Reference Pixels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When reference pixels are selected by the analyst, it is often tempting to select the same pixels for testing the classification that were used in the training samples.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This </a:t>
            </a:r>
            <a:r>
              <a:rPr lang="en-US" altLang="zh-CN" sz="2600" b="1" u="sng" smtClean="0">
                <a:solidFill>
                  <a:schemeClr val="accent2"/>
                </a:solidFill>
                <a:latin typeface="Times New Roman" pitchFamily="18" charset="0"/>
                <a:ea typeface="楷体_GB2312" pitchFamily="49" charset="-122"/>
              </a:rPr>
              <a:t>bias</a:t>
            </a:r>
            <a:r>
              <a:rPr lang="en-US" altLang="zh-CN" sz="2600" b="1" smtClean="0">
                <a:solidFill>
                  <a:schemeClr val="accent2"/>
                </a:solidFill>
                <a:latin typeface="Times New Roman" pitchFamily="18" charset="0"/>
                <a:ea typeface="楷体_GB2312" pitchFamily="49" charset="-122"/>
              </a:rPr>
              <a:t>es(</a:t>
            </a:r>
            <a:r>
              <a:rPr lang="zh-CN" altLang="en-US" sz="2600" b="1" smtClean="0">
                <a:solidFill>
                  <a:schemeClr val="accent2"/>
                </a:solidFill>
                <a:latin typeface="Times New Roman" pitchFamily="18" charset="0"/>
                <a:ea typeface="楷体_GB2312" pitchFamily="49" charset="-122"/>
              </a:rPr>
              <a:t>偏离</a:t>
            </a:r>
            <a:r>
              <a:rPr lang="en-US" altLang="zh-CN" sz="2600" b="1" smtClean="0">
                <a:solidFill>
                  <a:schemeClr val="accent2"/>
                </a:solidFill>
                <a:latin typeface="Times New Roman" pitchFamily="18" charset="0"/>
                <a:ea typeface="楷体_GB2312" pitchFamily="49" charset="-122"/>
              </a:rPr>
              <a:t>/’baiəs/)</a:t>
            </a:r>
            <a:r>
              <a:rPr lang="en-US" altLang="zh-CN" sz="2600" b="1" smtClean="0">
                <a:latin typeface="Times New Roman" pitchFamily="18" charset="0"/>
                <a:ea typeface="楷体_GB2312" pitchFamily="49" charset="-122"/>
              </a:rPr>
              <a:t> the test, since the training samples are the basis of the classification. By allowing the reference pixels to be selected at random, the possibility of bias is lessened or eliminated.</a:t>
            </a:r>
          </a:p>
        </p:txBody>
      </p:sp>
      <p:sp>
        <p:nvSpPr>
          <p:cNvPr id="179204"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178E2DA-ACAD-4465-9E96-04A504DE696D}" type="slidenum">
              <a:rPr lang="en-US" altLang="zh-CN" sz="1400" smtClean="0"/>
              <a:pPr eaLnBrk="1" hangingPunct="1"/>
              <a:t>176</a:t>
            </a:fld>
            <a:endParaRPr lang="en-US" altLang="zh-CN" sz="1400" smtClean="0"/>
          </a:p>
        </p:txBody>
      </p:sp>
      <p:sp>
        <p:nvSpPr>
          <p:cNvPr id="180227" name="Rectangle 2"/>
          <p:cNvSpPr>
            <a:spLocks noGrp="1" noChangeArrowheads="1"/>
          </p:cNvSpPr>
          <p:nvPr>
            <p:ph type="body" idx="1"/>
          </p:nvPr>
        </p:nvSpPr>
        <p:spPr>
          <a:xfrm>
            <a:off x="468313" y="1484313"/>
            <a:ext cx="8229600" cy="4997450"/>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Accuracy Assessment——</a:t>
            </a:r>
            <a:r>
              <a:rPr lang="en-US" altLang="zh-CN" sz="2600" b="1" smtClean="0">
                <a:latin typeface="Times New Roman" pitchFamily="18" charset="0"/>
                <a:ea typeface="楷体_GB2312" pitchFamily="49" charset="-122"/>
              </a:rPr>
              <a:t>Random Reference Pixels </a:t>
            </a:r>
          </a:p>
          <a:p>
            <a:pPr eaLnBrk="1" hangingPunct="1">
              <a:lnSpc>
                <a:spcPct val="120000"/>
              </a:lnSpc>
              <a:buFont typeface="Wingdings" pitchFamily="2" charset="2"/>
              <a:buChar char="Ø"/>
            </a:pPr>
            <a:r>
              <a:rPr lang="zh-CN" altLang="zh-CN" sz="2600" b="1" smtClean="0">
                <a:solidFill>
                  <a:srgbClr val="000000"/>
                </a:solidFill>
                <a:latin typeface="Times New Roman" pitchFamily="18" charset="0"/>
                <a:cs typeface="Arial" pitchFamily="34" charset="0"/>
              </a:rPr>
              <a:t>The number of reference pixels is an important factor in determining the accuracy of the classification. It has been shown that more than 250 reference pixels are needed to estimate the mean accuracy of a class to within plus or minus five percent.</a:t>
            </a:r>
            <a:r>
              <a:rPr lang="zh-CN" altLang="zh-CN" sz="2600" b="1" smtClean="0">
                <a:latin typeface="Times New Roman" pitchFamily="18" charset="0"/>
                <a:ea typeface="楷体_GB2312" pitchFamily="49" charset="-122"/>
              </a:rPr>
              <a:t> </a:t>
            </a:r>
            <a:endParaRPr lang="en-US" altLang="zh-CN" sz="2600" b="1" smtClean="0">
              <a:latin typeface="Times New Roman" pitchFamily="18" charset="0"/>
              <a:ea typeface="楷体_GB2312" pitchFamily="49" charset="-122"/>
            </a:endParaRPr>
          </a:p>
        </p:txBody>
      </p:sp>
      <p:sp>
        <p:nvSpPr>
          <p:cNvPr id="180228"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A873EBC-E31D-4F45-BD98-737D44BCFCAE}" type="slidenum">
              <a:rPr lang="en-US" altLang="zh-CN" sz="1400" smtClean="0"/>
              <a:pPr eaLnBrk="1" hangingPunct="1"/>
              <a:t>177</a:t>
            </a:fld>
            <a:endParaRPr lang="en-US" altLang="zh-CN" sz="1400" smtClean="0"/>
          </a:p>
        </p:txBody>
      </p:sp>
      <p:sp>
        <p:nvSpPr>
          <p:cNvPr id="181251" name="Rectangle 2"/>
          <p:cNvSpPr>
            <a:spLocks noGrp="1" noChangeArrowheads="1"/>
          </p:cNvSpPr>
          <p:nvPr>
            <p:ph type="body" idx="1"/>
          </p:nvPr>
        </p:nvSpPr>
        <p:spPr>
          <a:xfrm>
            <a:off x="468313" y="1484313"/>
            <a:ext cx="8229600" cy="4997450"/>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Accuracy Assessment——</a:t>
            </a:r>
            <a:r>
              <a:rPr lang="en-US" altLang="zh-CN" sz="2600" b="1" smtClean="0">
                <a:latin typeface="Times New Roman" pitchFamily="18" charset="0"/>
                <a:ea typeface="楷体_GB2312" pitchFamily="49" charset="-122"/>
              </a:rPr>
              <a:t>CellArray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An Accuracy Assessment CellArray </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矩阵</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is created to compare the classified image with reference data.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This CellArray is simply a list of class values for the pixels in the classified image file and the class values for the corresponding reference pixels. The class values for the reference pixels are input by you. </a:t>
            </a:r>
          </a:p>
          <a:p>
            <a:pPr eaLnBrk="1" hangingPunct="1">
              <a:lnSpc>
                <a:spcPct val="120000"/>
              </a:lnSpc>
              <a:buFont typeface="Wingdings" pitchFamily="2" charset="2"/>
              <a:buChar char="Ø"/>
            </a:pPr>
            <a:endParaRPr lang="en-US" altLang="zh-CN" sz="2600" b="1" smtClean="0">
              <a:latin typeface="Times New Roman" pitchFamily="18" charset="0"/>
              <a:ea typeface="楷体_GB2312" pitchFamily="49" charset="-122"/>
            </a:endParaRPr>
          </a:p>
        </p:txBody>
      </p:sp>
      <p:sp>
        <p:nvSpPr>
          <p:cNvPr id="181252"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0426AD4-88EF-42A3-A97B-8781160B6B39}" type="slidenum">
              <a:rPr lang="en-US" altLang="zh-CN" sz="1400" smtClean="0"/>
              <a:pPr eaLnBrk="1" hangingPunct="1"/>
              <a:t>178</a:t>
            </a:fld>
            <a:endParaRPr lang="en-US" altLang="zh-CN" sz="1400" smtClean="0"/>
          </a:p>
        </p:txBody>
      </p:sp>
      <p:sp>
        <p:nvSpPr>
          <p:cNvPr id="182275" name="Rectangle 2"/>
          <p:cNvSpPr>
            <a:spLocks noGrp="1" noChangeArrowheads="1"/>
          </p:cNvSpPr>
          <p:nvPr>
            <p:ph type="body" idx="1"/>
          </p:nvPr>
        </p:nvSpPr>
        <p:spPr>
          <a:xfrm>
            <a:off x="468313" y="1484313"/>
            <a:ext cx="8229600" cy="4997450"/>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Accuracy Assessment——</a:t>
            </a:r>
            <a:r>
              <a:rPr lang="en-US" altLang="zh-CN" sz="2600" b="1" smtClean="0">
                <a:latin typeface="Times New Roman" pitchFamily="18" charset="0"/>
                <a:ea typeface="楷体_GB2312" pitchFamily="49" charset="-122"/>
              </a:rPr>
              <a:t>Error Reports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From the </a:t>
            </a:r>
            <a:r>
              <a:rPr lang="en-US" altLang="zh-CN" sz="2600" b="1" u="sng" smtClean="0">
                <a:solidFill>
                  <a:schemeClr val="accent2"/>
                </a:solidFill>
                <a:latin typeface="Times New Roman" pitchFamily="18" charset="0"/>
                <a:ea typeface="楷体_GB2312" pitchFamily="49" charset="-122"/>
              </a:rPr>
              <a:t>Accuracy Assessment CellArray</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矩阵</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 two kinds of reports can be derived. </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 The error matrix simply compares the reference points to the classified points in a c × c matrix, where c is the number of classes (including class 0). </a:t>
            </a:r>
          </a:p>
          <a:p>
            <a:pPr eaLnBrk="1" hangingPunct="1">
              <a:lnSpc>
                <a:spcPct val="120000"/>
              </a:lnSpc>
              <a:buFont typeface="Wingdings" pitchFamily="2" charset="2"/>
              <a:buNone/>
            </a:pPr>
            <a:r>
              <a:rPr lang="en-US" altLang="zh-CN" sz="2600" b="1" smtClean="0">
                <a:latin typeface="Times New Roman" pitchFamily="18" charset="0"/>
                <a:ea typeface="楷体_GB2312" pitchFamily="49" charset="-122"/>
              </a:rPr>
              <a:t>• The accuracy report calculates statistics of the percentages of accuracy, based upon the results of the error matrix. </a:t>
            </a:r>
          </a:p>
        </p:txBody>
      </p:sp>
      <p:sp>
        <p:nvSpPr>
          <p:cNvPr id="182276"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E894291-A20B-40A0-A7B8-0E28981AA91F}" type="slidenum">
              <a:rPr lang="en-US" altLang="zh-CN" sz="1400" smtClean="0"/>
              <a:pPr eaLnBrk="1" hangingPunct="1"/>
              <a:t>179</a:t>
            </a:fld>
            <a:endParaRPr lang="en-US" altLang="zh-CN" sz="1400" smtClean="0"/>
          </a:p>
        </p:txBody>
      </p:sp>
      <p:sp>
        <p:nvSpPr>
          <p:cNvPr id="183299" name="Rectangle 2"/>
          <p:cNvSpPr>
            <a:spLocks noGrp="1" noChangeArrowheads="1"/>
          </p:cNvSpPr>
          <p:nvPr>
            <p:ph type="body" idx="1"/>
          </p:nvPr>
        </p:nvSpPr>
        <p:spPr>
          <a:xfrm>
            <a:off x="468313" y="1484313"/>
            <a:ext cx="8229600" cy="4997450"/>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Accuracy Assessment——Kappa Coefficient (/,kəuə’fiʃənt/)</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The Kappa coefficient expresses the </a:t>
            </a:r>
            <a:r>
              <a:rPr lang="en-US" altLang="zh-CN" sz="2600" b="1" smtClean="0">
                <a:solidFill>
                  <a:schemeClr val="accent2"/>
                </a:solidFill>
                <a:latin typeface="Times New Roman" pitchFamily="18" charset="0"/>
                <a:ea typeface="楷体_GB2312" pitchFamily="49" charset="-122"/>
              </a:rPr>
              <a:t>proportionate(</a:t>
            </a:r>
            <a:r>
              <a:rPr lang="zh-CN" altLang="en-US" sz="2600" b="1" smtClean="0">
                <a:solidFill>
                  <a:schemeClr val="accent2"/>
                </a:solidFill>
                <a:latin typeface="Times New Roman" pitchFamily="18" charset="0"/>
                <a:ea typeface="楷体_GB2312" pitchFamily="49" charset="-122"/>
              </a:rPr>
              <a:t>成比例的</a:t>
            </a:r>
            <a:r>
              <a:rPr lang="en-US" altLang="zh-CN" sz="2600" b="1" smtClean="0">
                <a:solidFill>
                  <a:schemeClr val="accent2"/>
                </a:solidFill>
                <a:latin typeface="Times New Roman" pitchFamily="18" charset="0"/>
                <a:ea typeface="楷体_GB2312" pitchFamily="49" charset="-122"/>
              </a:rPr>
              <a:t>/prə'pɔ:ʃənət/)</a:t>
            </a:r>
            <a:r>
              <a:rPr lang="en-US" altLang="zh-CN" sz="2600" b="1" smtClean="0">
                <a:latin typeface="Times New Roman" pitchFamily="18" charset="0"/>
                <a:ea typeface="楷体_GB2312" pitchFamily="49" charset="-122"/>
              </a:rPr>
              <a:t> reduction in error generated by a classification process compared with the error of a completely random classification. </a:t>
            </a:r>
          </a:p>
          <a:p>
            <a:pPr eaLnBrk="1" hangingPunct="1">
              <a:lnSpc>
                <a:spcPct val="120000"/>
              </a:lnSpc>
              <a:buFont typeface="Wingdings" pitchFamily="2" charset="2"/>
              <a:buChar char="Ø"/>
            </a:pPr>
            <a:r>
              <a:rPr lang="en-US" altLang="zh-CN" sz="2600" b="1" smtClean="0">
                <a:latin typeface="Times New Roman" pitchFamily="18" charset="0"/>
                <a:ea typeface="楷体_GB2312" pitchFamily="49" charset="-122"/>
              </a:rPr>
              <a:t>For example, a value of .82 implies that the classification process is avoiding 82 percent of the errors that a completely random classification generates.</a:t>
            </a:r>
          </a:p>
        </p:txBody>
      </p:sp>
      <p:sp>
        <p:nvSpPr>
          <p:cNvPr id="183300"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Classification—</a:t>
            </a:r>
            <a:r>
              <a:rPr lang="en-US" altLang="zh-CN" sz="3600" smtClean="0">
                <a:solidFill>
                  <a:schemeClr val="accent2"/>
                </a:solidFill>
              </a:rPr>
              <a:t>Evaluating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39995E5-F925-48A6-AD87-700C62DB97D5}" type="slidenum">
              <a:rPr lang="en-US" altLang="zh-CN" sz="1400" smtClean="0"/>
              <a:pPr eaLnBrk="1" hangingPunct="1"/>
              <a:t>18</a:t>
            </a:fld>
            <a:endParaRPr lang="en-US" altLang="zh-CN" sz="1400" smtClean="0"/>
          </a:p>
        </p:txBody>
      </p:sp>
      <p:sp>
        <p:nvSpPr>
          <p:cNvPr id="19459"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19460" name="Rectangle 3"/>
          <p:cNvSpPr>
            <a:spLocks noChangeArrowheads="1"/>
          </p:cNvSpPr>
          <p:nvPr/>
        </p:nvSpPr>
        <p:spPr bwMode="auto">
          <a:xfrm>
            <a:off x="0" y="1071563"/>
            <a:ext cx="9144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3</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Vector data formats</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map structure</a:t>
            </a:r>
            <a:r>
              <a:rPr lang="zh-CN" altLang="en-US" sz="2800" b="1">
                <a:solidFill>
                  <a:srgbClr val="CC00CC"/>
                </a:solidFill>
                <a:latin typeface="Times New Roman" pitchFamily="18" charset="0"/>
                <a:ea typeface="楷体_GB2312" pitchFamily="49" charset="-122"/>
              </a:rPr>
              <a:t>）</a:t>
            </a:r>
            <a:endParaRPr lang="zh-CN" altLang="en-US" sz="28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Annotation</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注记</a:t>
            </a:r>
            <a:r>
              <a:rPr lang="en-US" altLang="zh-CN" sz="2400" b="1">
                <a:solidFill>
                  <a:schemeClr val="accent2"/>
                </a:solidFill>
                <a:latin typeface="Times New Roman" pitchFamily="18" charset="0"/>
                <a:ea typeface="楷体_GB2312" pitchFamily="49" charset="-122"/>
              </a:rPr>
              <a:t>, /</a:t>
            </a:r>
            <a:r>
              <a:rPr lang="en-US" altLang="zh-CN" sz="2400" b="1">
                <a:latin typeface="Times New Roman" pitchFamily="18" charset="0"/>
                <a:ea typeface="Simsun"/>
                <a:cs typeface="Simsun"/>
              </a:rPr>
              <a:t>,ænəu'teiʃən</a:t>
            </a:r>
            <a:r>
              <a:rPr lang="en-US" altLang="zh-CN" sz="2400" b="1">
                <a:solidFill>
                  <a:schemeClr val="accent2"/>
                </a:solidFill>
                <a:latin typeface="Times New Roman" pitchFamily="18" charset="0"/>
                <a:ea typeface="楷体_GB2312" pitchFamily="49" charset="-122"/>
              </a:rPr>
              <a:t>/): text labeling</a:t>
            </a:r>
          </a:p>
          <a:p>
            <a:pPr eaLnBrk="1" hangingPunct="1">
              <a:lnSpc>
                <a:spcPct val="13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Arcs</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弧段</a:t>
            </a:r>
            <a:r>
              <a:rPr lang="en-US" altLang="zh-CN" sz="2400" b="1">
                <a:solidFill>
                  <a:schemeClr val="accent2"/>
                </a:solidFill>
                <a:latin typeface="Times New Roman" pitchFamily="18" charset="0"/>
                <a:ea typeface="楷体_GB2312" pitchFamily="49" charset="-122"/>
              </a:rPr>
              <a:t>) : </a:t>
            </a:r>
            <a:r>
              <a:rPr lang="en-US" altLang="zh-CN" sz="2400" b="1" u="sng">
                <a:solidFill>
                  <a:schemeClr val="accent2"/>
                </a:solidFill>
                <a:latin typeface="Times New Roman" pitchFamily="18" charset="0"/>
                <a:ea typeface="楷体_GB2312" pitchFamily="49" charset="-122"/>
              </a:rPr>
              <a:t>line segment</a:t>
            </a:r>
            <a:r>
              <a:rPr lang="en-US" altLang="zh-CN" sz="2400" b="1">
                <a:solidFill>
                  <a:schemeClr val="accent2"/>
                </a:solidFill>
                <a:latin typeface="Times New Roman" pitchFamily="18" charset="0"/>
                <a:ea typeface="楷体_GB2312" pitchFamily="49" charset="-122"/>
              </a:rPr>
              <a:t>s (</a:t>
            </a:r>
            <a:r>
              <a:rPr lang="zh-CN" altLang="en-US" sz="2400" b="1">
                <a:solidFill>
                  <a:schemeClr val="accent2"/>
                </a:solidFill>
                <a:latin typeface="Times New Roman" pitchFamily="18" charset="0"/>
                <a:ea typeface="楷体_GB2312" pitchFamily="49" charset="-122"/>
              </a:rPr>
              <a:t>线段</a:t>
            </a:r>
            <a:r>
              <a:rPr lang="en-US" altLang="zh-CN" sz="2400" b="1">
                <a:solidFill>
                  <a:schemeClr val="accent2"/>
                </a:solidFill>
                <a:latin typeface="Times New Roman" pitchFamily="18" charset="0"/>
                <a:ea typeface="楷体_GB2312" pitchFamily="49" charset="-122"/>
              </a:rPr>
              <a:t>) forming polygon borders (</a:t>
            </a:r>
            <a:r>
              <a:rPr lang="zh-CN" altLang="en-US" sz="2400" b="1">
                <a:solidFill>
                  <a:schemeClr val="accent2"/>
                </a:solidFill>
                <a:latin typeface="Times New Roman" pitchFamily="18" charset="0"/>
                <a:ea typeface="楷体_GB2312" pitchFamily="49" charset="-122"/>
              </a:rPr>
              <a:t>边界</a:t>
            </a:r>
            <a:r>
              <a:rPr lang="en-US" altLang="zh-CN" sz="2400" b="1">
                <a:solidFill>
                  <a:schemeClr val="accent2"/>
                </a:solidFill>
                <a:latin typeface="Times New Roman" pitchFamily="18" charset="0"/>
                <a:ea typeface="楷体_GB2312" pitchFamily="49" charset="-122"/>
              </a:rPr>
              <a:t>) or individual </a:t>
            </a:r>
            <a:r>
              <a:rPr lang="en-US" altLang="zh-CN" sz="2400" b="1" u="sng">
                <a:solidFill>
                  <a:schemeClr val="accent2"/>
                </a:solidFill>
                <a:latin typeface="Times New Roman" pitchFamily="18" charset="0"/>
                <a:ea typeface="楷体_GB2312" pitchFamily="49" charset="-122"/>
              </a:rPr>
              <a:t>linear feature</a:t>
            </a:r>
            <a:r>
              <a:rPr lang="en-US" altLang="zh-CN" sz="2400" b="1">
                <a:solidFill>
                  <a:schemeClr val="accent2"/>
                </a:solidFill>
                <a:latin typeface="Times New Roman" pitchFamily="18" charset="0"/>
                <a:ea typeface="楷体_GB2312" pitchFamily="49" charset="-122"/>
              </a:rPr>
              <a:t>s (</a:t>
            </a:r>
            <a:r>
              <a:rPr lang="zh-CN" altLang="en-US" sz="2400" b="1">
                <a:solidFill>
                  <a:schemeClr val="accent2"/>
                </a:solidFill>
                <a:latin typeface="Times New Roman" pitchFamily="18" charset="0"/>
                <a:ea typeface="楷体_GB2312" pitchFamily="49" charset="-122"/>
              </a:rPr>
              <a:t>线性要素</a:t>
            </a:r>
            <a:r>
              <a:rPr lang="en-US" altLang="zh-CN" sz="2400" b="1">
                <a:solidFill>
                  <a:schemeClr val="accent2"/>
                </a:solidFill>
                <a:latin typeface="Times New Roman" pitchFamily="18" charset="0"/>
                <a:ea typeface="楷体_GB2312" pitchFamily="49" charset="-122"/>
              </a:rPr>
              <a:t>)</a:t>
            </a:r>
          </a:p>
          <a:p>
            <a:pPr eaLnBrk="1" hangingPunct="1">
              <a:lnSpc>
                <a:spcPct val="13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Polygons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多边形</a:t>
            </a:r>
            <a:r>
              <a:rPr lang="en-US" altLang="zh-CN" sz="2400" b="1">
                <a:solidFill>
                  <a:schemeClr val="accent2"/>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pɔli:</a:t>
            </a:r>
            <a:r>
              <a:rPr lang="en-US" altLang="zh-CN" sz="22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gɔn/</a:t>
            </a:r>
            <a:r>
              <a:rPr lang="en-US" altLang="zh-CN" sz="2400" b="1">
                <a:solidFill>
                  <a:schemeClr val="accent2"/>
                </a:solidFill>
                <a:latin typeface="Times New Roman" pitchFamily="18" charset="0"/>
                <a:ea typeface="楷体_GB2312" pitchFamily="49" charset="-122"/>
              </a:rPr>
              <a:t>): areas enclosed(</a:t>
            </a:r>
            <a:r>
              <a:rPr lang="zh-CN" altLang="en-US" sz="2400" b="1">
                <a:solidFill>
                  <a:schemeClr val="accent2"/>
                </a:solidFill>
                <a:latin typeface="Times New Roman" pitchFamily="18" charset="0"/>
                <a:ea typeface="楷体_GB2312" pitchFamily="49" charset="-122"/>
              </a:rPr>
              <a:t>闭合</a:t>
            </a:r>
            <a:r>
              <a:rPr lang="en-US" altLang="zh-CN" sz="2400" b="1">
                <a:solidFill>
                  <a:schemeClr val="accent2"/>
                </a:solidFill>
                <a:latin typeface="Times New Roman" pitchFamily="18" charset="0"/>
                <a:ea typeface="楷体_GB2312" pitchFamily="49" charset="-122"/>
              </a:rPr>
              <a:t>) by arcs</a:t>
            </a:r>
          </a:p>
          <a:p>
            <a:pPr eaLnBrk="1" hangingPunct="1">
              <a:lnSpc>
                <a:spcPct val="13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Points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点</a:t>
            </a:r>
            <a:r>
              <a:rPr lang="en-US" altLang="zh-CN" sz="2400" b="1">
                <a:solidFill>
                  <a:schemeClr val="accent2"/>
                </a:solidFill>
                <a:latin typeface="Times New Roman" pitchFamily="18" charset="0"/>
                <a:ea typeface="楷体_GB2312" pitchFamily="49" charset="-122"/>
              </a:rPr>
              <a:t>) : single coordinate pairs.</a:t>
            </a:r>
          </a:p>
          <a:p>
            <a:pPr eaLnBrk="1" hangingPunct="1">
              <a:spcBef>
                <a:spcPct val="20000"/>
              </a:spcBef>
              <a:buFontTx/>
              <a:buChar char="•"/>
            </a:pPr>
            <a:r>
              <a:rPr lang="en-US" altLang="zh-CN" sz="2400" b="1" u="sng">
                <a:solidFill>
                  <a:srgbClr val="CC00CC"/>
                </a:solidFill>
                <a:latin typeface="Times New Roman" pitchFamily="18" charset="0"/>
                <a:ea typeface="楷体_GB2312" pitchFamily="49" charset="-122"/>
              </a:rPr>
              <a:t>Node</a:t>
            </a:r>
            <a:r>
              <a:rPr lang="en-US" altLang="zh-CN" sz="2400" b="1">
                <a:solidFill>
                  <a:srgbClr val="CC00CC"/>
                </a:solidFill>
                <a:latin typeface="Times New Roman" pitchFamily="18" charset="0"/>
                <a:ea typeface="楷体_GB2312" pitchFamily="49" charset="-122"/>
              </a:rPr>
              <a:t>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节点</a:t>
            </a:r>
            <a:r>
              <a:rPr lang="en-US" altLang="zh-CN" sz="2400" b="1">
                <a:solidFill>
                  <a:schemeClr val="accent2"/>
                </a:solidFill>
                <a:latin typeface="Times New Roman" pitchFamily="18" charset="0"/>
                <a:ea typeface="楷体_GB2312" pitchFamily="49" charset="-122"/>
              </a:rPr>
              <a:t>) : points at the end of arcs</a:t>
            </a:r>
          </a:p>
          <a:p>
            <a:pPr eaLnBrk="1" hangingPunct="1">
              <a:spcBef>
                <a:spcPct val="20000"/>
              </a:spcBef>
              <a:buFontTx/>
              <a:buChar char="•"/>
            </a:pPr>
            <a:r>
              <a:rPr lang="en-US" altLang="zh-CN" sz="2400" b="1" u="sng">
                <a:solidFill>
                  <a:srgbClr val="CC00CC"/>
                </a:solidFill>
                <a:latin typeface="Times New Roman" pitchFamily="18" charset="0"/>
                <a:ea typeface="楷体_GB2312" pitchFamily="49" charset="-122"/>
              </a:rPr>
              <a:t>Vertices (vertex)</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顶点</a:t>
            </a:r>
            <a:r>
              <a:rPr lang="en-US" altLang="zh-CN" sz="2400" b="1">
                <a:solidFill>
                  <a:schemeClr val="accent2"/>
                </a:solidFill>
                <a:latin typeface="Times New Roman" pitchFamily="18" charset="0"/>
                <a:ea typeface="楷体_GB2312" pitchFamily="49" charset="-122"/>
              </a:rPr>
              <a:t>) : points along an arc</a:t>
            </a:r>
          </a:p>
          <a:p>
            <a:pPr eaLnBrk="1" hangingPunct="1">
              <a:spcBef>
                <a:spcPct val="20000"/>
              </a:spcBef>
              <a:buFontTx/>
              <a:buChar char="•"/>
            </a:pPr>
            <a:r>
              <a:rPr lang="en-US" altLang="zh-CN" sz="2400" b="1" u="sng">
                <a:solidFill>
                  <a:srgbClr val="CC00CC"/>
                </a:solidFill>
                <a:latin typeface="Times New Roman" pitchFamily="18" charset="0"/>
                <a:ea typeface="楷体_GB2312" pitchFamily="49" charset="-122"/>
              </a:rPr>
              <a:t>Discrete points</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离散点</a:t>
            </a:r>
            <a:r>
              <a:rPr lang="en-US" altLang="zh-CN" sz="2400" b="1">
                <a:solidFill>
                  <a:schemeClr val="accent2"/>
                </a:solidFill>
                <a:latin typeface="Times New Roman" pitchFamily="18" charset="0"/>
                <a:ea typeface="楷体_GB2312" pitchFamily="49" charset="-122"/>
              </a:rPr>
              <a:t>) : individual point features, polygon centers or text positions</a:t>
            </a:r>
          </a:p>
          <a:p>
            <a:pPr eaLnBrk="1" hangingPunct="1">
              <a:spcBef>
                <a:spcPct val="20000"/>
              </a:spcBef>
              <a:buFontTx/>
              <a:buChar char="•"/>
            </a:pPr>
            <a:r>
              <a:rPr lang="en-US" altLang="zh-CN" sz="2400" b="1" u="sng">
                <a:solidFill>
                  <a:srgbClr val="CC00CC"/>
                </a:solidFill>
                <a:latin typeface="Times New Roman" pitchFamily="18" charset="0"/>
                <a:ea typeface="楷体_GB2312" pitchFamily="49" charset="-122"/>
              </a:rPr>
              <a:t>Tics</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控制点</a:t>
            </a:r>
            <a:r>
              <a:rPr lang="en-US" altLang="zh-CN" sz="2400" b="1">
                <a:solidFill>
                  <a:schemeClr val="accent2"/>
                </a:solidFill>
                <a:latin typeface="Times New Roman" pitchFamily="18" charset="0"/>
                <a:ea typeface="楷体_GB2312" pitchFamily="49" charset="-122"/>
              </a:rPr>
              <a:t>) : </a:t>
            </a:r>
            <a:r>
              <a:rPr lang="en-US" altLang="zh-CN" sz="2400" b="1" u="sng">
                <a:solidFill>
                  <a:schemeClr val="accent2"/>
                </a:solidFill>
                <a:latin typeface="Times New Roman" pitchFamily="18" charset="0"/>
                <a:ea typeface="楷体_GB2312" pitchFamily="49" charset="-122"/>
              </a:rPr>
              <a:t>registration(</a:t>
            </a:r>
            <a:r>
              <a:rPr lang="zh-CN" altLang="en-US" sz="2400" b="1" u="sng">
                <a:solidFill>
                  <a:schemeClr val="accent2"/>
                </a:solidFill>
                <a:latin typeface="Times New Roman" pitchFamily="18" charset="0"/>
                <a:ea typeface="楷体_GB2312" pitchFamily="49" charset="-122"/>
              </a:rPr>
              <a:t>配准</a:t>
            </a:r>
            <a:r>
              <a:rPr lang="en-US" altLang="zh-CN" sz="2400" b="1" u="sng">
                <a:solidFill>
                  <a:schemeClr val="accent2"/>
                </a:solidFill>
                <a:latin typeface="Times New Roman" pitchFamily="18" charset="0"/>
                <a:ea typeface="楷体_GB2312" pitchFamily="49" charset="-122"/>
              </a:rPr>
              <a:t>/</a:t>
            </a:r>
            <a:r>
              <a:rPr lang="ar-SA" altLang="zh-CN" sz="2400" b="1">
                <a:latin typeface="Times New Roman" pitchFamily="18" charset="0"/>
                <a:ea typeface="楷体_GB2312" pitchFamily="49" charset="-122"/>
                <a:cs typeface="Times New Roman" pitchFamily="18" charset="0"/>
              </a:rPr>
              <a:t>٫</a:t>
            </a:r>
            <a:r>
              <a:rPr lang="en-US" altLang="zh-CN" sz="2400" b="1" u="sng">
                <a:solidFill>
                  <a:srgbClr val="000000"/>
                </a:solidFill>
                <a:latin typeface="Times New Roman" pitchFamily="18" charset="0"/>
                <a:ea typeface="楷体_GB2312" pitchFamily="49" charset="-122"/>
              </a:rPr>
              <a:t>redʒ</a:t>
            </a:r>
            <a:r>
              <a:rPr lang="en-US" altLang="zh-CN" sz="2400" b="1">
                <a:solidFill>
                  <a:srgbClr val="000000"/>
                </a:solidFill>
                <a:latin typeface="Times New Roman" pitchFamily="18" charset="0"/>
                <a:ea typeface="楷体_GB2312" pitchFamily="49" charset="-122"/>
              </a:rPr>
              <a:t>i</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u="sng">
                <a:solidFill>
                  <a:srgbClr val="000000"/>
                </a:solidFill>
                <a:latin typeface="Times New Roman" pitchFamily="18" charset="0"/>
                <a:ea typeface="楷体_GB2312" pitchFamily="49" charset="-122"/>
              </a:rPr>
              <a:t>stre</a:t>
            </a:r>
            <a:r>
              <a:rPr lang="en-US" altLang="zh-CN" sz="2400" b="1">
                <a:solidFill>
                  <a:srgbClr val="000000"/>
                </a:solidFill>
                <a:latin typeface="Times New Roman" pitchFamily="18" charset="0"/>
                <a:ea typeface="楷体_GB2312" pitchFamily="49" charset="-122"/>
              </a:rPr>
              <a:t>i</a:t>
            </a:r>
            <a:r>
              <a:rPr lang="en-US" altLang="zh-CN" sz="2400" b="1" u="sng">
                <a:solidFill>
                  <a:srgbClr val="000000"/>
                </a:solidFill>
                <a:latin typeface="Times New Roman" pitchFamily="18" charset="0"/>
                <a:ea typeface="楷体_GB2312" pitchFamily="49" charset="-122"/>
              </a:rPr>
              <a:t>ʃən/</a:t>
            </a:r>
            <a:r>
              <a:rPr lang="en-US" altLang="zh-CN" sz="2400" b="1" u="sng">
                <a:solidFill>
                  <a:schemeClr val="accent2"/>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 control points</a:t>
            </a:r>
          </a:p>
        </p:txBody>
      </p:sp>
    </p:spTree>
  </p:cSld>
  <p:clrMapOvr>
    <a:masterClrMapping/>
  </p:clrMapOvr>
  <p:transition/>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标题 1"/>
          <p:cNvSpPr>
            <a:spLocks noGrp="1"/>
          </p:cNvSpPr>
          <p:nvPr>
            <p:ph type="title"/>
          </p:nvPr>
        </p:nvSpPr>
        <p:spPr/>
        <p:txBody>
          <a:bodyPr/>
          <a:lstStyle/>
          <a:p>
            <a:endParaRPr lang="zh-CN" altLang="en-US" smtClean="0"/>
          </a:p>
        </p:txBody>
      </p:sp>
      <p:sp>
        <p:nvSpPr>
          <p:cNvPr id="184323" name="内容占位符 2"/>
          <p:cNvSpPr>
            <a:spLocks noGrp="1"/>
          </p:cNvSpPr>
          <p:nvPr>
            <p:ph idx="1"/>
          </p:nvPr>
        </p:nvSpPr>
        <p:spPr/>
        <p:txBody>
          <a:bodyPr/>
          <a:lstStyle/>
          <a:p>
            <a:r>
              <a:rPr lang="zh-CN" altLang="en-US" sz="2800" smtClean="0">
                <a:latin typeface="Times New Roman" pitchFamily="18" charset="0"/>
                <a:ea typeface="楷体_GB2312" pitchFamily="49" charset="-122"/>
                <a:cs typeface="Times New Roman" pitchFamily="18" charset="0"/>
              </a:rPr>
              <a:t>两幅栅格图的</a:t>
            </a:r>
            <a:r>
              <a:rPr lang="en-US" altLang="zh-CN" sz="2800" smtClean="0">
                <a:latin typeface="Times New Roman" pitchFamily="18" charset="0"/>
                <a:ea typeface="楷体_GB2312" pitchFamily="49" charset="-122"/>
                <a:cs typeface="Times New Roman" pitchFamily="18" charset="0"/>
              </a:rPr>
              <a:t>kappa</a:t>
            </a:r>
            <a:r>
              <a:rPr lang="zh-CN" altLang="en-US" sz="2800" smtClean="0">
                <a:latin typeface="Times New Roman" pitchFamily="18" charset="0"/>
                <a:ea typeface="楷体_GB2312" pitchFamily="49" charset="-122"/>
                <a:cs typeface="Times New Roman" pitchFamily="18" charset="0"/>
              </a:rPr>
              <a:t>计算公式为 </a:t>
            </a:r>
            <a:r>
              <a:rPr lang="en-US" altLang="zh-CN" sz="2800" smtClean="0">
                <a:latin typeface="Times New Roman" pitchFamily="18" charset="0"/>
                <a:ea typeface="楷体_GB2312" pitchFamily="49" charset="-122"/>
                <a:cs typeface="Times New Roman" pitchFamily="18" charset="0"/>
              </a:rPr>
              <a:t>k = (Po-Pc)/(1-Pc)</a:t>
            </a:r>
          </a:p>
          <a:p>
            <a:r>
              <a:rPr lang="zh-CN" altLang="en-US" sz="2800" smtClean="0">
                <a:latin typeface="Times New Roman" pitchFamily="18" charset="0"/>
                <a:ea typeface="楷体_GB2312" pitchFamily="49" charset="-122"/>
                <a:cs typeface="Times New Roman" pitchFamily="18" charset="0"/>
              </a:rPr>
              <a:t>设栅格总像元数为</a:t>
            </a:r>
            <a:r>
              <a:rPr lang="en-US" altLang="zh-CN" sz="2800" smtClean="0">
                <a:latin typeface="Times New Roman" pitchFamily="18" charset="0"/>
                <a:ea typeface="楷体_GB2312" pitchFamily="49" charset="-122"/>
                <a:cs typeface="Times New Roman" pitchFamily="18" charset="0"/>
              </a:rPr>
              <a:t>n</a:t>
            </a:r>
            <a:r>
              <a:rPr lang="zh-CN" altLang="en-US" sz="2800" smtClean="0">
                <a:latin typeface="Times New Roman" pitchFamily="18" charset="0"/>
                <a:ea typeface="楷体_GB2312" pitchFamily="49" charset="-122"/>
                <a:cs typeface="Times New Roman" pitchFamily="18" charset="0"/>
              </a:rPr>
              <a:t>，真实栅格为</a:t>
            </a:r>
            <a:r>
              <a:rPr lang="en-US" altLang="zh-CN" sz="2800" smtClean="0">
                <a:latin typeface="Times New Roman" pitchFamily="18" charset="0"/>
                <a:ea typeface="楷体_GB2312" pitchFamily="49" charset="-122"/>
                <a:cs typeface="Times New Roman" pitchFamily="18" charset="0"/>
              </a:rPr>
              <a:t>1</a:t>
            </a:r>
            <a:r>
              <a:rPr lang="zh-CN" altLang="en-US" sz="2800" smtClean="0">
                <a:latin typeface="Times New Roman" pitchFamily="18" charset="0"/>
                <a:ea typeface="楷体_GB2312" pitchFamily="49" charset="-122"/>
                <a:cs typeface="Times New Roman" pitchFamily="18" charset="0"/>
              </a:rPr>
              <a:t>的像元数为</a:t>
            </a:r>
            <a:r>
              <a:rPr lang="en-US" altLang="zh-CN" sz="2800" smtClean="0">
                <a:latin typeface="Times New Roman" pitchFamily="18" charset="0"/>
                <a:ea typeface="楷体_GB2312" pitchFamily="49" charset="-122"/>
                <a:cs typeface="Times New Roman" pitchFamily="18" charset="0"/>
              </a:rPr>
              <a:t>a1</a:t>
            </a:r>
            <a:r>
              <a:rPr lang="zh-CN" altLang="en-US" sz="2800" smtClean="0">
                <a:latin typeface="Times New Roman" pitchFamily="18" charset="0"/>
                <a:ea typeface="楷体_GB2312" pitchFamily="49" charset="-122"/>
                <a:cs typeface="Times New Roman" pitchFamily="18" charset="0"/>
              </a:rPr>
              <a:t>，为</a:t>
            </a:r>
            <a:r>
              <a:rPr lang="en-US" altLang="zh-CN" sz="2800" smtClean="0">
                <a:latin typeface="Times New Roman" pitchFamily="18" charset="0"/>
                <a:ea typeface="楷体_GB2312" pitchFamily="49" charset="-122"/>
                <a:cs typeface="Times New Roman" pitchFamily="18" charset="0"/>
              </a:rPr>
              <a:t>0</a:t>
            </a:r>
            <a:r>
              <a:rPr lang="zh-CN" altLang="en-US" sz="2800" smtClean="0">
                <a:latin typeface="Times New Roman" pitchFamily="18" charset="0"/>
                <a:ea typeface="楷体_GB2312" pitchFamily="49" charset="-122"/>
                <a:cs typeface="Times New Roman" pitchFamily="18" charset="0"/>
              </a:rPr>
              <a:t>的像元数为</a:t>
            </a:r>
            <a:r>
              <a:rPr lang="en-US" altLang="zh-CN" sz="2800" smtClean="0">
                <a:latin typeface="Times New Roman" pitchFamily="18" charset="0"/>
                <a:ea typeface="楷体_GB2312" pitchFamily="49" charset="-122"/>
                <a:cs typeface="Times New Roman" pitchFamily="18" charset="0"/>
              </a:rPr>
              <a:t>a0</a:t>
            </a:r>
            <a:r>
              <a:rPr lang="zh-CN" altLang="en-US" sz="2800" smtClean="0">
                <a:latin typeface="Times New Roman" pitchFamily="18" charset="0"/>
                <a:ea typeface="楷体_GB2312" pitchFamily="49" charset="-122"/>
                <a:cs typeface="Times New Roman" pitchFamily="18" charset="0"/>
              </a:rPr>
              <a:t>，模拟栅格为</a:t>
            </a:r>
            <a:r>
              <a:rPr lang="en-US" altLang="zh-CN" sz="2800" smtClean="0">
                <a:latin typeface="Times New Roman" pitchFamily="18" charset="0"/>
                <a:ea typeface="楷体_GB2312" pitchFamily="49" charset="-122"/>
                <a:cs typeface="Times New Roman" pitchFamily="18" charset="0"/>
              </a:rPr>
              <a:t>1</a:t>
            </a:r>
            <a:r>
              <a:rPr lang="zh-CN" altLang="en-US" sz="2800" smtClean="0">
                <a:latin typeface="Times New Roman" pitchFamily="18" charset="0"/>
                <a:ea typeface="楷体_GB2312" pitchFamily="49" charset="-122"/>
                <a:cs typeface="Times New Roman" pitchFamily="18" charset="0"/>
              </a:rPr>
              <a:t>的像元数为</a:t>
            </a:r>
            <a:r>
              <a:rPr lang="en-US" altLang="zh-CN" sz="2800" smtClean="0">
                <a:latin typeface="Times New Roman" pitchFamily="18" charset="0"/>
                <a:ea typeface="楷体_GB2312" pitchFamily="49" charset="-122"/>
                <a:cs typeface="Times New Roman" pitchFamily="18" charset="0"/>
              </a:rPr>
              <a:t>b1</a:t>
            </a:r>
            <a:r>
              <a:rPr lang="zh-CN" altLang="en-US" sz="2800" smtClean="0">
                <a:latin typeface="Times New Roman" pitchFamily="18" charset="0"/>
                <a:ea typeface="楷体_GB2312" pitchFamily="49" charset="-122"/>
                <a:cs typeface="Times New Roman" pitchFamily="18" charset="0"/>
              </a:rPr>
              <a:t>，为</a:t>
            </a:r>
            <a:r>
              <a:rPr lang="en-US" altLang="zh-CN" sz="2800" smtClean="0">
                <a:latin typeface="Times New Roman" pitchFamily="18" charset="0"/>
                <a:ea typeface="楷体_GB2312" pitchFamily="49" charset="-122"/>
                <a:cs typeface="Times New Roman" pitchFamily="18" charset="0"/>
              </a:rPr>
              <a:t>0</a:t>
            </a:r>
            <a:r>
              <a:rPr lang="zh-CN" altLang="en-US" sz="2800" smtClean="0">
                <a:latin typeface="Times New Roman" pitchFamily="18" charset="0"/>
                <a:ea typeface="楷体_GB2312" pitchFamily="49" charset="-122"/>
                <a:cs typeface="Times New Roman" pitchFamily="18" charset="0"/>
              </a:rPr>
              <a:t>的像元数为</a:t>
            </a:r>
            <a:r>
              <a:rPr lang="en-US" altLang="zh-CN" sz="2800" smtClean="0">
                <a:latin typeface="Times New Roman" pitchFamily="18" charset="0"/>
                <a:ea typeface="楷体_GB2312" pitchFamily="49" charset="-122"/>
                <a:cs typeface="Times New Roman" pitchFamily="18" charset="0"/>
              </a:rPr>
              <a:t>b0</a:t>
            </a:r>
            <a:r>
              <a:rPr lang="zh-CN" altLang="en-US" sz="2800" smtClean="0">
                <a:latin typeface="Times New Roman" pitchFamily="18" charset="0"/>
                <a:ea typeface="楷体_GB2312" pitchFamily="49" charset="-122"/>
                <a:cs typeface="Times New Roman" pitchFamily="18" charset="0"/>
              </a:rPr>
              <a:t>，两个栅格对应像元值相等的像元数为</a:t>
            </a:r>
            <a:r>
              <a:rPr lang="en-US" altLang="zh-CN" sz="2800" smtClean="0">
                <a:latin typeface="Times New Roman" pitchFamily="18" charset="0"/>
                <a:ea typeface="楷体_GB2312" pitchFamily="49" charset="-122"/>
                <a:cs typeface="Times New Roman" pitchFamily="18" charset="0"/>
              </a:rPr>
              <a:t>s</a:t>
            </a:r>
            <a:r>
              <a:rPr lang="zh-CN" altLang="en-US" sz="2800" smtClean="0">
                <a:latin typeface="Times New Roman" pitchFamily="18" charset="0"/>
                <a:ea typeface="楷体_GB2312" pitchFamily="49" charset="-122"/>
                <a:cs typeface="Times New Roman" pitchFamily="18" charset="0"/>
              </a:rPr>
              <a:t>，则</a:t>
            </a:r>
          </a:p>
          <a:p>
            <a:r>
              <a:rPr lang="en-US" altLang="zh-CN" sz="2800" smtClean="0">
                <a:latin typeface="Times New Roman" pitchFamily="18" charset="0"/>
                <a:ea typeface="楷体_GB2312" pitchFamily="49" charset="-122"/>
                <a:cs typeface="Times New Roman" pitchFamily="18" charset="0"/>
              </a:rPr>
              <a:t>Po = s/n</a:t>
            </a:r>
            <a:r>
              <a:rPr lang="zh-CN" altLang="en-US" sz="2800" smtClean="0">
                <a:latin typeface="Times New Roman" pitchFamily="18" charset="0"/>
                <a:ea typeface="楷体_GB2312" pitchFamily="49" charset="-122"/>
                <a:cs typeface="Times New Roman" pitchFamily="18" charset="0"/>
              </a:rPr>
              <a:t>， </a:t>
            </a:r>
            <a:r>
              <a:rPr lang="en-US" altLang="zh-CN" sz="2800" smtClean="0">
                <a:latin typeface="Times New Roman" pitchFamily="18" charset="0"/>
                <a:ea typeface="楷体_GB2312" pitchFamily="49" charset="-122"/>
                <a:cs typeface="Times New Roman" pitchFamily="18" charset="0"/>
              </a:rPr>
              <a:t>Pc = (a1*b1+a0*b0)/(n*n)</a:t>
            </a:r>
          </a:p>
          <a:p>
            <a:endParaRPr lang="zh-CN" altLang="en-US" sz="2800" smtClean="0">
              <a:latin typeface="Times New Roman" pitchFamily="18" charset="0"/>
              <a:ea typeface="楷体_GB2312" pitchFamily="49" charset="-122"/>
              <a:cs typeface="Times New Roman" pitchFamily="18" charset="0"/>
            </a:endParaRPr>
          </a:p>
        </p:txBody>
      </p:sp>
      <p:sp>
        <p:nvSpPr>
          <p:cNvPr id="184324"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E733E85-08FA-419D-9E0A-90BAC7AC3EB9}" type="slidenum">
              <a:rPr lang="en-US" altLang="zh-CN" sz="1400" smtClean="0"/>
              <a:pPr eaLnBrk="1" hangingPunct="1"/>
              <a:t>180</a:t>
            </a:fld>
            <a:endParaRPr lang="en-US" altLang="zh-CN" sz="1400" smtClean="0"/>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93E1B92-0FA0-4846-8DEC-C4D05A190A3F}" type="slidenum">
              <a:rPr lang="en-US" altLang="zh-CN" sz="1400" smtClean="0"/>
              <a:pPr eaLnBrk="1" hangingPunct="1"/>
              <a:t>181</a:t>
            </a:fld>
            <a:endParaRPr lang="en-US" altLang="zh-CN" sz="1400" smtClean="0"/>
          </a:p>
        </p:txBody>
      </p:sp>
      <p:sp>
        <p:nvSpPr>
          <p:cNvPr id="185347"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Data preparation</a:t>
            </a:r>
            <a:endParaRPr lang="en-US" altLang="zh-CN" sz="3600" smtClean="0">
              <a:solidFill>
                <a:schemeClr val="accent2"/>
              </a:solidFill>
            </a:endParaRPr>
          </a:p>
        </p:txBody>
      </p:sp>
      <p:pic>
        <p:nvPicPr>
          <p:cNvPr id="185348" name="Picture 4"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349"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85350" name="Picture 6"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549275"/>
            <a:ext cx="9350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351" name="Rectangle 7"/>
          <p:cNvSpPr>
            <a:spLocks noChangeArrowheads="1"/>
          </p:cNvSpPr>
          <p:nvPr/>
        </p:nvSpPr>
        <p:spPr bwMode="auto">
          <a:xfrm>
            <a:off x="0"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85352" name="Picture 8" descr="图片1"/>
          <p:cNvPicPr>
            <a:picLocks noChangeAspect="1" noChangeArrowheads="1"/>
          </p:cNvPicPr>
          <p:nvPr/>
        </p:nvPicPr>
        <p:blipFill>
          <a:blip r:embed="rId3">
            <a:extLst>
              <a:ext uri="{28A0092B-C50C-407E-A947-70E740481C1C}">
                <a14:useLocalDpi xmlns:a14="http://schemas.microsoft.com/office/drawing/2010/main" val="0"/>
              </a:ext>
            </a:extLst>
          </a:blip>
          <a:srcRect l="3093"/>
          <a:stretch>
            <a:fillRect/>
          </a:stretch>
        </p:blipFill>
        <p:spPr bwMode="auto">
          <a:xfrm>
            <a:off x="107950" y="1052513"/>
            <a:ext cx="22383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353" name="Rectangle 11"/>
          <p:cNvSpPr>
            <a:spLocks noGrp="1" noChangeArrowheads="1"/>
          </p:cNvSpPr>
          <p:nvPr>
            <p:ph type="body" idx="1"/>
          </p:nvPr>
        </p:nvSpPr>
        <p:spPr>
          <a:xfrm>
            <a:off x="2555875" y="1484313"/>
            <a:ext cx="6142038" cy="4997450"/>
          </a:xfrm>
        </p:spPr>
        <p:txBody>
          <a:bodyPr/>
          <a:lstStyle/>
          <a:p>
            <a:pPr eaLnBrk="1" hangingPunct="1">
              <a:lnSpc>
                <a:spcPct val="120000"/>
              </a:lnSpc>
              <a:buFont typeface="Wingdings" pitchFamily="2" charset="2"/>
              <a:buChar char="Ø"/>
            </a:pPr>
            <a:r>
              <a:rPr lang="en-US" altLang="zh-CN" sz="2600" b="1" u="sng" smtClean="0">
                <a:solidFill>
                  <a:srgbClr val="9900CC"/>
                </a:solidFill>
                <a:latin typeface="Times New Roman" pitchFamily="18" charset="0"/>
                <a:ea typeface="楷体_GB2312" pitchFamily="49" charset="-122"/>
              </a:rPr>
              <a:t>Create New Image</a:t>
            </a:r>
            <a:r>
              <a:rPr lang="en-US" altLang="zh-CN" sz="2600" b="1" smtClean="0">
                <a:solidFill>
                  <a:schemeClr val="accent2"/>
                </a:solidFill>
                <a:latin typeface="Times New Roman" pitchFamily="18" charset="0"/>
                <a:ea typeface="楷体_GB2312" pitchFamily="49" charset="-122"/>
              </a:rPr>
              <a:t> (</a:t>
            </a:r>
            <a:r>
              <a:rPr lang="zh-CN" altLang="en-US" sz="2600" b="1" smtClean="0">
                <a:solidFill>
                  <a:schemeClr val="accent2"/>
                </a:solidFill>
                <a:latin typeface="Times New Roman" pitchFamily="18" charset="0"/>
                <a:ea typeface="楷体_GB2312" pitchFamily="49" charset="-122"/>
              </a:rPr>
              <a:t>生成单值图像</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create a single or multilayer image that contains a single data value. </a:t>
            </a:r>
          </a:p>
          <a:p>
            <a:pPr eaLnBrk="1" hangingPunct="1">
              <a:lnSpc>
                <a:spcPct val="120000"/>
              </a:lnSpc>
              <a:buFont typeface="Wingdings" pitchFamily="2" charset="2"/>
              <a:buChar char="Ø"/>
            </a:pPr>
            <a:r>
              <a:rPr lang="en-US" altLang="zh-CN" sz="2600" b="1" u="sng" smtClean="0">
                <a:solidFill>
                  <a:srgbClr val="9900CC"/>
                </a:solidFill>
                <a:latin typeface="Times New Roman" pitchFamily="18" charset="0"/>
                <a:ea typeface="楷体_GB2312" pitchFamily="49" charset="-122"/>
              </a:rPr>
              <a:t>Create Surface</a:t>
            </a:r>
            <a:r>
              <a:rPr lang="en-US" altLang="zh-CN" sz="2600" b="1" smtClean="0">
                <a:solidFill>
                  <a:schemeClr val="accent2"/>
                </a:solidFill>
                <a:latin typeface="Times New Roman" pitchFamily="18" charset="0"/>
                <a:ea typeface="楷体_GB2312" pitchFamily="49" charset="-122"/>
              </a:rPr>
              <a:t> (</a:t>
            </a:r>
            <a:r>
              <a:rPr lang="zh-CN" altLang="en-US" sz="2600" b="1" smtClean="0">
                <a:solidFill>
                  <a:schemeClr val="accent2"/>
                </a:solidFill>
                <a:latin typeface="Times New Roman" pitchFamily="18" charset="0"/>
                <a:ea typeface="楷体_GB2312" pitchFamily="49" charset="-122"/>
              </a:rPr>
              <a:t>创建三维地形表面</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create a surface layer or DEM from input point elevations, merge(</a:t>
            </a:r>
            <a:r>
              <a:rPr lang="zh-CN" altLang="en-US" sz="2600" b="1" smtClean="0">
                <a:latin typeface="Times New Roman" pitchFamily="18" charset="0"/>
                <a:ea typeface="楷体_GB2312" pitchFamily="49" charset="-122"/>
              </a:rPr>
              <a:t>融合</a:t>
            </a:r>
            <a:r>
              <a:rPr lang="en-US" altLang="zh-CN" sz="2600" b="1" smtClean="0">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mə:dʒ</a:t>
            </a:r>
            <a:r>
              <a:rPr lang="en-US" altLang="zh-CN" sz="2600" b="1" smtClean="0">
                <a:latin typeface="Times New Roman" pitchFamily="18" charset="0"/>
                <a:ea typeface="楷体_GB2312" pitchFamily="49" charset="-122"/>
              </a:rPr>
              <a:t>/) and split DTMs(</a:t>
            </a:r>
            <a:r>
              <a:rPr lang="en-US" altLang="zh-CN" sz="2600" b="1" u="sng" smtClean="0">
                <a:solidFill>
                  <a:srgbClr val="CC00CC"/>
                </a:solidFill>
                <a:latin typeface="Times New Roman" pitchFamily="18" charset="0"/>
                <a:ea typeface="楷体_GB2312" pitchFamily="49" charset="-122"/>
              </a:rPr>
              <a:t>Digital terrain model</a:t>
            </a:r>
            <a:r>
              <a:rPr lang="en-US" altLang="zh-CN" sz="2600" b="1" smtClean="0">
                <a:latin typeface="Times New Roman" pitchFamily="18" charset="0"/>
                <a:ea typeface="楷体_GB2312" pitchFamily="49" charset="-122"/>
              </a:rPr>
              <a:t>). </a:t>
            </a: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2D9278D-2B75-451F-886E-9141B250642E}" type="slidenum">
              <a:rPr lang="en-US" altLang="zh-CN" sz="1400" smtClean="0"/>
              <a:pPr eaLnBrk="1" hangingPunct="1"/>
              <a:t>182</a:t>
            </a:fld>
            <a:endParaRPr lang="en-US" altLang="zh-CN" sz="1400" smtClean="0"/>
          </a:p>
        </p:txBody>
      </p:sp>
      <p:sp>
        <p:nvSpPr>
          <p:cNvPr id="186371" name="Rectangle 2"/>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Data preparation</a:t>
            </a:r>
            <a:endParaRPr lang="en-US" altLang="zh-CN" sz="3600" smtClean="0">
              <a:solidFill>
                <a:schemeClr val="accent2"/>
              </a:solidFill>
            </a:endParaRPr>
          </a:p>
        </p:txBody>
      </p:sp>
      <p:pic>
        <p:nvPicPr>
          <p:cNvPr id="186372" name="Picture 3"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37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86374" name="Picture 5"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549275"/>
            <a:ext cx="9350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375" name="Rectangle 6"/>
          <p:cNvSpPr>
            <a:spLocks noChangeArrowheads="1"/>
          </p:cNvSpPr>
          <p:nvPr/>
        </p:nvSpPr>
        <p:spPr bwMode="auto">
          <a:xfrm>
            <a:off x="0"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86376" name="Picture 7" descr="图片1"/>
          <p:cNvPicPr>
            <a:picLocks noChangeAspect="1" noChangeArrowheads="1"/>
          </p:cNvPicPr>
          <p:nvPr/>
        </p:nvPicPr>
        <p:blipFill>
          <a:blip r:embed="rId3">
            <a:extLst>
              <a:ext uri="{28A0092B-C50C-407E-A947-70E740481C1C}">
                <a14:useLocalDpi xmlns:a14="http://schemas.microsoft.com/office/drawing/2010/main" val="0"/>
              </a:ext>
            </a:extLst>
          </a:blip>
          <a:srcRect l="3093"/>
          <a:stretch>
            <a:fillRect/>
          </a:stretch>
        </p:blipFill>
        <p:spPr bwMode="auto">
          <a:xfrm>
            <a:off x="107950" y="1052513"/>
            <a:ext cx="22383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377" name="Rectangle 8"/>
          <p:cNvSpPr>
            <a:spLocks noGrp="1" noChangeArrowheads="1"/>
          </p:cNvSpPr>
          <p:nvPr>
            <p:ph type="body" idx="1"/>
          </p:nvPr>
        </p:nvSpPr>
        <p:spPr>
          <a:xfrm>
            <a:off x="2500313" y="1428750"/>
            <a:ext cx="6373812" cy="4997450"/>
          </a:xfrm>
        </p:spPr>
        <p:txBody>
          <a:bodyPr/>
          <a:lstStyle/>
          <a:p>
            <a:pPr eaLnBrk="1" hangingPunct="1">
              <a:lnSpc>
                <a:spcPct val="120000"/>
              </a:lnSpc>
              <a:buFont typeface="Wingdings" pitchFamily="2" charset="2"/>
              <a:buChar char="Ø"/>
            </a:pPr>
            <a:r>
              <a:rPr lang="en-US" altLang="zh-CN" sz="2400" b="1" u="sng" smtClean="0">
                <a:solidFill>
                  <a:srgbClr val="9900CC"/>
                </a:solidFill>
                <a:latin typeface="Times New Roman" pitchFamily="18" charset="0"/>
                <a:ea typeface="楷体_GB2312" pitchFamily="49" charset="-122"/>
              </a:rPr>
              <a:t>Subset Image</a:t>
            </a:r>
            <a:r>
              <a:rPr lang="en-US" altLang="zh-CN" sz="2400" b="1" smtClean="0">
                <a:latin typeface="Times New Roman" pitchFamily="18" charset="0"/>
                <a:ea typeface="楷体_GB2312" pitchFamily="49" charset="-122"/>
              </a:rPr>
              <a:t> </a:t>
            </a:r>
            <a:r>
              <a:rPr lang="en-US" altLang="zh-CN" sz="2400" b="1" smtClean="0">
                <a:solidFill>
                  <a:schemeClr val="accent2"/>
                </a:solidFill>
                <a:latin typeface="Times New Roman" pitchFamily="18" charset="0"/>
                <a:ea typeface="楷体_GB2312" pitchFamily="49" charset="-122"/>
              </a:rPr>
              <a:t>(</a:t>
            </a:r>
            <a:r>
              <a:rPr lang="zh-CN" altLang="en-US" sz="2400" b="1" smtClean="0">
                <a:solidFill>
                  <a:schemeClr val="accent2"/>
                </a:solidFill>
                <a:latin typeface="Times New Roman" pitchFamily="18" charset="0"/>
                <a:ea typeface="楷体_GB2312" pitchFamily="49" charset="-122"/>
              </a:rPr>
              <a:t>图像分幅裁剪</a:t>
            </a:r>
            <a:r>
              <a:rPr lang="en-US" altLang="zh-CN" sz="2400" b="1" smtClean="0">
                <a:solidFill>
                  <a:schemeClr val="accent2"/>
                </a:solidFill>
                <a:latin typeface="Times New Roman" pitchFamily="18" charset="0"/>
                <a:ea typeface="楷体_GB2312" pitchFamily="49" charset="-122"/>
              </a:rPr>
              <a:t>)—</a:t>
            </a:r>
            <a:r>
              <a:rPr lang="en-US" altLang="zh-CN" sz="2400" b="1" smtClean="0">
                <a:latin typeface="Times New Roman" pitchFamily="18" charset="0"/>
                <a:ea typeface="楷体_GB2312" pitchFamily="49" charset="-122"/>
              </a:rPr>
              <a:t>create and define a subset image. </a:t>
            </a:r>
          </a:p>
          <a:p>
            <a:pPr eaLnBrk="1" hangingPunct="1">
              <a:lnSpc>
                <a:spcPct val="120000"/>
              </a:lnSpc>
            </a:pPr>
            <a:r>
              <a:rPr lang="en-US" altLang="zh-CN" sz="2400" b="1" smtClean="0">
                <a:latin typeface="Times New Roman" pitchFamily="18" charset="0"/>
                <a:ea typeface="楷体_GB2312" pitchFamily="49" charset="-122"/>
              </a:rPr>
              <a:t>Subset </a:t>
            </a:r>
            <a:r>
              <a:rPr lang="en-US" altLang="zh-CN" sz="2400" b="1" smtClean="0">
                <a:solidFill>
                  <a:schemeClr val="accent2"/>
                </a:solidFill>
                <a:latin typeface="Times New Roman" pitchFamily="18" charset="0"/>
                <a:ea typeface="楷体_GB2312" pitchFamily="49" charset="-122"/>
              </a:rPr>
              <a:t>Definition (/,defi’niʃən/)</a:t>
            </a:r>
            <a:r>
              <a:rPr lang="en-US" altLang="zh-CN" sz="2400" b="1" smtClean="0">
                <a:latin typeface="Times New Roman" pitchFamily="18" charset="0"/>
                <a:ea typeface="楷体_GB2312" pitchFamily="49" charset="-122"/>
              </a:rPr>
              <a:t> :  Use this group to define a </a:t>
            </a:r>
            <a:r>
              <a:rPr lang="en-US" altLang="zh-CN" sz="2400" b="1" smtClean="0">
                <a:solidFill>
                  <a:schemeClr val="accent2"/>
                </a:solidFill>
                <a:latin typeface="Times New Roman" pitchFamily="18" charset="0"/>
                <a:ea typeface="楷体_GB2312" pitchFamily="49" charset="-122"/>
              </a:rPr>
              <a:t>rectangular(</a:t>
            </a:r>
            <a:r>
              <a:rPr lang="zh-CN" altLang="en-US" sz="2400" b="1" smtClean="0">
                <a:solidFill>
                  <a:schemeClr val="accent2"/>
                </a:solidFill>
                <a:latin typeface="Times New Roman" pitchFamily="18" charset="0"/>
                <a:ea typeface="楷体_GB2312" pitchFamily="49" charset="-122"/>
              </a:rPr>
              <a:t>矩形的</a:t>
            </a:r>
            <a:r>
              <a:rPr lang="en-US" altLang="zh-CN" sz="2400" b="1" smtClean="0">
                <a:solidFill>
                  <a:schemeClr val="accent2"/>
                </a:solidFill>
                <a:latin typeface="Times New Roman" pitchFamily="18" charset="0"/>
                <a:ea typeface="楷体_GB2312" pitchFamily="49" charset="-122"/>
              </a:rPr>
              <a:t>/rek’tæŋɡjulə/)</a:t>
            </a:r>
            <a:r>
              <a:rPr lang="en-US" altLang="zh-CN" sz="2400" b="1" smtClean="0">
                <a:latin typeface="Times New Roman" pitchFamily="18" charset="0"/>
                <a:ea typeface="楷体_GB2312" pitchFamily="49" charset="-122"/>
              </a:rPr>
              <a:t> area of the data to be used as the output file. The coordinates of the subset may be derived from an </a:t>
            </a:r>
            <a:r>
              <a:rPr lang="en-US" altLang="zh-CN" sz="2400" b="1" smtClean="0">
                <a:solidFill>
                  <a:schemeClr val="accent2"/>
                </a:solidFill>
                <a:latin typeface="Times New Roman" pitchFamily="18" charset="0"/>
                <a:ea typeface="楷体_GB2312" pitchFamily="49" charset="-122"/>
              </a:rPr>
              <a:t>inquire box</a:t>
            </a:r>
            <a:r>
              <a:rPr lang="en-US" altLang="zh-CN" sz="2400" b="1" smtClean="0">
                <a:latin typeface="Times New Roman" pitchFamily="18" charset="0"/>
                <a:ea typeface="楷体_GB2312" pitchFamily="49" charset="-122"/>
              </a:rPr>
              <a:t> </a:t>
            </a:r>
            <a:r>
              <a:rPr lang="en-US" altLang="zh-CN" sz="2400" b="1" smtClean="0">
                <a:solidFill>
                  <a:schemeClr val="accent2"/>
                </a:solidFill>
                <a:latin typeface="Times New Roman" pitchFamily="18" charset="0"/>
                <a:ea typeface="楷体_GB2312" pitchFamily="49" charset="-122"/>
              </a:rPr>
              <a:t>(</a:t>
            </a:r>
            <a:r>
              <a:rPr lang="zh-CN" altLang="en-US" sz="2400" b="1" smtClean="0">
                <a:solidFill>
                  <a:schemeClr val="accent2"/>
                </a:solidFill>
                <a:latin typeface="Times New Roman" pitchFamily="18" charset="0"/>
                <a:ea typeface="楷体_GB2312" pitchFamily="49" charset="-122"/>
              </a:rPr>
              <a:t>查询框</a:t>
            </a:r>
            <a:r>
              <a:rPr lang="en-US" altLang="zh-CN" sz="2400" b="1" smtClean="0">
                <a:solidFill>
                  <a:schemeClr val="accent2"/>
                </a:solidFill>
                <a:latin typeface="Times New Roman" pitchFamily="18" charset="0"/>
                <a:ea typeface="楷体_GB2312" pitchFamily="49" charset="-122"/>
              </a:rPr>
              <a:t>/in'kwaiə/) </a:t>
            </a:r>
            <a:r>
              <a:rPr lang="en-US" altLang="zh-CN" sz="2400" b="1" smtClean="0">
                <a:latin typeface="Times New Roman" pitchFamily="18" charset="0"/>
                <a:ea typeface="楷体_GB2312" pitchFamily="49" charset="-122"/>
              </a:rPr>
              <a:t>in the Viewer or by entering explicit X,Y values for the </a:t>
            </a:r>
            <a:r>
              <a:rPr lang="en-US" altLang="zh-CN" sz="2400" b="1" smtClean="0">
                <a:solidFill>
                  <a:schemeClr val="accent2"/>
                </a:solidFill>
                <a:latin typeface="Times New Roman" pitchFamily="18" charset="0"/>
                <a:ea typeface="楷体_GB2312" pitchFamily="49" charset="-122"/>
              </a:rPr>
              <a:t>upper-left and lower-right corners</a:t>
            </a:r>
            <a:r>
              <a:rPr lang="en-US" altLang="zh-CN" sz="2400" b="1" smtClean="0">
                <a:latin typeface="Times New Roman" pitchFamily="18" charset="0"/>
                <a:ea typeface="楷体_GB2312" pitchFamily="49" charset="-122"/>
              </a:rPr>
              <a:t> of the subset. The default coordinates are the entire input file. </a:t>
            </a:r>
          </a:p>
          <a:p>
            <a:pPr eaLnBrk="1" hangingPunct="1">
              <a:lnSpc>
                <a:spcPct val="120000"/>
              </a:lnSpc>
              <a:buFont typeface="Wingdings" pitchFamily="2" charset="2"/>
              <a:buChar char="Ø"/>
            </a:pPr>
            <a:endParaRPr lang="en-US" altLang="zh-CN" sz="2400" b="1" smtClean="0">
              <a:latin typeface="Times New Roman" pitchFamily="18" charset="0"/>
              <a:ea typeface="楷体_GB2312" pitchFamily="49" charset="-122"/>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BD83665-7002-4E83-8DFB-6F41C787ABAF}" type="slidenum">
              <a:rPr lang="en-US" altLang="zh-CN" sz="1400" smtClean="0"/>
              <a:pPr eaLnBrk="1" hangingPunct="1"/>
              <a:t>183</a:t>
            </a:fld>
            <a:endParaRPr lang="en-US" altLang="zh-CN" sz="1400" smtClean="0"/>
          </a:p>
        </p:txBody>
      </p:sp>
      <p:sp>
        <p:nvSpPr>
          <p:cNvPr id="187395" name="Rectangle 2"/>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Data preparation</a:t>
            </a:r>
            <a:endParaRPr lang="en-US" altLang="zh-CN" sz="3600" smtClean="0">
              <a:solidFill>
                <a:schemeClr val="accent2"/>
              </a:solidFill>
            </a:endParaRPr>
          </a:p>
        </p:txBody>
      </p:sp>
      <p:pic>
        <p:nvPicPr>
          <p:cNvPr id="187396" name="Picture 3"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39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87398" name="Picture 5"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549275"/>
            <a:ext cx="9350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399" name="Rectangle 6"/>
          <p:cNvSpPr>
            <a:spLocks noChangeArrowheads="1"/>
          </p:cNvSpPr>
          <p:nvPr/>
        </p:nvSpPr>
        <p:spPr bwMode="auto">
          <a:xfrm>
            <a:off x="0"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87400" name="Picture 7" descr="图片1"/>
          <p:cNvPicPr>
            <a:picLocks noChangeAspect="1" noChangeArrowheads="1"/>
          </p:cNvPicPr>
          <p:nvPr/>
        </p:nvPicPr>
        <p:blipFill>
          <a:blip r:embed="rId3">
            <a:extLst>
              <a:ext uri="{28A0092B-C50C-407E-A947-70E740481C1C}">
                <a14:useLocalDpi xmlns:a14="http://schemas.microsoft.com/office/drawing/2010/main" val="0"/>
              </a:ext>
            </a:extLst>
          </a:blip>
          <a:srcRect l="3093"/>
          <a:stretch>
            <a:fillRect/>
          </a:stretch>
        </p:blipFill>
        <p:spPr bwMode="auto">
          <a:xfrm>
            <a:off x="107950" y="1052513"/>
            <a:ext cx="22383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01" name="Rectangle 8"/>
          <p:cNvSpPr>
            <a:spLocks noGrp="1" noChangeArrowheads="1"/>
          </p:cNvSpPr>
          <p:nvPr>
            <p:ph type="body" idx="1"/>
          </p:nvPr>
        </p:nvSpPr>
        <p:spPr>
          <a:xfrm>
            <a:off x="2555875" y="1484313"/>
            <a:ext cx="6142038" cy="4997450"/>
          </a:xfrm>
        </p:spPr>
        <p:txBody>
          <a:bodyPr/>
          <a:lstStyle/>
          <a:p>
            <a:pPr eaLnBrk="1" hangingPunct="1">
              <a:lnSpc>
                <a:spcPct val="120000"/>
              </a:lnSpc>
              <a:buFont typeface="Wingdings" pitchFamily="2" charset="2"/>
              <a:buChar char="Ø"/>
            </a:pPr>
            <a:r>
              <a:rPr lang="en-US" altLang="zh-CN" sz="2400" b="1" u="sng" smtClean="0">
                <a:solidFill>
                  <a:srgbClr val="9900CC"/>
                </a:solidFill>
                <a:latin typeface="Times New Roman" pitchFamily="18" charset="0"/>
                <a:ea typeface="楷体_GB2312" pitchFamily="49" charset="-122"/>
              </a:rPr>
              <a:t>Subset Image</a:t>
            </a:r>
            <a:r>
              <a:rPr lang="en-US" altLang="zh-CN" sz="2400" b="1" smtClean="0">
                <a:latin typeface="Times New Roman" pitchFamily="18" charset="0"/>
                <a:ea typeface="楷体_GB2312" pitchFamily="49" charset="-122"/>
              </a:rPr>
              <a:t> </a:t>
            </a:r>
            <a:r>
              <a:rPr lang="en-US" altLang="zh-CN" sz="2400" b="1" smtClean="0">
                <a:solidFill>
                  <a:schemeClr val="accent2"/>
                </a:solidFill>
                <a:latin typeface="Times New Roman" pitchFamily="18" charset="0"/>
                <a:ea typeface="楷体_GB2312" pitchFamily="49" charset="-122"/>
              </a:rPr>
              <a:t>(</a:t>
            </a:r>
            <a:r>
              <a:rPr lang="zh-CN" altLang="en-US" sz="2400" b="1" smtClean="0">
                <a:solidFill>
                  <a:schemeClr val="accent2"/>
                </a:solidFill>
                <a:latin typeface="Times New Roman" pitchFamily="18" charset="0"/>
                <a:ea typeface="楷体_GB2312" pitchFamily="49" charset="-122"/>
              </a:rPr>
              <a:t>图像分幅裁剪</a:t>
            </a:r>
            <a:r>
              <a:rPr lang="en-US" altLang="zh-CN" sz="2400" b="1" smtClean="0">
                <a:solidFill>
                  <a:schemeClr val="accent2"/>
                </a:solidFill>
                <a:latin typeface="Times New Roman" pitchFamily="18" charset="0"/>
                <a:ea typeface="楷体_GB2312" pitchFamily="49" charset="-122"/>
              </a:rPr>
              <a:t>)—</a:t>
            </a:r>
            <a:r>
              <a:rPr lang="en-US" altLang="zh-CN" sz="2400" b="1" smtClean="0">
                <a:latin typeface="Times New Roman" pitchFamily="18" charset="0"/>
                <a:ea typeface="楷体_GB2312" pitchFamily="49" charset="-122"/>
              </a:rPr>
              <a:t>create and define a subset image. ——</a:t>
            </a:r>
            <a:r>
              <a:rPr lang="en-US" altLang="zh-CN" sz="2400" b="1" smtClean="0">
                <a:solidFill>
                  <a:schemeClr val="accent2"/>
                </a:solidFill>
                <a:latin typeface="Times New Roman" pitchFamily="18" charset="0"/>
                <a:ea typeface="楷体_GB2312" pitchFamily="49" charset="-122"/>
              </a:rPr>
              <a:t>four corners</a:t>
            </a:r>
          </a:p>
          <a:p>
            <a:pPr eaLnBrk="1" hangingPunct="1">
              <a:lnSpc>
                <a:spcPct val="120000"/>
              </a:lnSpc>
            </a:pPr>
            <a:r>
              <a:rPr lang="en-US" altLang="zh-CN" sz="2400" b="1" smtClean="0">
                <a:latin typeface="Times New Roman" pitchFamily="18" charset="0"/>
                <a:ea typeface="楷体_GB2312" pitchFamily="49" charset="-122"/>
              </a:rPr>
              <a:t>UL X:    Upper-left X coordinate  </a:t>
            </a:r>
          </a:p>
          <a:p>
            <a:pPr eaLnBrk="1" hangingPunct="1">
              <a:lnSpc>
                <a:spcPct val="120000"/>
              </a:lnSpc>
              <a:buFontTx/>
              <a:buNone/>
            </a:pPr>
            <a:r>
              <a:rPr lang="en-US" altLang="zh-CN" sz="2400" b="1" smtClean="0">
                <a:latin typeface="Times New Roman" pitchFamily="18" charset="0"/>
                <a:ea typeface="楷体_GB2312" pitchFamily="49" charset="-122"/>
              </a:rPr>
              <a:t>     UL Y:    Upper-left Y coordinate </a:t>
            </a:r>
          </a:p>
          <a:p>
            <a:pPr eaLnBrk="1" hangingPunct="1">
              <a:lnSpc>
                <a:spcPct val="120000"/>
              </a:lnSpc>
            </a:pPr>
            <a:r>
              <a:rPr lang="en-US" altLang="zh-CN" sz="2400" b="1" smtClean="0">
                <a:latin typeface="Times New Roman" pitchFamily="18" charset="0"/>
                <a:ea typeface="楷体_GB2312" pitchFamily="49" charset="-122"/>
              </a:rPr>
              <a:t>LR X:    Lower-right X coordinate  </a:t>
            </a:r>
          </a:p>
          <a:p>
            <a:pPr eaLnBrk="1" hangingPunct="1">
              <a:lnSpc>
                <a:spcPct val="120000"/>
              </a:lnSpc>
              <a:buFontTx/>
              <a:buNone/>
            </a:pPr>
            <a:r>
              <a:rPr lang="en-US" altLang="zh-CN" sz="2400" b="1" smtClean="0">
                <a:latin typeface="Times New Roman" pitchFamily="18" charset="0"/>
                <a:ea typeface="楷体_GB2312" pitchFamily="49" charset="-122"/>
              </a:rPr>
              <a:t>     LR Y:    Lower-right Y coordinate  </a:t>
            </a:r>
          </a:p>
          <a:p>
            <a:pPr eaLnBrk="1" hangingPunct="1">
              <a:lnSpc>
                <a:spcPct val="120000"/>
              </a:lnSpc>
            </a:pPr>
            <a:r>
              <a:rPr lang="en-US" altLang="zh-CN" sz="2400" b="1" smtClean="0">
                <a:latin typeface="Times New Roman" pitchFamily="18" charset="0"/>
                <a:ea typeface="楷体_GB2312" pitchFamily="49" charset="-122"/>
              </a:rPr>
              <a:t>UR X:    Upper-right X coordinate  </a:t>
            </a:r>
          </a:p>
          <a:p>
            <a:pPr eaLnBrk="1" hangingPunct="1">
              <a:lnSpc>
                <a:spcPct val="120000"/>
              </a:lnSpc>
              <a:buFontTx/>
              <a:buNone/>
            </a:pPr>
            <a:r>
              <a:rPr lang="en-US" altLang="zh-CN" sz="2400" b="1" smtClean="0">
                <a:latin typeface="Times New Roman" pitchFamily="18" charset="0"/>
                <a:ea typeface="楷体_GB2312" pitchFamily="49" charset="-122"/>
              </a:rPr>
              <a:t>     UR Y:    Upper-right Y coordinate </a:t>
            </a:r>
          </a:p>
          <a:p>
            <a:pPr eaLnBrk="1" hangingPunct="1">
              <a:lnSpc>
                <a:spcPct val="120000"/>
              </a:lnSpc>
            </a:pPr>
            <a:r>
              <a:rPr lang="en-US" altLang="zh-CN" sz="2400" b="1" smtClean="0">
                <a:latin typeface="Times New Roman" pitchFamily="18" charset="0"/>
                <a:ea typeface="楷体_GB2312" pitchFamily="49" charset="-122"/>
              </a:rPr>
              <a:t>LL X:    Lower-left X coordinate  </a:t>
            </a:r>
          </a:p>
          <a:p>
            <a:pPr eaLnBrk="1" hangingPunct="1">
              <a:lnSpc>
                <a:spcPct val="120000"/>
              </a:lnSpc>
              <a:buFontTx/>
              <a:buNone/>
            </a:pPr>
            <a:r>
              <a:rPr lang="en-US" altLang="zh-CN" sz="2400" b="1" smtClean="0">
                <a:latin typeface="Times New Roman" pitchFamily="18" charset="0"/>
                <a:ea typeface="楷体_GB2312" pitchFamily="49" charset="-122"/>
              </a:rPr>
              <a:t>     LL Y:    Lower-left Y coordinate  </a:t>
            </a: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42B58F3D-9BDB-458F-8200-3680E00C775C}" type="slidenum">
              <a:rPr lang="en-US" altLang="zh-CN" sz="1400" smtClean="0"/>
              <a:pPr eaLnBrk="1" hangingPunct="1"/>
              <a:t>184</a:t>
            </a:fld>
            <a:endParaRPr lang="en-US" altLang="zh-CN" sz="1400" smtClean="0"/>
          </a:p>
        </p:txBody>
      </p:sp>
      <p:sp>
        <p:nvSpPr>
          <p:cNvPr id="188419" name="Rectangle 2"/>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Data preparation</a:t>
            </a:r>
            <a:endParaRPr lang="en-US" altLang="zh-CN" sz="3600" smtClean="0">
              <a:solidFill>
                <a:schemeClr val="accent2"/>
              </a:solidFill>
            </a:endParaRPr>
          </a:p>
        </p:txBody>
      </p:sp>
      <p:pic>
        <p:nvPicPr>
          <p:cNvPr id="188420" name="Picture 3"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2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88422" name="Picture 5"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549275"/>
            <a:ext cx="9350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8423" name="Rectangle 6"/>
          <p:cNvSpPr>
            <a:spLocks noChangeArrowheads="1"/>
          </p:cNvSpPr>
          <p:nvPr/>
        </p:nvSpPr>
        <p:spPr bwMode="auto">
          <a:xfrm>
            <a:off x="0"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sp>
        <p:nvSpPr>
          <p:cNvPr id="188424" name="Rectangle 8"/>
          <p:cNvSpPr>
            <a:spLocks noGrp="1" noChangeArrowheads="1"/>
          </p:cNvSpPr>
          <p:nvPr>
            <p:ph type="body" idx="1"/>
          </p:nvPr>
        </p:nvSpPr>
        <p:spPr>
          <a:xfrm>
            <a:off x="323850" y="1484313"/>
            <a:ext cx="8374063" cy="4997450"/>
          </a:xfrm>
        </p:spPr>
        <p:txBody>
          <a:bodyPr/>
          <a:lstStyle/>
          <a:p>
            <a:pPr eaLnBrk="1" hangingPunct="1">
              <a:lnSpc>
                <a:spcPct val="120000"/>
              </a:lnSpc>
            </a:pPr>
            <a:r>
              <a:rPr lang="en-US" altLang="zh-CN" sz="2400" b="1" smtClean="0">
                <a:latin typeface="Times New Roman" pitchFamily="18" charset="0"/>
                <a:ea typeface="楷体_GB2312" pitchFamily="49" charset="-122"/>
              </a:rPr>
              <a:t>The use of the Four Corners option produces a subset in a way similar to the use of an AOI. In the illustration below, the marks in red show the locations of the four corners. The white box shows the largest rectangle that includes all four points. This is the area that will be subset using the Four Corners option.</a:t>
            </a:r>
          </a:p>
        </p:txBody>
      </p:sp>
      <p:pic>
        <p:nvPicPr>
          <p:cNvPr id="188425" name="Picture 10" descr="four_corner_ex"/>
          <p:cNvPicPr>
            <a:picLocks noChangeAspect="1" noChangeArrowheads="1"/>
          </p:cNvPicPr>
          <p:nvPr/>
        </p:nvPicPr>
        <p:blipFill>
          <a:blip r:embed="rId3">
            <a:extLst>
              <a:ext uri="{28A0092B-C50C-407E-A947-70E740481C1C}">
                <a14:useLocalDpi xmlns:a14="http://schemas.microsoft.com/office/drawing/2010/main" val="0"/>
              </a:ext>
            </a:extLst>
          </a:blip>
          <a:srcRect l="4956" t="5925" r="3650" b="8464"/>
          <a:stretch>
            <a:fillRect/>
          </a:stretch>
        </p:blipFill>
        <p:spPr bwMode="auto">
          <a:xfrm>
            <a:off x="3059113" y="3716338"/>
            <a:ext cx="3960812" cy="310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A848A7C-5C6A-46B2-8338-6F89A780800A}" type="slidenum">
              <a:rPr lang="en-US" altLang="zh-CN" sz="1400" smtClean="0"/>
              <a:pPr eaLnBrk="1" hangingPunct="1"/>
              <a:t>185</a:t>
            </a:fld>
            <a:endParaRPr lang="en-US" altLang="zh-CN" sz="1400" smtClean="0"/>
          </a:p>
        </p:txBody>
      </p:sp>
      <p:sp>
        <p:nvSpPr>
          <p:cNvPr id="189443" name="Rectangle 2"/>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Data preparation</a:t>
            </a:r>
            <a:endParaRPr lang="en-US" altLang="zh-CN" sz="3600" smtClean="0">
              <a:solidFill>
                <a:schemeClr val="accent2"/>
              </a:solidFill>
            </a:endParaRPr>
          </a:p>
        </p:txBody>
      </p:sp>
      <p:pic>
        <p:nvPicPr>
          <p:cNvPr id="189444" name="Picture 3"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9445"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89446" name="Picture 5"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549275"/>
            <a:ext cx="9350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9447" name="Rectangle 6"/>
          <p:cNvSpPr>
            <a:spLocks noChangeArrowheads="1"/>
          </p:cNvSpPr>
          <p:nvPr/>
        </p:nvSpPr>
        <p:spPr bwMode="auto">
          <a:xfrm>
            <a:off x="0"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89448" name="Picture 7" descr="图片1"/>
          <p:cNvPicPr>
            <a:picLocks noChangeAspect="1" noChangeArrowheads="1"/>
          </p:cNvPicPr>
          <p:nvPr/>
        </p:nvPicPr>
        <p:blipFill>
          <a:blip r:embed="rId3">
            <a:extLst>
              <a:ext uri="{28A0092B-C50C-407E-A947-70E740481C1C}">
                <a14:useLocalDpi xmlns:a14="http://schemas.microsoft.com/office/drawing/2010/main" val="0"/>
              </a:ext>
            </a:extLst>
          </a:blip>
          <a:srcRect l="3093"/>
          <a:stretch>
            <a:fillRect/>
          </a:stretch>
        </p:blipFill>
        <p:spPr bwMode="auto">
          <a:xfrm>
            <a:off x="107950" y="1052513"/>
            <a:ext cx="22383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9449" name="Rectangle 8"/>
          <p:cNvSpPr>
            <a:spLocks noGrp="1" noChangeArrowheads="1"/>
          </p:cNvSpPr>
          <p:nvPr>
            <p:ph type="body" idx="1"/>
          </p:nvPr>
        </p:nvSpPr>
        <p:spPr>
          <a:xfrm>
            <a:off x="2555875" y="1484313"/>
            <a:ext cx="6142038" cy="4997450"/>
          </a:xfrm>
        </p:spPr>
        <p:txBody>
          <a:bodyPr/>
          <a:lstStyle/>
          <a:p>
            <a:pPr eaLnBrk="1" hangingPunct="1">
              <a:lnSpc>
                <a:spcPct val="120000"/>
              </a:lnSpc>
              <a:buFont typeface="Wingdings" pitchFamily="2" charset="2"/>
              <a:buChar char="Ø"/>
            </a:pPr>
            <a:r>
              <a:rPr lang="en-US" altLang="zh-CN" sz="2400" b="1" u="sng" smtClean="0">
                <a:solidFill>
                  <a:srgbClr val="9900CC"/>
                </a:solidFill>
                <a:latin typeface="Times New Roman" pitchFamily="18" charset="0"/>
                <a:ea typeface="楷体_GB2312" pitchFamily="49" charset="-122"/>
              </a:rPr>
              <a:t>Dice Image</a:t>
            </a:r>
            <a:r>
              <a:rPr lang="en-US" altLang="zh-CN" sz="2400" b="1" smtClean="0">
                <a:latin typeface="Times New Roman" pitchFamily="18" charset="0"/>
                <a:ea typeface="楷体_GB2312" pitchFamily="49" charset="-122"/>
              </a:rPr>
              <a:t> </a:t>
            </a:r>
            <a:r>
              <a:rPr lang="en-US" altLang="zh-CN" sz="2400" b="1" smtClean="0">
                <a:solidFill>
                  <a:schemeClr val="accent2"/>
                </a:solidFill>
                <a:latin typeface="Times New Roman" pitchFamily="18" charset="0"/>
                <a:ea typeface="楷体_GB2312" pitchFamily="49" charset="-122"/>
              </a:rPr>
              <a:t>(</a:t>
            </a:r>
            <a:r>
              <a:rPr lang="zh-CN" altLang="en-US" sz="2400" b="1" smtClean="0">
                <a:solidFill>
                  <a:schemeClr val="accent2"/>
                </a:solidFill>
                <a:latin typeface="Times New Roman" pitchFamily="18" charset="0"/>
                <a:ea typeface="楷体_GB2312" pitchFamily="49" charset="-122"/>
              </a:rPr>
              <a:t>图像方块裁剪</a:t>
            </a:r>
            <a:r>
              <a:rPr lang="en-US" altLang="zh-CN" sz="2400" b="1" smtClean="0">
                <a:solidFill>
                  <a:schemeClr val="accent2"/>
                </a:solidFill>
                <a:latin typeface="Times New Roman" pitchFamily="18" charset="0"/>
                <a:ea typeface="楷体_GB2312" pitchFamily="49" charset="-122"/>
              </a:rPr>
              <a:t>)—</a:t>
            </a:r>
            <a:r>
              <a:rPr lang="en-US" altLang="zh-CN" sz="2400" b="1" smtClean="0">
                <a:latin typeface="Times New Roman" pitchFamily="18" charset="0"/>
                <a:ea typeface="楷体_GB2312" pitchFamily="49" charset="-122"/>
              </a:rPr>
              <a:t>take a large image and chip out new images at your specified </a:t>
            </a:r>
            <a:r>
              <a:rPr lang="en-US" altLang="zh-CN" sz="2400" b="1" smtClean="0">
                <a:solidFill>
                  <a:srgbClr val="9900CC"/>
                </a:solidFill>
                <a:latin typeface="Times New Roman" pitchFamily="18" charset="0"/>
                <a:ea typeface="楷体_GB2312" pitchFamily="49" charset="-122"/>
              </a:rPr>
              <a:t>dimensions(</a:t>
            </a:r>
            <a:r>
              <a:rPr lang="zh-CN" altLang="en-US" sz="2400" b="1" smtClean="0">
                <a:solidFill>
                  <a:srgbClr val="9900CC"/>
                </a:solidFill>
                <a:latin typeface="Times New Roman" pitchFamily="18" charset="0"/>
                <a:ea typeface="楷体_GB2312" pitchFamily="49" charset="-122"/>
              </a:rPr>
              <a:t>尺寸</a:t>
            </a:r>
            <a:r>
              <a:rPr lang="en-US" altLang="zh-CN" sz="2400" b="1" smtClean="0">
                <a:solidFill>
                  <a:srgbClr val="9900CC"/>
                </a:solidFill>
                <a:latin typeface="Times New Roman" pitchFamily="18" charset="0"/>
                <a:ea typeface="楷体_GB2312" pitchFamily="49" charset="-122"/>
              </a:rPr>
              <a:t>, </a:t>
            </a:r>
            <a:r>
              <a:rPr lang="zh-CN" altLang="en-US" sz="2400" b="1" smtClean="0">
                <a:solidFill>
                  <a:srgbClr val="9900CC"/>
                </a:solidFill>
                <a:latin typeface="Times New Roman" pitchFamily="18" charset="0"/>
                <a:ea typeface="楷体_GB2312" pitchFamily="49" charset="-122"/>
              </a:rPr>
              <a:t>面积</a:t>
            </a:r>
            <a:r>
              <a:rPr lang="en-US" altLang="zh-CN" sz="2400" b="1" smtClean="0">
                <a:solidFill>
                  <a:srgbClr val="9900CC"/>
                </a:solidFill>
                <a:latin typeface="Times New Roman" pitchFamily="18" charset="0"/>
                <a:ea typeface="楷体_GB2312" pitchFamily="49" charset="-122"/>
              </a:rPr>
              <a:t>, </a:t>
            </a:r>
            <a:r>
              <a:rPr lang="zh-CN" altLang="en-US" sz="2400" b="1" smtClean="0">
                <a:solidFill>
                  <a:srgbClr val="9900CC"/>
                </a:solidFill>
                <a:latin typeface="Times New Roman" pitchFamily="18" charset="0"/>
                <a:ea typeface="楷体_GB2312" pitchFamily="49" charset="-122"/>
              </a:rPr>
              <a:t>维</a:t>
            </a:r>
            <a:r>
              <a:rPr lang="en-US" altLang="zh-CN" sz="2400" b="1" smtClean="0">
                <a:solidFill>
                  <a:srgbClr val="9900CC"/>
                </a:solidFill>
                <a:latin typeface="Times New Roman" pitchFamily="18" charset="0"/>
                <a:ea typeface="楷体_GB2312" pitchFamily="49" charset="-122"/>
              </a:rPr>
              <a:t>/di’menʃən/).</a:t>
            </a:r>
            <a:r>
              <a:rPr lang="en-US" altLang="zh-CN" sz="2400" b="1" smtClean="0">
                <a:latin typeface="Times New Roman" pitchFamily="18" charset="0"/>
                <a:ea typeface="楷体_GB2312" pitchFamily="49" charset="-122"/>
              </a:rPr>
              <a:t> This enables you to specify the collar(</a:t>
            </a:r>
            <a:r>
              <a:rPr lang="zh-CN" altLang="en-US" sz="2400" b="1" smtClean="0">
                <a:latin typeface="Times New Roman" pitchFamily="18" charset="0"/>
                <a:ea typeface="楷体_GB2312" pitchFamily="49" charset="-122"/>
              </a:rPr>
              <a:t>衣领，关键</a:t>
            </a:r>
            <a:r>
              <a:rPr lang="en-US" altLang="zh-CN" sz="2400" b="1" smtClean="0">
                <a:latin typeface="Times New Roman" pitchFamily="18" charset="0"/>
                <a:ea typeface="楷体_GB2312" pitchFamily="49" charset="-122"/>
              </a:rPr>
              <a:t>) extent so that neighboring new images are overlapped with each other. </a:t>
            </a:r>
          </a:p>
        </p:txBody>
      </p:sp>
      <p:pic>
        <p:nvPicPr>
          <p:cNvPr id="189450" name="Picture 9" descr="图片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19700" y="4151313"/>
            <a:ext cx="3167063" cy="266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DE33D72-3DBB-4207-B33F-D815ED49D280}" type="slidenum">
              <a:rPr lang="en-US" altLang="zh-CN" sz="1400" smtClean="0"/>
              <a:pPr eaLnBrk="1" hangingPunct="1"/>
              <a:t>186</a:t>
            </a:fld>
            <a:endParaRPr lang="en-US" altLang="zh-CN" sz="1400" smtClean="0"/>
          </a:p>
        </p:txBody>
      </p:sp>
      <p:sp>
        <p:nvSpPr>
          <p:cNvPr id="190467" name="Rectangle 2"/>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Data preparation</a:t>
            </a:r>
            <a:endParaRPr lang="en-US" altLang="zh-CN" sz="3600" smtClean="0">
              <a:solidFill>
                <a:schemeClr val="accent2"/>
              </a:solidFill>
            </a:endParaRPr>
          </a:p>
        </p:txBody>
      </p:sp>
      <p:pic>
        <p:nvPicPr>
          <p:cNvPr id="190468" name="Picture 3"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0469"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90470" name="Picture 5"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549275"/>
            <a:ext cx="9350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0471" name="Rectangle 6"/>
          <p:cNvSpPr>
            <a:spLocks noChangeArrowheads="1"/>
          </p:cNvSpPr>
          <p:nvPr/>
        </p:nvSpPr>
        <p:spPr bwMode="auto">
          <a:xfrm>
            <a:off x="0"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90472" name="Picture 7" descr="图片1"/>
          <p:cNvPicPr>
            <a:picLocks noChangeAspect="1" noChangeArrowheads="1"/>
          </p:cNvPicPr>
          <p:nvPr/>
        </p:nvPicPr>
        <p:blipFill>
          <a:blip r:embed="rId3">
            <a:extLst>
              <a:ext uri="{28A0092B-C50C-407E-A947-70E740481C1C}">
                <a14:useLocalDpi xmlns:a14="http://schemas.microsoft.com/office/drawing/2010/main" val="0"/>
              </a:ext>
            </a:extLst>
          </a:blip>
          <a:srcRect l="3093"/>
          <a:stretch>
            <a:fillRect/>
          </a:stretch>
        </p:blipFill>
        <p:spPr bwMode="auto">
          <a:xfrm>
            <a:off x="107950" y="1052513"/>
            <a:ext cx="22383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0473" name="Rectangle 8"/>
          <p:cNvSpPr>
            <a:spLocks noGrp="1" noChangeArrowheads="1"/>
          </p:cNvSpPr>
          <p:nvPr>
            <p:ph type="body" idx="1"/>
          </p:nvPr>
        </p:nvSpPr>
        <p:spPr>
          <a:xfrm>
            <a:off x="2555875" y="1484313"/>
            <a:ext cx="6142038" cy="4997450"/>
          </a:xfrm>
        </p:spPr>
        <p:txBody>
          <a:bodyPr/>
          <a:lstStyle/>
          <a:p>
            <a:pPr eaLnBrk="1" hangingPunct="1">
              <a:lnSpc>
                <a:spcPct val="120000"/>
              </a:lnSpc>
              <a:buFont typeface="Wingdings" pitchFamily="2" charset="2"/>
              <a:buChar char="Ø"/>
            </a:pPr>
            <a:r>
              <a:rPr lang="en-US" altLang="zh-CN" sz="2400" b="1" u="sng" smtClean="0">
                <a:solidFill>
                  <a:srgbClr val="9900CC"/>
                </a:solidFill>
                <a:latin typeface="Times New Roman" pitchFamily="18" charset="0"/>
                <a:ea typeface="楷体_GB2312" pitchFamily="49" charset="-122"/>
              </a:rPr>
              <a:t>Image Geometric Correction</a:t>
            </a:r>
            <a:r>
              <a:rPr lang="en-US" altLang="zh-CN" sz="2400" b="1" smtClean="0">
                <a:latin typeface="Times New Roman" pitchFamily="18" charset="0"/>
                <a:ea typeface="楷体_GB2312" pitchFamily="49" charset="-122"/>
              </a:rPr>
              <a:t> </a:t>
            </a:r>
            <a:r>
              <a:rPr lang="en-US" altLang="zh-CN" sz="2400" b="1" smtClean="0">
                <a:solidFill>
                  <a:schemeClr val="accent2"/>
                </a:solidFill>
                <a:latin typeface="Times New Roman" pitchFamily="18" charset="0"/>
                <a:ea typeface="楷体_GB2312" pitchFamily="49" charset="-122"/>
              </a:rPr>
              <a:t>(</a:t>
            </a:r>
            <a:r>
              <a:rPr lang="zh-CN" altLang="en-US" sz="2400" b="1" smtClean="0">
                <a:solidFill>
                  <a:schemeClr val="accent2"/>
                </a:solidFill>
                <a:latin typeface="Times New Roman" pitchFamily="18" charset="0"/>
                <a:ea typeface="楷体_GB2312" pitchFamily="49" charset="-122"/>
              </a:rPr>
              <a:t>图像几何校正</a:t>
            </a:r>
            <a:r>
              <a:rPr lang="en-US" altLang="zh-CN" sz="2400" b="1" smtClean="0">
                <a:solidFill>
                  <a:schemeClr val="accent2"/>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,dʒi:ə’metrɪk</a:t>
            </a:r>
            <a:r>
              <a:rPr lang="en-US" altLang="zh-CN" sz="2400" b="1" smtClean="0">
                <a:solidFill>
                  <a:schemeClr val="accent2"/>
                </a:solidFill>
                <a:latin typeface="Times New Roman" pitchFamily="18" charset="0"/>
                <a:ea typeface="楷体_GB2312" pitchFamily="49" charset="-122"/>
              </a:rPr>
              <a:t> /)—</a:t>
            </a:r>
            <a:r>
              <a:rPr lang="en-US" altLang="zh-CN" sz="2400" b="1" smtClean="0">
                <a:latin typeface="Times New Roman" pitchFamily="18" charset="0"/>
                <a:ea typeface="楷体_GB2312" pitchFamily="49" charset="-122"/>
              </a:rPr>
              <a:t>select the image you want to </a:t>
            </a:r>
            <a:r>
              <a:rPr lang="en-US" altLang="zh-CN" sz="2400" b="1" u="sng" smtClean="0">
                <a:solidFill>
                  <a:srgbClr val="9900CC"/>
                </a:solidFill>
                <a:latin typeface="Times New Roman" pitchFamily="18" charset="0"/>
                <a:ea typeface="楷体_GB2312" pitchFamily="49" charset="-122"/>
              </a:rPr>
              <a:t>rectify</a:t>
            </a:r>
            <a:r>
              <a:rPr lang="en-US" altLang="zh-CN" sz="2400" b="1" smtClean="0">
                <a:solidFill>
                  <a:schemeClr val="accent2"/>
                </a:solidFill>
                <a:latin typeface="Times New Roman" pitchFamily="18" charset="0"/>
                <a:ea typeface="楷体_GB2312" pitchFamily="49" charset="-122"/>
              </a:rPr>
              <a:t>(</a:t>
            </a:r>
            <a:r>
              <a:rPr lang="zh-CN" altLang="en-US" sz="2400" b="1" smtClean="0">
                <a:solidFill>
                  <a:schemeClr val="accent2"/>
                </a:solidFill>
                <a:latin typeface="Times New Roman" pitchFamily="18" charset="0"/>
                <a:ea typeface="楷体_GB2312" pitchFamily="49" charset="-122"/>
              </a:rPr>
              <a:t>校正</a:t>
            </a:r>
            <a:r>
              <a:rPr lang="en-US" altLang="zh-CN" sz="2400" b="1" smtClean="0">
                <a:solidFill>
                  <a:schemeClr val="accent2"/>
                </a:solidFill>
                <a:latin typeface="Times New Roman" pitchFamily="18" charset="0"/>
                <a:ea typeface="楷体_GB2312" pitchFamily="49" charset="-122"/>
              </a:rPr>
              <a:t>/'rektifai/).</a:t>
            </a:r>
            <a:r>
              <a:rPr lang="en-US" altLang="zh-CN" sz="2400" b="1" smtClean="0">
                <a:latin typeface="Times New Roman" pitchFamily="18" charset="0"/>
                <a:ea typeface="楷体_GB2312" pitchFamily="49" charset="-122"/>
              </a:rPr>
              <a:t> </a:t>
            </a:r>
          </a:p>
        </p:txBody>
      </p:sp>
      <p:pic>
        <p:nvPicPr>
          <p:cNvPr id="190474" name="Picture 10" descr="图片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313" y="2997200"/>
            <a:ext cx="5976937" cy="346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816F2F9-2427-4D3F-BAE5-D7EED34E1D45}" type="slidenum">
              <a:rPr lang="en-US" altLang="zh-CN" sz="1400" smtClean="0"/>
              <a:pPr eaLnBrk="1" hangingPunct="1"/>
              <a:t>187</a:t>
            </a:fld>
            <a:endParaRPr lang="en-US" altLang="zh-CN" sz="1400" smtClean="0"/>
          </a:p>
        </p:txBody>
      </p:sp>
      <p:sp>
        <p:nvSpPr>
          <p:cNvPr id="191491" name="Rectangle 2"/>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Data preparation</a:t>
            </a:r>
            <a:endParaRPr lang="en-US" altLang="zh-CN" sz="3600" smtClean="0">
              <a:solidFill>
                <a:schemeClr val="accent2"/>
              </a:solidFill>
            </a:endParaRPr>
          </a:p>
        </p:txBody>
      </p:sp>
      <p:pic>
        <p:nvPicPr>
          <p:cNvPr id="191492" name="Picture 3"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91494" name="Picture 5"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549275"/>
            <a:ext cx="9350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5" name="Rectangle 6"/>
          <p:cNvSpPr>
            <a:spLocks noChangeArrowheads="1"/>
          </p:cNvSpPr>
          <p:nvPr/>
        </p:nvSpPr>
        <p:spPr bwMode="auto">
          <a:xfrm>
            <a:off x="0"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91496" name="Picture 7" descr="图片1"/>
          <p:cNvPicPr>
            <a:picLocks noChangeAspect="1" noChangeArrowheads="1"/>
          </p:cNvPicPr>
          <p:nvPr/>
        </p:nvPicPr>
        <p:blipFill>
          <a:blip r:embed="rId3">
            <a:extLst>
              <a:ext uri="{28A0092B-C50C-407E-A947-70E740481C1C}">
                <a14:useLocalDpi xmlns:a14="http://schemas.microsoft.com/office/drawing/2010/main" val="0"/>
              </a:ext>
            </a:extLst>
          </a:blip>
          <a:srcRect l="3093"/>
          <a:stretch>
            <a:fillRect/>
          </a:stretch>
        </p:blipFill>
        <p:spPr bwMode="auto">
          <a:xfrm>
            <a:off x="107950" y="1052513"/>
            <a:ext cx="22383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7" name="Rectangle 8"/>
          <p:cNvSpPr>
            <a:spLocks noGrp="1" noChangeArrowheads="1"/>
          </p:cNvSpPr>
          <p:nvPr>
            <p:ph type="body" idx="1"/>
          </p:nvPr>
        </p:nvSpPr>
        <p:spPr>
          <a:xfrm>
            <a:off x="2555875" y="1484313"/>
            <a:ext cx="6142038" cy="4997450"/>
          </a:xfrm>
        </p:spPr>
        <p:txBody>
          <a:bodyPr/>
          <a:lstStyle/>
          <a:p>
            <a:pPr eaLnBrk="1" hangingPunct="1">
              <a:lnSpc>
                <a:spcPct val="120000"/>
              </a:lnSpc>
              <a:buFont typeface="Wingdings" pitchFamily="2" charset="2"/>
              <a:buChar char="Ø"/>
            </a:pPr>
            <a:r>
              <a:rPr lang="en-US" altLang="zh-CN" sz="2400" b="1" u="sng" smtClean="0">
                <a:solidFill>
                  <a:srgbClr val="9900CC"/>
                </a:solidFill>
                <a:latin typeface="Times New Roman" pitchFamily="18" charset="0"/>
                <a:ea typeface="楷体_GB2312" pitchFamily="49" charset="-122"/>
              </a:rPr>
              <a:t>Mosaic Images</a:t>
            </a:r>
            <a:r>
              <a:rPr lang="en-US" altLang="zh-CN" sz="2400" b="1" smtClean="0">
                <a:latin typeface="Times New Roman" pitchFamily="18" charset="0"/>
                <a:ea typeface="楷体_GB2312" pitchFamily="49" charset="-122"/>
              </a:rPr>
              <a:t> </a:t>
            </a:r>
            <a:r>
              <a:rPr lang="en-US" altLang="zh-CN" sz="2400" b="1" smtClean="0">
                <a:solidFill>
                  <a:schemeClr val="accent2"/>
                </a:solidFill>
                <a:latin typeface="Times New Roman" pitchFamily="18" charset="0"/>
                <a:ea typeface="楷体_GB2312" pitchFamily="49" charset="-122"/>
              </a:rPr>
              <a:t>(</a:t>
            </a:r>
            <a:r>
              <a:rPr lang="zh-CN" altLang="en-US" sz="2400" b="1" smtClean="0">
                <a:solidFill>
                  <a:schemeClr val="accent2"/>
                </a:solidFill>
                <a:latin typeface="Times New Roman" pitchFamily="18" charset="0"/>
                <a:ea typeface="楷体_GB2312" pitchFamily="49" charset="-122"/>
              </a:rPr>
              <a:t>图像拼接处理</a:t>
            </a:r>
            <a:r>
              <a:rPr lang="en-US" altLang="zh-CN" sz="2400" b="1" smtClean="0">
                <a:solidFill>
                  <a:schemeClr val="accent2"/>
                </a:solidFill>
                <a:latin typeface="Times New Roman" pitchFamily="18" charset="0"/>
                <a:ea typeface="楷体_GB2312" pitchFamily="49" charset="-122"/>
              </a:rPr>
              <a:t>/</a:t>
            </a:r>
            <a:r>
              <a:rPr lang="en-US" altLang="zh-CN" sz="2400" b="1" smtClean="0">
                <a:solidFill>
                  <a:srgbClr val="000000"/>
                </a:solidFill>
                <a:latin typeface="Times New Roman" pitchFamily="18" charset="0"/>
                <a:ea typeface="楷体_GB2312" pitchFamily="49" charset="-122"/>
              </a:rPr>
              <a:t>məu’zeiik</a:t>
            </a:r>
            <a:r>
              <a:rPr lang="en-US" altLang="zh-CN" sz="2400" b="1" smtClean="0">
                <a:solidFill>
                  <a:schemeClr val="accent2"/>
                </a:solidFill>
                <a:latin typeface="Times New Roman" pitchFamily="18" charset="0"/>
                <a:ea typeface="楷体_GB2312" pitchFamily="49" charset="-122"/>
              </a:rPr>
              <a:t> /)—</a:t>
            </a:r>
            <a:r>
              <a:rPr lang="en-US" altLang="zh-CN" sz="2400" b="1" smtClean="0">
                <a:latin typeface="Times New Roman" pitchFamily="18" charset="0"/>
                <a:ea typeface="楷体_GB2312" pitchFamily="49" charset="-122"/>
              </a:rPr>
              <a:t>mosaic two or more images together. The images must be rectified and/or </a:t>
            </a:r>
            <a:r>
              <a:rPr lang="en-US" altLang="zh-CN" sz="2400" b="1" u="sng" smtClean="0">
                <a:solidFill>
                  <a:srgbClr val="9900CC"/>
                </a:solidFill>
                <a:latin typeface="Times New Roman" pitchFamily="18" charset="0"/>
                <a:ea typeface="楷体_GB2312" pitchFamily="49" charset="-122"/>
              </a:rPr>
              <a:t>calibrated</a:t>
            </a:r>
            <a:r>
              <a:rPr lang="en-US" altLang="zh-CN" sz="2400" b="1" smtClean="0">
                <a:solidFill>
                  <a:schemeClr val="accent2"/>
                </a:solidFill>
                <a:latin typeface="Times New Roman" pitchFamily="18" charset="0"/>
                <a:ea typeface="楷体_GB2312" pitchFamily="49" charset="-122"/>
              </a:rPr>
              <a:t>(</a:t>
            </a:r>
            <a:r>
              <a:rPr lang="zh-CN" altLang="en-US" sz="2400" b="1" smtClean="0">
                <a:solidFill>
                  <a:schemeClr val="accent2"/>
                </a:solidFill>
                <a:latin typeface="Times New Roman" pitchFamily="18" charset="0"/>
                <a:ea typeface="楷体_GB2312" pitchFamily="49" charset="-122"/>
              </a:rPr>
              <a:t>校准，标准化</a:t>
            </a:r>
            <a:r>
              <a:rPr lang="en-US" altLang="zh-CN" sz="2400" b="1" smtClean="0">
                <a:solidFill>
                  <a:schemeClr val="accent2"/>
                </a:solidFill>
                <a:latin typeface="Times New Roman" pitchFamily="18" charset="0"/>
                <a:ea typeface="楷体_GB2312" pitchFamily="49" charset="-122"/>
              </a:rPr>
              <a:t>/'kælibreitid/).</a:t>
            </a:r>
            <a:r>
              <a:rPr lang="en-US" altLang="zh-CN" sz="2400" b="1" smtClean="0">
                <a:latin typeface="Times New Roman" pitchFamily="18" charset="0"/>
                <a:ea typeface="楷体_GB2312" pitchFamily="49" charset="-122"/>
              </a:rPr>
              <a:t> </a:t>
            </a:r>
          </a:p>
        </p:txBody>
      </p:sp>
      <p:pic>
        <p:nvPicPr>
          <p:cNvPr id="191498" name="Picture 9" descr="图片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6388" y="3284538"/>
            <a:ext cx="2760662" cy="357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55DD4FD-29F9-4A4A-84ED-48302F20455E}" type="slidenum">
              <a:rPr lang="en-US" altLang="zh-CN" sz="1400" smtClean="0"/>
              <a:pPr eaLnBrk="1" hangingPunct="1"/>
              <a:t>188</a:t>
            </a:fld>
            <a:endParaRPr lang="en-US" altLang="zh-CN" sz="1400" smtClean="0"/>
          </a:p>
        </p:txBody>
      </p:sp>
      <p:sp>
        <p:nvSpPr>
          <p:cNvPr id="192515" name="Rectangle 2"/>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Data preparation</a:t>
            </a:r>
            <a:endParaRPr lang="en-US" altLang="zh-CN" sz="3600" smtClean="0">
              <a:solidFill>
                <a:schemeClr val="accent2"/>
              </a:solidFill>
            </a:endParaRPr>
          </a:p>
        </p:txBody>
      </p:sp>
      <p:pic>
        <p:nvPicPr>
          <p:cNvPr id="192516" name="Picture 3"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251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92518" name="Picture 5" descr="datapre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549275"/>
            <a:ext cx="935038"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2519" name="Rectangle 6"/>
          <p:cNvSpPr>
            <a:spLocks noChangeArrowheads="1"/>
          </p:cNvSpPr>
          <p:nvPr/>
        </p:nvSpPr>
        <p:spPr bwMode="auto">
          <a:xfrm>
            <a:off x="0" y="3162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pic>
        <p:nvPicPr>
          <p:cNvPr id="192520" name="Picture 7" descr="图片1"/>
          <p:cNvPicPr>
            <a:picLocks noChangeAspect="1" noChangeArrowheads="1"/>
          </p:cNvPicPr>
          <p:nvPr/>
        </p:nvPicPr>
        <p:blipFill>
          <a:blip r:embed="rId3">
            <a:extLst>
              <a:ext uri="{28A0092B-C50C-407E-A947-70E740481C1C}">
                <a14:useLocalDpi xmlns:a14="http://schemas.microsoft.com/office/drawing/2010/main" val="0"/>
              </a:ext>
            </a:extLst>
          </a:blip>
          <a:srcRect l="3093"/>
          <a:stretch>
            <a:fillRect/>
          </a:stretch>
        </p:blipFill>
        <p:spPr bwMode="auto">
          <a:xfrm>
            <a:off x="107950" y="1052513"/>
            <a:ext cx="22383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2521" name="Rectangle 8"/>
          <p:cNvSpPr>
            <a:spLocks noGrp="1" noChangeArrowheads="1"/>
          </p:cNvSpPr>
          <p:nvPr>
            <p:ph type="body" idx="1"/>
          </p:nvPr>
        </p:nvSpPr>
        <p:spPr>
          <a:xfrm>
            <a:off x="2555875" y="1484313"/>
            <a:ext cx="6142038" cy="4997450"/>
          </a:xfrm>
        </p:spPr>
        <p:txBody>
          <a:bodyPr/>
          <a:lstStyle/>
          <a:p>
            <a:pPr eaLnBrk="1" hangingPunct="1">
              <a:lnSpc>
                <a:spcPct val="120000"/>
              </a:lnSpc>
              <a:buFont typeface="Wingdings" pitchFamily="2" charset="2"/>
              <a:buChar char="Ø"/>
            </a:pPr>
            <a:r>
              <a:rPr lang="en-US" altLang="zh-CN" sz="2600" b="1" u="sng" smtClean="0">
                <a:solidFill>
                  <a:srgbClr val="9900CC"/>
                </a:solidFill>
                <a:latin typeface="Times New Roman" pitchFamily="18" charset="0"/>
                <a:ea typeface="楷体_GB2312" pitchFamily="49" charset="-122"/>
              </a:rPr>
              <a:t>Reproject Images</a:t>
            </a:r>
            <a:r>
              <a:rPr lang="en-US" altLang="zh-CN" sz="2600" b="1" smtClean="0">
                <a:latin typeface="Times New Roman" pitchFamily="18" charset="0"/>
                <a:ea typeface="楷体_GB2312" pitchFamily="49" charset="-122"/>
              </a:rPr>
              <a:t> </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图像投影变换</a:t>
            </a:r>
            <a:r>
              <a:rPr lang="en-US" altLang="zh-CN" sz="2600" b="1" smtClean="0">
                <a:solidFill>
                  <a:schemeClr val="accent2"/>
                </a:solidFill>
                <a:latin typeface="Times New Roman" pitchFamily="18" charset="0"/>
                <a:ea typeface="楷体_GB2312" pitchFamily="49" charset="-122"/>
              </a:rPr>
              <a:t>)—</a:t>
            </a:r>
            <a:r>
              <a:rPr lang="en-US" altLang="zh-CN" sz="2600" b="1" smtClean="0">
                <a:latin typeface="Times New Roman" pitchFamily="18" charset="0"/>
                <a:ea typeface="楷体_GB2312" pitchFamily="49" charset="-122"/>
              </a:rPr>
              <a:t>resample(</a:t>
            </a:r>
            <a:r>
              <a:rPr lang="zh-CN" altLang="en-US" sz="2600" b="1" smtClean="0">
                <a:latin typeface="Times New Roman" pitchFamily="18" charset="0"/>
                <a:ea typeface="楷体_GB2312" pitchFamily="49" charset="-122"/>
              </a:rPr>
              <a:t>重采样</a:t>
            </a:r>
            <a:r>
              <a:rPr lang="en-US" altLang="zh-CN" sz="2600" b="1" smtClean="0">
                <a:latin typeface="Times New Roman" pitchFamily="18" charset="0"/>
                <a:ea typeface="楷体_GB2312" pitchFamily="49" charset="-122"/>
              </a:rPr>
              <a:t>/</a:t>
            </a:r>
            <a:r>
              <a:rPr lang="en-US" altLang="zh-CN" sz="2600" b="1" smtClean="0">
                <a:solidFill>
                  <a:srgbClr val="000000"/>
                </a:solidFill>
                <a:latin typeface="Times New Roman" pitchFamily="18" charset="0"/>
                <a:ea typeface="楷体_GB2312" pitchFamily="49" charset="-122"/>
              </a:rPr>
              <a:t>ri:'sæmpl/</a:t>
            </a:r>
            <a:r>
              <a:rPr lang="en-US" altLang="zh-CN" sz="2600" b="1" smtClean="0">
                <a:latin typeface="Times New Roman" pitchFamily="18" charset="0"/>
                <a:ea typeface="楷体_GB2312" pitchFamily="49" charset="-122"/>
              </a:rPr>
              <a:t>) an image into a different projection. </a:t>
            </a:r>
          </a:p>
          <a:p>
            <a:pPr eaLnBrk="1" hangingPunct="1">
              <a:lnSpc>
                <a:spcPct val="120000"/>
              </a:lnSpc>
            </a:pPr>
            <a:r>
              <a:rPr lang="en-US" altLang="zh-CN" sz="2600" b="1" smtClean="0">
                <a:solidFill>
                  <a:srgbClr val="9900CC"/>
                </a:solidFill>
                <a:latin typeface="Times New Roman" pitchFamily="18" charset="0"/>
                <a:ea typeface="楷体_GB2312" pitchFamily="49" charset="-122"/>
              </a:rPr>
              <a:t>Gauss-Kruger map projection</a:t>
            </a:r>
            <a:r>
              <a:rPr lang="zh-CN" altLang="en-US" sz="2600" b="1" smtClean="0">
                <a:latin typeface="Times New Roman" pitchFamily="18" charset="0"/>
                <a:ea typeface="楷体_GB2312" pitchFamily="49" charset="-122"/>
              </a:rPr>
              <a:t>高斯－克吕格地图投影</a:t>
            </a:r>
          </a:p>
          <a:p>
            <a:pPr eaLnBrk="1" hangingPunct="1">
              <a:lnSpc>
                <a:spcPct val="120000"/>
              </a:lnSpc>
            </a:pPr>
            <a:r>
              <a:rPr lang="en-US" altLang="zh-CN" sz="2600" b="1" smtClean="0">
                <a:solidFill>
                  <a:srgbClr val="9900CC"/>
                </a:solidFill>
                <a:latin typeface="Times New Roman" pitchFamily="18" charset="0"/>
                <a:ea typeface="楷体_GB2312" pitchFamily="49" charset="-122"/>
              </a:rPr>
              <a:t>transverse Mercator projection</a:t>
            </a:r>
            <a:r>
              <a:rPr lang="zh-CN" altLang="en-US" sz="2600" b="1" smtClean="0">
                <a:latin typeface="Times New Roman" pitchFamily="18" charset="0"/>
                <a:ea typeface="楷体_GB2312" pitchFamily="49" charset="-122"/>
              </a:rPr>
              <a:t>横轴墨卡托投影</a:t>
            </a:r>
          </a:p>
        </p:txBody>
      </p:sp>
      <p:sp>
        <p:nvSpPr>
          <p:cNvPr id="192522"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5870" tIns="0" rIns="15870" bIns="0"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D362658-04DB-4F40-8101-1E647639CDE6}" type="slidenum">
              <a:rPr lang="en-US" altLang="zh-CN" sz="1400" smtClean="0"/>
              <a:pPr eaLnBrk="1" hangingPunct="1"/>
              <a:t>189</a:t>
            </a:fld>
            <a:endParaRPr lang="en-US" altLang="zh-CN" sz="1400" smtClean="0"/>
          </a:p>
        </p:txBody>
      </p:sp>
      <p:sp>
        <p:nvSpPr>
          <p:cNvPr id="193539" name="Rectangle 2"/>
          <p:cNvSpPr>
            <a:spLocks noGrp="1" noChangeArrowheads="1"/>
          </p:cNvSpPr>
          <p:nvPr>
            <p:ph type="body" idx="1"/>
          </p:nvPr>
        </p:nvSpPr>
        <p:spPr>
          <a:xfrm>
            <a:off x="468313" y="1196975"/>
            <a:ext cx="8229600" cy="4997450"/>
          </a:xfrm>
        </p:spPr>
        <p:txBody>
          <a:bodyPr/>
          <a:lstStyle/>
          <a:p>
            <a:pPr eaLnBrk="1" hangingPunct="1">
              <a:lnSpc>
                <a:spcPct val="120000"/>
              </a:lnSpc>
            </a:pPr>
            <a:r>
              <a:rPr lang="en-US" altLang="zh-CN" sz="2600" b="1" smtClean="0">
                <a:solidFill>
                  <a:schemeClr val="accent2"/>
                </a:solidFill>
                <a:latin typeface="Times New Roman" pitchFamily="18" charset="0"/>
                <a:ea typeface="楷体_GB2312" pitchFamily="49" charset="-122"/>
              </a:rPr>
              <a:t>GIS’s development has been more </a:t>
            </a:r>
            <a:r>
              <a:rPr lang="en-US" altLang="zh-CN" sz="2600" b="1" u="sng" smtClean="0">
                <a:solidFill>
                  <a:schemeClr val="accent2"/>
                </a:solidFill>
                <a:latin typeface="Times New Roman" pitchFamily="18" charset="0"/>
                <a:ea typeface="楷体_GB2312" pitchFamily="49" charset="-122"/>
              </a:rPr>
              <a:t>evolutionary</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进化的</a:t>
            </a:r>
            <a:r>
              <a:rPr lang="en-US" altLang="zh-CN" sz="2600" b="1" smtClean="0">
                <a:solidFill>
                  <a:schemeClr val="accent2"/>
                </a:solidFill>
                <a:latin typeface="Times New Roman" pitchFamily="18" charset="0"/>
                <a:ea typeface="楷体_GB2312" pitchFamily="49" charset="-122"/>
              </a:rPr>
              <a:t>), than </a:t>
            </a:r>
            <a:r>
              <a:rPr lang="en-US" altLang="zh-CN" sz="2600" b="1" u="sng" smtClean="0">
                <a:solidFill>
                  <a:schemeClr val="accent2"/>
                </a:solidFill>
                <a:latin typeface="Times New Roman" pitchFamily="18" charset="0"/>
                <a:ea typeface="楷体_GB2312" pitchFamily="49" charset="-122"/>
              </a:rPr>
              <a:t>revolutionary</a:t>
            </a:r>
            <a:r>
              <a:rPr lang="en-US" altLang="zh-CN" sz="2600" b="1" smtClean="0">
                <a:solidFill>
                  <a:schemeClr val="accent2"/>
                </a:solidFill>
                <a:latin typeface="Times New Roman" pitchFamily="18" charset="0"/>
                <a:ea typeface="楷体_GB2312" pitchFamily="49" charset="-122"/>
              </a:rPr>
              <a:t>(</a:t>
            </a:r>
            <a:r>
              <a:rPr lang="zh-CN" altLang="en-US" sz="2600" b="1" smtClean="0">
                <a:solidFill>
                  <a:schemeClr val="accent2"/>
                </a:solidFill>
                <a:latin typeface="Times New Roman" pitchFamily="18" charset="0"/>
                <a:ea typeface="楷体_GB2312" pitchFamily="49" charset="-122"/>
              </a:rPr>
              <a:t>创新的</a:t>
            </a:r>
            <a:r>
              <a:rPr lang="en-US" altLang="zh-CN" sz="2600" b="1" smtClean="0">
                <a:solidFill>
                  <a:schemeClr val="accent2"/>
                </a:solidFill>
                <a:latin typeface="Times New Roman" pitchFamily="18" charset="0"/>
                <a:ea typeface="楷体_GB2312" pitchFamily="49" charset="-122"/>
              </a:rPr>
              <a:t>). It responds to contemporary needs as much as it responds to technical breakthroughs. Planning and management have always required information as the cornerstone.</a:t>
            </a:r>
          </a:p>
          <a:p>
            <a:pPr eaLnBrk="1" hangingPunct="1">
              <a:lnSpc>
                <a:spcPct val="120000"/>
              </a:lnSpc>
            </a:pPr>
            <a:r>
              <a:rPr lang="en-US" altLang="zh-CN" sz="2600" b="1" smtClean="0">
                <a:solidFill>
                  <a:schemeClr val="accent2"/>
                </a:solidFill>
                <a:latin typeface="Times New Roman" pitchFamily="18" charset="0"/>
                <a:ea typeface="楷体_GB2312" pitchFamily="49" charset="-122"/>
              </a:rPr>
              <a:t>Early information systems relied on physical storage of data and manual processing. With the advent of the computer, most of these data and procedures have been automated. As a result, the focus of GIS has expanded from descriptive inventories to entirely new applications involving prescriptive(</a:t>
            </a:r>
            <a:r>
              <a:rPr lang="zh-CN" altLang="en-US" sz="2600" b="1" smtClean="0">
                <a:solidFill>
                  <a:schemeClr val="accent2"/>
                </a:solidFill>
                <a:latin typeface="Times New Roman" pitchFamily="18" charset="0"/>
                <a:ea typeface="楷体_GB2312" pitchFamily="49" charset="-122"/>
              </a:rPr>
              <a:t>规范性</a:t>
            </a:r>
            <a:r>
              <a:rPr lang="en-US" altLang="zh-CN" sz="2600" b="1" smtClean="0">
                <a:solidFill>
                  <a:schemeClr val="accent2"/>
                </a:solidFill>
                <a:latin typeface="Times New Roman" pitchFamily="18" charset="0"/>
                <a:ea typeface="楷体_GB2312" pitchFamily="49" charset="-122"/>
              </a:rPr>
              <a:t>) analysis. </a:t>
            </a:r>
          </a:p>
        </p:txBody>
      </p:sp>
      <p:sp>
        <p:nvSpPr>
          <p:cNvPr id="193540"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GIS’s development</a:t>
            </a:r>
            <a:endParaRPr lang="en-US" altLang="zh-CN" sz="3600" smtClean="0">
              <a:solidFill>
                <a:schemeClr val="accent2"/>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FB68F820-1923-4488-BEF6-019606E2F184}" type="slidenum">
              <a:rPr lang="en-US" altLang="zh-CN" sz="1400" smtClean="0"/>
              <a:pPr eaLnBrk="1" hangingPunct="1"/>
              <a:t>19</a:t>
            </a:fld>
            <a:endParaRPr lang="en-US" altLang="zh-CN" sz="1400" smtClean="0"/>
          </a:p>
        </p:txBody>
      </p:sp>
      <p:sp>
        <p:nvSpPr>
          <p:cNvPr id="20483"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0484"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4</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Raster data formats</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map structure</a:t>
            </a:r>
            <a:r>
              <a:rPr lang="zh-CN" altLang="en-US" sz="2800" b="1">
                <a:solidFill>
                  <a:srgbClr val="CC00CC"/>
                </a:solidFill>
                <a:latin typeface="Times New Roman" pitchFamily="18" charset="0"/>
                <a:ea typeface="楷体_GB2312" pitchFamily="49" charset="-122"/>
              </a:rPr>
              <a:t>）</a:t>
            </a:r>
            <a:endParaRPr lang="zh-CN" altLang="en-US" sz="28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None/>
            </a:pPr>
            <a:r>
              <a:rPr lang="zh-CN" altLang="en-US" sz="2400" b="1">
                <a:solidFill>
                  <a:schemeClr val="accent2"/>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Raster data models incorporate(</a:t>
            </a:r>
            <a:r>
              <a:rPr lang="zh-CN" altLang="en-US" sz="2400" b="1">
                <a:solidFill>
                  <a:schemeClr val="accent2"/>
                </a:solidFill>
                <a:latin typeface="Times New Roman" pitchFamily="18" charset="0"/>
                <a:ea typeface="楷体_GB2312" pitchFamily="49" charset="-122"/>
              </a:rPr>
              <a:t>吸收</a:t>
            </a:r>
            <a:r>
              <a:rPr lang="en-US" altLang="zh-CN" sz="2400" b="1">
                <a:solidFill>
                  <a:schemeClr val="accent2"/>
                </a:solidFill>
                <a:latin typeface="Times New Roman" pitchFamily="18" charset="0"/>
                <a:ea typeface="楷体_GB2312" pitchFamily="49" charset="-122"/>
              </a:rPr>
              <a:t>) the use of a grid-cell data structure where the geographic area is divided into cells identified by </a:t>
            </a:r>
            <a:r>
              <a:rPr lang="en-US" altLang="zh-CN" sz="2400" b="1" u="sng">
                <a:solidFill>
                  <a:schemeClr val="accent2"/>
                </a:solidFill>
                <a:latin typeface="Times New Roman" pitchFamily="18" charset="0"/>
                <a:ea typeface="楷体_GB2312" pitchFamily="49" charset="-122"/>
              </a:rPr>
              <a:t>row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行</a:t>
            </a:r>
            <a:r>
              <a:rPr lang="en-US" altLang="zh-CN" sz="2400" b="1">
                <a:solidFill>
                  <a:schemeClr val="accent2"/>
                </a:solidFill>
                <a:latin typeface="Times New Roman" pitchFamily="18" charset="0"/>
                <a:ea typeface="楷体_GB2312" pitchFamily="49" charset="-122"/>
              </a:rPr>
              <a:t>) and column (</a:t>
            </a:r>
            <a:r>
              <a:rPr lang="zh-CN" altLang="en-US" sz="2400" b="1">
                <a:solidFill>
                  <a:schemeClr val="accent2"/>
                </a:solidFill>
                <a:latin typeface="Times New Roman" pitchFamily="18" charset="0"/>
                <a:ea typeface="楷体_GB2312" pitchFamily="49" charset="-122"/>
              </a:rPr>
              <a:t>列</a:t>
            </a:r>
            <a:r>
              <a:rPr lang="en-US" altLang="zh-CN" sz="2400" b="1">
                <a:solidFill>
                  <a:schemeClr val="accent2"/>
                </a:solidFill>
                <a:latin typeface="Times New Roman" pitchFamily="18" charset="0"/>
                <a:ea typeface="楷体_GB2312" pitchFamily="49" charset="-122"/>
              </a:rPr>
              <a:t>).</a:t>
            </a:r>
          </a:p>
          <a:p>
            <a:pPr eaLnBrk="1" hangingPunct="1">
              <a:lnSpc>
                <a:spcPct val="15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Coverage</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数据层</a:t>
            </a:r>
            <a:r>
              <a:rPr lang="en-US" altLang="zh-CN" sz="2400" b="1">
                <a:solidFill>
                  <a:schemeClr val="accent2"/>
                </a:solidFill>
                <a:latin typeface="Times New Roman" pitchFamily="18" charset="0"/>
                <a:ea typeface="楷体_GB2312" pitchFamily="49" charset="-122"/>
              </a:rPr>
              <a:t>): set of map features</a:t>
            </a:r>
          </a:p>
          <a:p>
            <a:pPr eaLnBrk="1" hangingPunct="1">
              <a:lnSpc>
                <a:spcPct val="15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Annotation</a:t>
            </a:r>
            <a:r>
              <a:rPr lang="en-US" altLang="zh-CN" sz="2400" b="1">
                <a:solidFill>
                  <a:srgbClr val="CC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注记</a:t>
            </a:r>
            <a:r>
              <a:rPr lang="en-US" altLang="zh-CN" sz="2400" b="1">
                <a:solidFill>
                  <a:schemeClr val="accent2"/>
                </a:solidFill>
                <a:latin typeface="Times New Roman" pitchFamily="18" charset="0"/>
                <a:ea typeface="楷体_GB2312" pitchFamily="49" charset="-122"/>
              </a:rPr>
              <a:t>): text labeling</a:t>
            </a:r>
          </a:p>
          <a:p>
            <a:pPr eaLnBrk="1" hangingPunct="1">
              <a:lnSpc>
                <a:spcPct val="150000"/>
              </a:lnSpc>
              <a:spcBef>
                <a:spcPct val="20000"/>
              </a:spcBef>
              <a:buFont typeface="Wingdings" pitchFamily="2" charset="2"/>
              <a:buChar char="Ø"/>
            </a:pPr>
            <a:r>
              <a:rPr lang="en-US" altLang="zh-CN" sz="2400" b="1" u="sng">
                <a:solidFill>
                  <a:srgbClr val="CC00CC"/>
                </a:solidFill>
                <a:latin typeface="Times New Roman" pitchFamily="18" charset="0"/>
                <a:ea typeface="楷体_GB2312" pitchFamily="49" charset="-122"/>
              </a:rPr>
              <a:t>Surface</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表面</a:t>
            </a:r>
            <a:r>
              <a:rPr lang="en-US" altLang="zh-CN" sz="2400" b="1">
                <a:solidFill>
                  <a:schemeClr val="accent2"/>
                </a:solidFill>
                <a:latin typeface="Times New Roman" pitchFamily="18" charset="0"/>
                <a:ea typeface="楷体_GB2312" pitchFamily="49" charset="-122"/>
              </a:rPr>
              <a:t>): continuous </a:t>
            </a:r>
            <a:r>
              <a:rPr lang="en-US" altLang="zh-CN" sz="2400" b="1" u="sng">
                <a:solidFill>
                  <a:schemeClr val="accent2"/>
                </a:solidFill>
                <a:latin typeface="Times New Roman" pitchFamily="18" charset="0"/>
                <a:ea typeface="楷体_GB2312" pitchFamily="49" charset="-122"/>
              </a:rPr>
              <a:t>gradient</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梯度</a:t>
            </a:r>
            <a:r>
              <a:rPr lang="en-US" altLang="zh-CN" sz="2400" b="1">
                <a:solidFill>
                  <a:schemeClr val="accent2"/>
                </a:solidFill>
                <a:latin typeface="Times New Roman" pitchFamily="18" charset="0"/>
                <a:ea typeface="楷体_GB2312" pitchFamily="49" charset="-122"/>
              </a:rPr>
              <a:t>) </a:t>
            </a:r>
          </a:p>
        </p:txBody>
      </p:sp>
    </p:spTree>
  </p:cSld>
  <p:clrMapOvr>
    <a:masterClrMapping/>
  </p:clrMapOvr>
  <p:transition/>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75ED49E-E7A4-42B0-B423-96201DDF34C2}" type="slidenum">
              <a:rPr lang="en-US" altLang="zh-CN" sz="1400" smtClean="0"/>
              <a:pPr eaLnBrk="1" hangingPunct="1"/>
              <a:t>190</a:t>
            </a:fld>
            <a:endParaRPr lang="en-US" altLang="zh-CN" sz="1400" smtClean="0"/>
          </a:p>
        </p:txBody>
      </p:sp>
      <p:sp>
        <p:nvSpPr>
          <p:cNvPr id="194563" name="Rectangle 2"/>
          <p:cNvSpPr>
            <a:spLocks noGrp="1" noChangeArrowheads="1"/>
          </p:cNvSpPr>
          <p:nvPr>
            <p:ph type="body" idx="1"/>
          </p:nvPr>
        </p:nvSpPr>
        <p:spPr>
          <a:xfrm>
            <a:off x="468313" y="1196975"/>
            <a:ext cx="8229600" cy="5472113"/>
          </a:xfrm>
        </p:spPr>
        <p:txBody>
          <a:bodyPr/>
          <a:lstStyle/>
          <a:p>
            <a:pPr eaLnBrk="1" hangingPunct="1">
              <a:lnSpc>
                <a:spcPct val="110000"/>
              </a:lnSpc>
            </a:pPr>
            <a:r>
              <a:rPr lang="en-US" altLang="zh-CN" sz="2400" b="1" smtClean="0">
                <a:solidFill>
                  <a:schemeClr val="accent2"/>
                </a:solidFill>
                <a:latin typeface="Times New Roman" pitchFamily="18" charset="0"/>
                <a:ea typeface="楷体_GB2312" pitchFamily="49" charset="-122"/>
              </a:rPr>
              <a:t>In this transition, map analysis has become more quantitative. This wealth of new processing capabilities provides an opportunity to address(</a:t>
            </a:r>
            <a:r>
              <a:rPr lang="zh-CN" altLang="en-US" sz="2400" b="1" smtClean="0">
                <a:solidFill>
                  <a:schemeClr val="accent2"/>
                </a:solidFill>
                <a:latin typeface="Times New Roman" pitchFamily="18" charset="0"/>
                <a:ea typeface="楷体_GB2312" pitchFamily="49" charset="-122"/>
              </a:rPr>
              <a:t>处理，解决</a:t>
            </a:r>
            <a:r>
              <a:rPr lang="en-US" altLang="zh-CN" sz="2400" b="1" smtClean="0">
                <a:solidFill>
                  <a:schemeClr val="accent2"/>
                </a:solidFill>
                <a:latin typeface="Times New Roman" pitchFamily="18" charset="0"/>
                <a:ea typeface="楷体_GB2312" pitchFamily="49" charset="-122"/>
              </a:rPr>
              <a:t>) complex spatial issues in entirely new ways.</a:t>
            </a:r>
          </a:p>
          <a:p>
            <a:pPr eaLnBrk="1" hangingPunct="1">
              <a:lnSpc>
                <a:spcPct val="110000"/>
              </a:lnSpc>
            </a:pPr>
            <a:r>
              <a:rPr lang="en-US" altLang="zh-CN" sz="2400" b="1" smtClean="0">
                <a:solidFill>
                  <a:schemeClr val="accent2"/>
                </a:solidFill>
                <a:latin typeface="Times New Roman" pitchFamily="18" charset="0"/>
                <a:ea typeface="楷体_GB2312" pitchFamily="49" charset="-122"/>
              </a:rPr>
              <a:t>It is clear that GIS technology has greatly changed our perspective of a map. It has moved mapping from a historical role of provider of input, to an active and vital ingredient(</a:t>
            </a:r>
            <a:r>
              <a:rPr lang="zh-CN" altLang="en-US" sz="2400" b="1" smtClean="0">
                <a:solidFill>
                  <a:schemeClr val="accent2"/>
                </a:solidFill>
                <a:latin typeface="Times New Roman" pitchFamily="18" charset="0"/>
                <a:ea typeface="楷体_GB2312" pitchFamily="49" charset="-122"/>
              </a:rPr>
              <a:t>要素</a:t>
            </a:r>
            <a:r>
              <a:rPr lang="en-US" altLang="zh-CN" sz="2400" b="1" smtClean="0">
                <a:solidFill>
                  <a:schemeClr val="accent2"/>
                </a:solidFill>
                <a:latin typeface="Times New Roman" pitchFamily="18" charset="0"/>
                <a:ea typeface="楷体_GB2312" pitchFamily="49" charset="-122"/>
              </a:rPr>
              <a:t>) in the “thruput” (</a:t>
            </a:r>
            <a:r>
              <a:rPr lang="zh-CN" altLang="en-US" sz="2400" b="1" smtClean="0">
                <a:solidFill>
                  <a:schemeClr val="accent2"/>
                </a:solidFill>
                <a:latin typeface="Times New Roman" pitchFamily="18" charset="0"/>
                <a:ea typeface="楷体_GB2312" pitchFamily="49" charset="-122"/>
              </a:rPr>
              <a:t>解决能力</a:t>
            </a:r>
            <a:r>
              <a:rPr lang="en-US" altLang="zh-CN" sz="2400" b="1" smtClean="0">
                <a:solidFill>
                  <a:schemeClr val="accent2"/>
                </a:solidFill>
                <a:latin typeface="Times New Roman" pitchFamily="18" charset="0"/>
                <a:ea typeface="楷体_GB2312" pitchFamily="49" charset="-122"/>
              </a:rPr>
              <a:t>) process of decision-making. </a:t>
            </a:r>
          </a:p>
          <a:p>
            <a:pPr eaLnBrk="1" hangingPunct="1">
              <a:lnSpc>
                <a:spcPct val="110000"/>
              </a:lnSpc>
            </a:pPr>
            <a:r>
              <a:rPr lang="en-US" altLang="zh-CN" sz="2400" b="1" smtClean="0">
                <a:solidFill>
                  <a:schemeClr val="accent2"/>
                </a:solidFill>
                <a:latin typeface="Times New Roman" pitchFamily="18" charset="0"/>
                <a:ea typeface="楷体_GB2312" pitchFamily="49" charset="-122"/>
              </a:rPr>
              <a:t>Today’s professional is challenged to understand this new environment and formulate innovative(</a:t>
            </a:r>
            <a:r>
              <a:rPr lang="zh-CN" altLang="en-US" sz="2400" b="1" smtClean="0">
                <a:solidFill>
                  <a:schemeClr val="accent2"/>
                </a:solidFill>
                <a:latin typeface="Times New Roman" pitchFamily="18" charset="0"/>
                <a:ea typeface="楷体_GB2312" pitchFamily="49" charset="-122"/>
              </a:rPr>
              <a:t>创新的</a:t>
            </a:r>
            <a:r>
              <a:rPr lang="en-US" altLang="zh-CN" sz="2400" b="1" smtClean="0">
                <a:solidFill>
                  <a:schemeClr val="accent2"/>
                </a:solidFill>
                <a:latin typeface="Times New Roman" pitchFamily="18" charset="0"/>
                <a:ea typeface="楷体_GB2312" pitchFamily="49" charset="-122"/>
              </a:rPr>
              <a:t>) applications that meet the complexity and accelerating needs of the twenty-first century.</a:t>
            </a:r>
          </a:p>
        </p:txBody>
      </p:sp>
      <p:sp>
        <p:nvSpPr>
          <p:cNvPr id="194564"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GIS’s development</a:t>
            </a:r>
            <a:endParaRPr lang="en-US" altLang="zh-CN" sz="3600" smtClean="0">
              <a:solidFill>
                <a:schemeClr val="accent2"/>
              </a:solidFill>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4E692CA-EDDB-4F22-B13F-4B601CB122BF}" type="slidenum">
              <a:rPr lang="en-US" altLang="zh-CN" sz="1400" smtClean="0"/>
              <a:pPr eaLnBrk="1" hangingPunct="1"/>
              <a:t>191</a:t>
            </a:fld>
            <a:endParaRPr lang="en-US" altLang="zh-CN" sz="1400" smtClean="0"/>
          </a:p>
        </p:txBody>
      </p:sp>
      <p:sp>
        <p:nvSpPr>
          <p:cNvPr id="195587" name="Rectangle 2"/>
          <p:cNvSpPr>
            <a:spLocks noGrp="1" noChangeArrowheads="1"/>
          </p:cNvSpPr>
          <p:nvPr>
            <p:ph type="body" idx="1"/>
          </p:nvPr>
        </p:nvSpPr>
        <p:spPr>
          <a:xfrm>
            <a:off x="395288" y="1557338"/>
            <a:ext cx="8229600" cy="4751387"/>
          </a:xfrm>
        </p:spPr>
        <p:txBody>
          <a:bodyPr/>
          <a:lstStyle/>
          <a:p>
            <a:pPr eaLnBrk="1" hangingPunct="1">
              <a:lnSpc>
                <a:spcPct val="110000"/>
              </a:lnSpc>
            </a:pPr>
            <a:r>
              <a:rPr lang="zh-CN" altLang="zh-CN" sz="2600" b="1" smtClean="0">
                <a:latin typeface="Times New Roman" pitchFamily="18" charset="0"/>
              </a:rPr>
              <a:t>1. </a:t>
            </a:r>
            <a:r>
              <a:rPr lang="zh-CN" altLang="zh-CN" sz="2600" b="1" smtClean="0">
                <a:latin typeface="Times New Roman" pitchFamily="18" charset="0"/>
                <a:hlinkClick r:id="rId2"/>
              </a:rPr>
              <a:t>Map Where Things Are</a:t>
            </a:r>
            <a:r>
              <a:rPr lang="zh-CN" altLang="zh-CN" sz="2600" b="1" smtClean="0">
                <a:latin typeface="Times New Roman" pitchFamily="18" charset="0"/>
              </a:rPr>
              <a:t>  Lets you find places that have the features you're looking for.</a:t>
            </a:r>
          </a:p>
          <a:p>
            <a:pPr eaLnBrk="1" hangingPunct="1">
              <a:lnSpc>
                <a:spcPct val="110000"/>
              </a:lnSpc>
            </a:pPr>
            <a:r>
              <a:rPr lang="zh-CN" altLang="zh-CN" sz="2600" b="1" smtClean="0">
                <a:latin typeface="Times New Roman" pitchFamily="18" charset="0"/>
              </a:rPr>
              <a:t>2.</a:t>
            </a:r>
            <a:r>
              <a:rPr lang="zh-CN" altLang="zh-CN" sz="2600" b="1" smtClean="0">
                <a:solidFill>
                  <a:srgbClr val="2A7433"/>
                </a:solidFill>
                <a:latin typeface="Times New Roman" pitchFamily="18" charset="0"/>
              </a:rPr>
              <a:t> </a:t>
            </a:r>
            <a:r>
              <a:rPr lang="zh-CN" altLang="zh-CN" sz="2600" b="1" smtClean="0">
                <a:solidFill>
                  <a:srgbClr val="2A7433"/>
                </a:solidFill>
                <a:latin typeface="Times New Roman" pitchFamily="18" charset="0"/>
                <a:hlinkClick r:id="rId3"/>
              </a:rPr>
              <a:t>Map Quantities</a:t>
            </a:r>
            <a:r>
              <a:rPr lang="zh-CN" altLang="zh-CN" sz="2600" b="1" smtClean="0">
                <a:solidFill>
                  <a:srgbClr val="4D4D4D"/>
                </a:solidFill>
                <a:latin typeface="Times New Roman" pitchFamily="18" charset="0"/>
              </a:rPr>
              <a:t> </a:t>
            </a:r>
            <a:r>
              <a:rPr lang="zh-CN" altLang="zh-CN" sz="2600" b="1" smtClean="0">
                <a:latin typeface="Times New Roman" pitchFamily="18" charset="0"/>
              </a:rPr>
              <a:t>People map quantities to find places that meet their criteria and take action. A children</a:t>
            </a:r>
            <a:r>
              <a:rPr lang="en-US" altLang="zh-CN" sz="2600" b="1" smtClean="0">
                <a:latin typeface="Times New Roman" pitchFamily="18" charset="0"/>
              </a:rPr>
              <a:t>’</a:t>
            </a:r>
            <a:r>
              <a:rPr lang="zh-CN" altLang="zh-CN" sz="2600" b="1" smtClean="0">
                <a:latin typeface="Times New Roman" pitchFamily="18" charset="0"/>
              </a:rPr>
              <a:t>s clothing company might want to find </a:t>
            </a:r>
            <a:r>
              <a:rPr lang="zh-CN" altLang="zh-CN" sz="2600" b="1" smtClean="0">
                <a:solidFill>
                  <a:schemeClr val="accent2"/>
                </a:solidFill>
                <a:latin typeface="Times New Roman" pitchFamily="18" charset="0"/>
              </a:rPr>
              <a:t>ZIP Codes (邮递区号)</a:t>
            </a:r>
            <a:r>
              <a:rPr lang="zh-CN" altLang="zh-CN" sz="2600" b="1" smtClean="0">
                <a:latin typeface="Times New Roman" pitchFamily="18" charset="0"/>
              </a:rPr>
              <a:t> with many young families with relatively high income. Public health officials might want to map the numbers of physicians per 1,000 people in each </a:t>
            </a:r>
            <a:r>
              <a:rPr lang="zh-CN" altLang="zh-CN" sz="2600" b="1" smtClean="0">
                <a:solidFill>
                  <a:schemeClr val="accent2"/>
                </a:solidFill>
                <a:latin typeface="Times New Roman" pitchFamily="18" charset="0"/>
              </a:rPr>
              <a:t>census tract (调查区域)</a:t>
            </a:r>
            <a:r>
              <a:rPr lang="zh-CN" altLang="zh-CN" sz="2600" b="1" smtClean="0">
                <a:latin typeface="Times New Roman" pitchFamily="18" charset="0"/>
              </a:rPr>
              <a:t> to identify which areas are adequately served, and which are not. </a:t>
            </a:r>
          </a:p>
        </p:txBody>
      </p:sp>
      <p:sp>
        <p:nvSpPr>
          <p:cNvPr id="195588"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What Can You Do with GIS? </a:t>
            </a: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23ECE15-0ADA-48E9-9F21-662B790F7958}" type="slidenum">
              <a:rPr lang="en-US" altLang="zh-CN" sz="1400" smtClean="0"/>
              <a:pPr eaLnBrk="1" hangingPunct="1"/>
              <a:t>192</a:t>
            </a:fld>
            <a:endParaRPr lang="en-US" altLang="zh-CN" sz="1400" smtClean="0"/>
          </a:p>
        </p:txBody>
      </p:sp>
      <p:sp>
        <p:nvSpPr>
          <p:cNvPr id="196611" name="Rectangle 2"/>
          <p:cNvSpPr>
            <a:spLocks noGrp="1" noChangeArrowheads="1"/>
          </p:cNvSpPr>
          <p:nvPr>
            <p:ph type="body" idx="1"/>
          </p:nvPr>
        </p:nvSpPr>
        <p:spPr>
          <a:xfrm>
            <a:off x="395288" y="1557338"/>
            <a:ext cx="8229600" cy="4751387"/>
          </a:xfrm>
        </p:spPr>
        <p:txBody>
          <a:bodyPr/>
          <a:lstStyle/>
          <a:p>
            <a:pPr eaLnBrk="1" hangingPunct="1">
              <a:lnSpc>
                <a:spcPct val="110000"/>
              </a:lnSpc>
            </a:pPr>
            <a:r>
              <a:rPr lang="zh-CN" altLang="zh-CN" sz="2800" b="1" smtClean="0">
                <a:latin typeface="Times New Roman" pitchFamily="18" charset="0"/>
              </a:rPr>
              <a:t>3. </a:t>
            </a:r>
            <a:r>
              <a:rPr lang="zh-CN" altLang="zh-CN" sz="2600" b="1" smtClean="0">
                <a:solidFill>
                  <a:srgbClr val="2A7433"/>
                </a:solidFill>
                <a:latin typeface="Times New Roman" pitchFamily="18" charset="0"/>
                <a:hlinkClick r:id="rId2"/>
              </a:rPr>
              <a:t>Map Densities</a:t>
            </a:r>
            <a:r>
              <a:rPr lang="zh-CN" altLang="zh-CN" sz="2600" b="1" smtClean="0">
                <a:solidFill>
                  <a:srgbClr val="4D4D4D"/>
                </a:solidFill>
                <a:latin typeface="Times New Roman" pitchFamily="18" charset="0"/>
              </a:rPr>
              <a:t> </a:t>
            </a:r>
            <a:r>
              <a:rPr lang="zh-CN" altLang="zh-CN" sz="2600" b="1" smtClean="0">
                <a:latin typeface="Times New Roman" pitchFamily="18" charset="0"/>
              </a:rPr>
              <a:t>A density map lets you measure the number of features using a uniform areal unit so you can clearly see the distribution. This is especially useful when mapping areas, such as census tracts or counties, which vary greatly in size. On maps showing the number of people per census tract, the larger tracts might have more people than smaller ones. But some smaller tracts might have more people per square mile—a higher density.</a:t>
            </a:r>
          </a:p>
        </p:txBody>
      </p:sp>
      <p:sp>
        <p:nvSpPr>
          <p:cNvPr id="196612"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What Can You Do with GIS? </a:t>
            </a: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AD96B93-F683-4906-9326-1720ABB4C7D3}" type="slidenum">
              <a:rPr lang="en-US" altLang="zh-CN" sz="1400" smtClean="0"/>
              <a:pPr eaLnBrk="1" hangingPunct="1"/>
              <a:t>193</a:t>
            </a:fld>
            <a:endParaRPr lang="en-US" altLang="zh-CN" sz="1400" smtClean="0"/>
          </a:p>
        </p:txBody>
      </p:sp>
      <p:sp>
        <p:nvSpPr>
          <p:cNvPr id="197635" name="Rectangle 2"/>
          <p:cNvSpPr>
            <a:spLocks noGrp="1" noChangeArrowheads="1"/>
          </p:cNvSpPr>
          <p:nvPr>
            <p:ph type="body" idx="1"/>
          </p:nvPr>
        </p:nvSpPr>
        <p:spPr>
          <a:xfrm>
            <a:off x="395288" y="1557338"/>
            <a:ext cx="8229600" cy="4751387"/>
          </a:xfrm>
        </p:spPr>
        <p:txBody>
          <a:bodyPr/>
          <a:lstStyle/>
          <a:p>
            <a:pPr eaLnBrk="1" hangingPunct="1">
              <a:lnSpc>
                <a:spcPct val="110000"/>
              </a:lnSpc>
            </a:pPr>
            <a:r>
              <a:rPr lang="zh-CN" altLang="zh-CN" sz="2800" b="1" smtClean="0">
                <a:latin typeface="Times New Roman" pitchFamily="18" charset="0"/>
              </a:rPr>
              <a:t>4. </a:t>
            </a:r>
            <a:r>
              <a:rPr lang="zh-CN" altLang="zh-CN" sz="2600" b="1" smtClean="0">
                <a:solidFill>
                  <a:srgbClr val="2A7433"/>
                </a:solidFill>
                <a:latin typeface="Times New Roman" pitchFamily="18" charset="0"/>
                <a:hlinkClick r:id="rId2"/>
              </a:rPr>
              <a:t>Find What</a:t>
            </a:r>
            <a:r>
              <a:rPr lang="en-US" altLang="zh-CN" sz="2600" b="1" smtClean="0">
                <a:solidFill>
                  <a:srgbClr val="2A7433"/>
                </a:solidFill>
                <a:latin typeface="Times New Roman" pitchFamily="18" charset="0"/>
                <a:hlinkClick r:id="rId2"/>
              </a:rPr>
              <a:t>’</a:t>
            </a:r>
            <a:r>
              <a:rPr lang="zh-CN" altLang="zh-CN" sz="2600" b="1" smtClean="0">
                <a:solidFill>
                  <a:srgbClr val="2A7433"/>
                </a:solidFill>
                <a:latin typeface="Times New Roman" pitchFamily="18" charset="0"/>
                <a:hlinkClick r:id="rId2"/>
              </a:rPr>
              <a:t>s Inside</a:t>
            </a:r>
            <a:r>
              <a:rPr lang="zh-CN" altLang="zh-CN" sz="2600" b="1" smtClean="0">
                <a:solidFill>
                  <a:srgbClr val="4D4D4D"/>
                </a:solidFill>
                <a:latin typeface="Times New Roman" pitchFamily="18" charset="0"/>
              </a:rPr>
              <a:t> </a:t>
            </a:r>
            <a:r>
              <a:rPr lang="zh-CN" altLang="zh-CN" sz="2600" b="1" smtClean="0">
                <a:latin typeface="Times New Roman" pitchFamily="18" charset="0"/>
              </a:rPr>
              <a:t>Use GIS to monitor what</a:t>
            </a:r>
            <a:r>
              <a:rPr lang="en-US" altLang="zh-CN" sz="2600" b="1" smtClean="0">
                <a:latin typeface="Times New Roman" pitchFamily="18" charset="0"/>
              </a:rPr>
              <a:t>’</a:t>
            </a:r>
            <a:r>
              <a:rPr lang="zh-CN" altLang="zh-CN" sz="2600" b="1" smtClean="0">
                <a:latin typeface="Times New Roman" pitchFamily="18" charset="0"/>
              </a:rPr>
              <a:t>s happening and to take specific action by mapping what</a:t>
            </a:r>
            <a:r>
              <a:rPr lang="en-US" altLang="zh-CN" sz="2600" b="1" smtClean="0">
                <a:latin typeface="Times New Roman" pitchFamily="18" charset="0"/>
              </a:rPr>
              <a:t>’</a:t>
            </a:r>
            <a:r>
              <a:rPr lang="zh-CN" altLang="zh-CN" sz="2600" b="1" smtClean="0">
                <a:latin typeface="Times New Roman" pitchFamily="18" charset="0"/>
              </a:rPr>
              <a:t>s inside a specific area. For example, a district </a:t>
            </a:r>
            <a:r>
              <a:rPr lang="zh-CN" altLang="zh-CN" sz="2600" b="1" smtClean="0">
                <a:solidFill>
                  <a:schemeClr val="accent2"/>
                </a:solidFill>
                <a:latin typeface="Times New Roman" pitchFamily="18" charset="0"/>
              </a:rPr>
              <a:t>attorney(律师/ə</a:t>
            </a:r>
            <a:r>
              <a:rPr lang="en-US" altLang="zh-CN" sz="2600" b="1" smtClean="0">
                <a:solidFill>
                  <a:schemeClr val="accent2"/>
                </a:solidFill>
                <a:latin typeface="Times New Roman" pitchFamily="18" charset="0"/>
              </a:rPr>
              <a:t>’</a:t>
            </a:r>
            <a:r>
              <a:rPr lang="zh-CN" altLang="zh-CN" sz="2600" b="1" smtClean="0">
                <a:solidFill>
                  <a:schemeClr val="accent2"/>
                </a:solidFill>
                <a:latin typeface="Times New Roman" pitchFamily="18" charset="0"/>
              </a:rPr>
              <a:t>t</a:t>
            </a:r>
            <a:r>
              <a:rPr lang="en-US" altLang="zh-CN" sz="2600" b="1" smtClean="0">
                <a:solidFill>
                  <a:schemeClr val="accent2"/>
                </a:solidFill>
                <a:latin typeface="Times New Roman" pitchFamily="18" charset="0"/>
              </a:rPr>
              <a:t>ə</a:t>
            </a:r>
            <a:r>
              <a:rPr lang="zh-CN" altLang="zh-CN" sz="2600" b="1" smtClean="0">
                <a:solidFill>
                  <a:schemeClr val="accent2"/>
                </a:solidFill>
                <a:latin typeface="Times New Roman" pitchFamily="18" charset="0"/>
              </a:rPr>
              <a:t>:ni/)</a:t>
            </a:r>
            <a:r>
              <a:rPr lang="zh-CN" altLang="zh-CN" sz="2600" b="1" smtClean="0">
                <a:latin typeface="Times New Roman" pitchFamily="18" charset="0"/>
              </a:rPr>
              <a:t> would monitor drug-related arrests to find out if an arrest is within 1,000 feet of a school—if so, </a:t>
            </a:r>
            <a:r>
              <a:rPr lang="zh-CN" altLang="zh-CN" sz="2600" b="1" smtClean="0">
                <a:solidFill>
                  <a:schemeClr val="accent2"/>
                </a:solidFill>
                <a:latin typeface="Times New Roman" pitchFamily="18" charset="0"/>
              </a:rPr>
              <a:t>stiffer penalties</a:t>
            </a:r>
            <a:r>
              <a:rPr lang="zh-CN" altLang="zh-CN" sz="2600" b="1" smtClean="0">
                <a:latin typeface="Times New Roman" pitchFamily="18" charset="0"/>
              </a:rPr>
              <a:t> </a:t>
            </a:r>
            <a:r>
              <a:rPr lang="zh-CN" altLang="zh-CN" sz="2600" b="1" smtClean="0">
                <a:solidFill>
                  <a:schemeClr val="accent2"/>
                </a:solidFill>
                <a:latin typeface="Times New Roman" pitchFamily="18" charset="0"/>
              </a:rPr>
              <a:t>(更严厉的惩罚/</a:t>
            </a:r>
            <a:r>
              <a:rPr lang="en-US" altLang="zh-CN" sz="2600" b="1" smtClean="0">
                <a:solidFill>
                  <a:schemeClr val="accent2"/>
                </a:solidFill>
                <a:latin typeface="Times New Roman" pitchFamily="18" charset="0"/>
              </a:rPr>
              <a:t>'penəlti</a:t>
            </a:r>
            <a:r>
              <a:rPr lang="zh-CN" altLang="zh-CN" sz="2600" b="1" smtClean="0">
                <a:solidFill>
                  <a:schemeClr val="accent2"/>
                </a:solidFill>
                <a:latin typeface="Times New Roman" pitchFamily="18" charset="0"/>
              </a:rPr>
              <a:t>/)</a:t>
            </a:r>
            <a:r>
              <a:rPr lang="zh-CN" altLang="zh-CN" sz="2600" b="1" smtClean="0">
                <a:latin typeface="Times New Roman" pitchFamily="18" charset="0"/>
              </a:rPr>
              <a:t> apply.</a:t>
            </a:r>
            <a:endParaRPr lang="zh-CN" altLang="zh-CN" sz="2600" b="1" smtClean="0">
              <a:latin typeface="Times New Roman" pitchFamily="18" charset="0"/>
              <a:hlinkClick r:id="rId3"/>
            </a:endParaRPr>
          </a:p>
          <a:p>
            <a:pPr eaLnBrk="1" hangingPunct="1">
              <a:lnSpc>
                <a:spcPct val="110000"/>
              </a:lnSpc>
              <a:buFont typeface="Symbol" pitchFamily="18" charset="2"/>
              <a:buChar char=""/>
            </a:pPr>
            <a:r>
              <a:rPr lang="zh-CN" altLang="zh-CN" sz="2800" b="1" smtClean="0">
                <a:latin typeface="Times New Roman" pitchFamily="18" charset="0"/>
              </a:rPr>
              <a:t>5. </a:t>
            </a:r>
            <a:r>
              <a:rPr lang="zh-CN" altLang="zh-CN" sz="2600" b="1" smtClean="0">
                <a:solidFill>
                  <a:srgbClr val="2A7433"/>
                </a:solidFill>
                <a:latin typeface="Times New Roman" pitchFamily="18" charset="0"/>
                <a:hlinkClick r:id="rId3"/>
              </a:rPr>
              <a:t>Find What's Nearby</a:t>
            </a:r>
            <a:r>
              <a:rPr lang="zh-CN" altLang="zh-CN" sz="2600" b="1" smtClean="0">
                <a:solidFill>
                  <a:srgbClr val="4D4D4D"/>
                </a:solidFill>
                <a:latin typeface="Times New Roman" pitchFamily="18" charset="0"/>
              </a:rPr>
              <a:t> </a:t>
            </a:r>
            <a:r>
              <a:rPr lang="zh-CN" altLang="zh-CN" sz="2600" b="1" smtClean="0">
                <a:latin typeface="Times New Roman" pitchFamily="18" charset="0"/>
              </a:rPr>
              <a:t>GIS can help you find out what's occurring within a set distance of a feature by mapping what's nearby.</a:t>
            </a:r>
          </a:p>
        </p:txBody>
      </p:sp>
      <p:sp>
        <p:nvSpPr>
          <p:cNvPr id="197636"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What Can You Do with GIS? </a:t>
            </a: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7BE3EE8-AA6A-47E0-A2FC-45870987BD0A}" type="slidenum">
              <a:rPr lang="en-US" altLang="zh-CN" sz="1400" smtClean="0"/>
              <a:pPr eaLnBrk="1" hangingPunct="1"/>
              <a:t>194</a:t>
            </a:fld>
            <a:endParaRPr lang="en-US" altLang="zh-CN" sz="1400" smtClean="0"/>
          </a:p>
        </p:txBody>
      </p:sp>
      <p:sp>
        <p:nvSpPr>
          <p:cNvPr id="198659" name="Rectangle 2"/>
          <p:cNvSpPr>
            <a:spLocks noGrp="1" noChangeArrowheads="1"/>
          </p:cNvSpPr>
          <p:nvPr>
            <p:ph type="body" idx="1"/>
          </p:nvPr>
        </p:nvSpPr>
        <p:spPr>
          <a:xfrm>
            <a:off x="395288" y="1557338"/>
            <a:ext cx="8229600" cy="5184775"/>
          </a:xfrm>
        </p:spPr>
        <p:txBody>
          <a:bodyPr/>
          <a:lstStyle/>
          <a:p>
            <a:pPr eaLnBrk="1" hangingPunct="1">
              <a:lnSpc>
                <a:spcPct val="110000"/>
              </a:lnSpc>
            </a:pPr>
            <a:r>
              <a:rPr lang="zh-CN" altLang="zh-CN" sz="2800" b="1" smtClean="0">
                <a:latin typeface="Times New Roman" pitchFamily="18" charset="0"/>
              </a:rPr>
              <a:t>6. </a:t>
            </a:r>
            <a:r>
              <a:rPr lang="zh-CN" altLang="zh-CN" sz="2600" b="1" smtClean="0">
                <a:solidFill>
                  <a:srgbClr val="2A7433"/>
                </a:solidFill>
                <a:latin typeface="Times New Roman" pitchFamily="18" charset="0"/>
                <a:hlinkClick r:id="rId2"/>
              </a:rPr>
              <a:t>Map Change</a:t>
            </a:r>
            <a:r>
              <a:rPr lang="zh-CN" altLang="zh-CN" sz="2600" b="1" smtClean="0">
                <a:solidFill>
                  <a:srgbClr val="4D4D4D"/>
                </a:solidFill>
                <a:latin typeface="Times New Roman" pitchFamily="18" charset="0"/>
              </a:rPr>
              <a:t> </a:t>
            </a:r>
            <a:r>
              <a:rPr lang="zh-CN" altLang="zh-CN" sz="2800" b="1" smtClean="0">
                <a:latin typeface="Times New Roman" pitchFamily="18" charset="0"/>
              </a:rPr>
              <a:t>Map the change in an area to </a:t>
            </a:r>
            <a:r>
              <a:rPr lang="zh-CN" altLang="zh-CN" sz="2800" b="1" smtClean="0">
                <a:solidFill>
                  <a:schemeClr val="accent2"/>
                </a:solidFill>
                <a:latin typeface="Times New Roman" pitchFamily="18" charset="0"/>
              </a:rPr>
              <a:t>anticipate(预测)</a:t>
            </a:r>
            <a:r>
              <a:rPr lang="zh-CN" altLang="zh-CN" sz="2800" b="1" smtClean="0">
                <a:latin typeface="Times New Roman" pitchFamily="18" charset="0"/>
              </a:rPr>
              <a:t> future conditions, decide on a course of action, or to evaluate the results of an action or policy. By mapping where and how things move over a period of time, you can gain insight into how they behave. For example, a </a:t>
            </a:r>
            <a:r>
              <a:rPr lang="zh-CN" altLang="zh-CN" sz="2800" b="1" smtClean="0">
                <a:solidFill>
                  <a:schemeClr val="accent2"/>
                </a:solidFill>
                <a:latin typeface="Times New Roman" pitchFamily="18" charset="0"/>
              </a:rPr>
              <a:t>meteorologist(气象学家/</a:t>
            </a:r>
            <a:r>
              <a:rPr lang="en-US" altLang="zh-CN" sz="2800" b="1" smtClean="0">
                <a:solidFill>
                  <a:schemeClr val="accent2"/>
                </a:solidFill>
                <a:latin typeface="Times New Roman" pitchFamily="18" charset="0"/>
              </a:rPr>
              <a:t>,mi:tiə’r</a:t>
            </a:r>
            <a:r>
              <a:rPr lang="en-US" altLang="zh-CN" sz="2200" b="1" smtClean="0">
                <a:solidFill>
                  <a:schemeClr val="accent2"/>
                </a:solidFill>
                <a:latin typeface="Times New Roman" pitchFamily="18" charset="0"/>
                <a:ea typeface="楷体_GB2312" pitchFamily="49" charset="-122"/>
              </a:rPr>
              <a:t>ɔ</a:t>
            </a:r>
            <a:r>
              <a:rPr lang="en-US" altLang="zh-CN" sz="2800" b="1" smtClean="0">
                <a:solidFill>
                  <a:schemeClr val="accent2"/>
                </a:solidFill>
                <a:latin typeface="Times New Roman" pitchFamily="18" charset="0"/>
              </a:rPr>
              <a:t>lədʒist/</a:t>
            </a:r>
            <a:r>
              <a:rPr lang="zh-CN" altLang="zh-CN" sz="2800" b="1" smtClean="0">
                <a:solidFill>
                  <a:schemeClr val="accent2"/>
                </a:solidFill>
                <a:latin typeface="Times New Roman" pitchFamily="18" charset="0"/>
              </a:rPr>
              <a:t>)</a:t>
            </a:r>
            <a:r>
              <a:rPr lang="zh-CN" altLang="zh-CN" sz="2800" b="1" smtClean="0">
                <a:latin typeface="Times New Roman" pitchFamily="18" charset="0"/>
              </a:rPr>
              <a:t> might study the paths of </a:t>
            </a:r>
            <a:r>
              <a:rPr lang="zh-CN" altLang="zh-CN" sz="2800" b="1" smtClean="0">
                <a:solidFill>
                  <a:schemeClr val="accent2"/>
                </a:solidFill>
                <a:latin typeface="Times New Roman" pitchFamily="18" charset="0"/>
              </a:rPr>
              <a:t>hurricanes(飓风/</a:t>
            </a:r>
            <a:r>
              <a:rPr lang="en-US" altLang="zh-CN" sz="2800" b="1" smtClean="0">
                <a:solidFill>
                  <a:schemeClr val="accent2"/>
                </a:solidFill>
                <a:latin typeface="Times New Roman" pitchFamily="18" charset="0"/>
              </a:rPr>
              <a:t>'hʌrikən</a:t>
            </a:r>
            <a:r>
              <a:rPr lang="zh-CN" altLang="zh-CN" sz="2800" b="1" smtClean="0">
                <a:solidFill>
                  <a:schemeClr val="accent2"/>
                </a:solidFill>
                <a:latin typeface="Times New Roman" pitchFamily="18" charset="0"/>
              </a:rPr>
              <a:t>/)</a:t>
            </a:r>
            <a:r>
              <a:rPr lang="zh-CN" altLang="zh-CN" sz="2800" b="1" smtClean="0">
                <a:latin typeface="Times New Roman" pitchFamily="18" charset="0"/>
              </a:rPr>
              <a:t> to predict where and when they might occur in the future.</a:t>
            </a:r>
          </a:p>
        </p:txBody>
      </p:sp>
      <p:sp>
        <p:nvSpPr>
          <p:cNvPr id="198660" name="Rectangle 3"/>
          <p:cNvSpPr>
            <a:spLocks noGrp="1" noChangeArrowheads="1"/>
          </p:cNvSpPr>
          <p:nvPr>
            <p:ph type="title"/>
          </p:nvPr>
        </p:nvSpPr>
        <p:spPr/>
        <p:txBody>
          <a:bodyPr/>
          <a:lstStyle/>
          <a:p>
            <a:pPr eaLnBrk="1" hangingPunct="1"/>
            <a:r>
              <a:rPr lang="en-US" altLang="zh-CN" sz="3600" smtClean="0">
                <a:latin typeface="宋体" pitchFamily="2" charset="-122"/>
              </a:rPr>
              <a:t>※※</a:t>
            </a:r>
            <a:r>
              <a:rPr lang="en-US" altLang="zh-CN" sz="3600" smtClean="0"/>
              <a:t>What Can You Do with GIS? </a:t>
            </a: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380E891-3AFA-484E-A67B-A394C54B77D2}" type="slidenum">
              <a:rPr lang="en-US" altLang="zh-CN" sz="1400" smtClean="0"/>
              <a:pPr eaLnBrk="1" hangingPunct="1"/>
              <a:t>195</a:t>
            </a:fld>
            <a:endParaRPr lang="en-US" altLang="zh-CN" sz="1400" smtClean="0"/>
          </a:p>
        </p:txBody>
      </p:sp>
      <p:sp>
        <p:nvSpPr>
          <p:cNvPr id="199683" name="Text Box 2"/>
          <p:cNvSpPr txBox="1">
            <a:spLocks noChangeArrowheads="1"/>
          </p:cNvSpPr>
          <p:nvPr/>
        </p:nvSpPr>
        <p:spPr bwMode="auto">
          <a:xfrm>
            <a:off x="1447800" y="1843088"/>
            <a:ext cx="2089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Google Earth</a:t>
            </a:r>
          </a:p>
        </p:txBody>
      </p:sp>
      <p:sp>
        <p:nvSpPr>
          <p:cNvPr id="199684" name="Text Box 3"/>
          <p:cNvSpPr txBox="1">
            <a:spLocks noChangeArrowheads="1"/>
          </p:cNvSpPr>
          <p:nvPr/>
        </p:nvSpPr>
        <p:spPr bwMode="auto">
          <a:xfrm>
            <a:off x="4419600" y="1828800"/>
            <a:ext cx="20304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Google </a:t>
            </a:r>
            <a:r>
              <a:rPr lang="zh-CN" altLang="en-US" sz="2800">
                <a:latin typeface="Times New Roman" pitchFamily="18" charset="0"/>
                <a:ea typeface="隶书" pitchFamily="49" charset="-122"/>
              </a:rPr>
              <a:t>公司</a:t>
            </a:r>
          </a:p>
        </p:txBody>
      </p:sp>
      <p:sp>
        <p:nvSpPr>
          <p:cNvPr id="199685" name="Text Box 4"/>
          <p:cNvSpPr txBox="1">
            <a:spLocks noChangeArrowheads="1"/>
          </p:cNvSpPr>
          <p:nvPr/>
        </p:nvSpPr>
        <p:spPr bwMode="auto">
          <a:xfrm>
            <a:off x="1458913" y="2438400"/>
            <a:ext cx="19700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World Wind</a:t>
            </a:r>
          </a:p>
        </p:txBody>
      </p:sp>
      <p:sp>
        <p:nvSpPr>
          <p:cNvPr id="199686" name="Text Box 5"/>
          <p:cNvSpPr txBox="1">
            <a:spLocks noChangeArrowheads="1"/>
          </p:cNvSpPr>
          <p:nvPr/>
        </p:nvSpPr>
        <p:spPr bwMode="auto">
          <a:xfrm>
            <a:off x="4749800" y="2438400"/>
            <a:ext cx="11541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NASA</a:t>
            </a:r>
          </a:p>
        </p:txBody>
      </p:sp>
      <p:sp>
        <p:nvSpPr>
          <p:cNvPr id="199687" name="Text Box 6"/>
          <p:cNvSpPr txBox="1">
            <a:spLocks noChangeArrowheads="1"/>
          </p:cNvSpPr>
          <p:nvPr/>
        </p:nvSpPr>
        <p:spPr bwMode="auto">
          <a:xfrm>
            <a:off x="1447800" y="3048000"/>
            <a:ext cx="20097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Yahoo Maps</a:t>
            </a:r>
          </a:p>
        </p:txBody>
      </p:sp>
      <p:sp>
        <p:nvSpPr>
          <p:cNvPr id="199688" name="Text Box 7"/>
          <p:cNvSpPr txBox="1">
            <a:spLocks noChangeArrowheads="1"/>
          </p:cNvSpPr>
          <p:nvPr/>
        </p:nvSpPr>
        <p:spPr bwMode="auto">
          <a:xfrm>
            <a:off x="4495800" y="3048000"/>
            <a:ext cx="19319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Yahoo </a:t>
            </a:r>
            <a:r>
              <a:rPr lang="zh-CN" altLang="en-US" sz="2800">
                <a:latin typeface="Times New Roman" pitchFamily="18" charset="0"/>
                <a:ea typeface="隶书" pitchFamily="49" charset="-122"/>
              </a:rPr>
              <a:t>公司</a:t>
            </a:r>
          </a:p>
        </p:txBody>
      </p:sp>
      <p:sp>
        <p:nvSpPr>
          <p:cNvPr id="199689" name="Text Box 8"/>
          <p:cNvSpPr txBox="1">
            <a:spLocks noChangeArrowheads="1"/>
          </p:cNvSpPr>
          <p:nvPr/>
        </p:nvSpPr>
        <p:spPr bwMode="auto">
          <a:xfrm>
            <a:off x="1219200" y="3657600"/>
            <a:ext cx="29098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MSN Virtual Earth</a:t>
            </a:r>
          </a:p>
        </p:txBody>
      </p:sp>
      <p:sp>
        <p:nvSpPr>
          <p:cNvPr id="199690" name="Text Box 9"/>
          <p:cNvSpPr txBox="1">
            <a:spLocks noChangeArrowheads="1"/>
          </p:cNvSpPr>
          <p:nvPr/>
        </p:nvSpPr>
        <p:spPr bwMode="auto">
          <a:xfrm>
            <a:off x="4768850" y="3581400"/>
            <a:ext cx="895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zh-CN" altLang="en-US" sz="2800">
                <a:latin typeface="Times New Roman" pitchFamily="18" charset="0"/>
                <a:ea typeface="隶书" pitchFamily="49" charset="-122"/>
              </a:rPr>
              <a:t>微软</a:t>
            </a:r>
          </a:p>
        </p:txBody>
      </p:sp>
      <p:sp>
        <p:nvSpPr>
          <p:cNvPr id="199691" name="Text Box 10"/>
          <p:cNvSpPr txBox="1">
            <a:spLocks noChangeArrowheads="1"/>
          </p:cNvSpPr>
          <p:nvPr/>
        </p:nvSpPr>
        <p:spPr bwMode="auto">
          <a:xfrm>
            <a:off x="1295400" y="4267200"/>
            <a:ext cx="26257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ArcGIS Explorer</a:t>
            </a:r>
          </a:p>
        </p:txBody>
      </p:sp>
      <p:sp>
        <p:nvSpPr>
          <p:cNvPr id="199692" name="Text Box 11"/>
          <p:cNvSpPr txBox="1">
            <a:spLocks noChangeArrowheads="1"/>
          </p:cNvSpPr>
          <p:nvPr/>
        </p:nvSpPr>
        <p:spPr bwMode="auto">
          <a:xfrm>
            <a:off x="4819650" y="4267200"/>
            <a:ext cx="9556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ESRI</a:t>
            </a:r>
          </a:p>
        </p:txBody>
      </p:sp>
      <p:sp>
        <p:nvSpPr>
          <p:cNvPr id="199693" name="Text Box 12"/>
          <p:cNvSpPr txBox="1">
            <a:spLocks noChangeArrowheads="1"/>
          </p:cNvSpPr>
          <p:nvPr/>
        </p:nvSpPr>
        <p:spPr bwMode="auto">
          <a:xfrm>
            <a:off x="1447800" y="4876800"/>
            <a:ext cx="21383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SkylineGlobe</a:t>
            </a:r>
          </a:p>
        </p:txBody>
      </p:sp>
      <p:sp>
        <p:nvSpPr>
          <p:cNvPr id="199694" name="Text Box 13"/>
          <p:cNvSpPr txBox="1">
            <a:spLocks noChangeArrowheads="1"/>
          </p:cNvSpPr>
          <p:nvPr/>
        </p:nvSpPr>
        <p:spPr bwMode="auto">
          <a:xfrm>
            <a:off x="4446588" y="4876800"/>
            <a:ext cx="20701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Skyline </a:t>
            </a:r>
            <a:r>
              <a:rPr lang="zh-CN" altLang="en-US" sz="2800">
                <a:latin typeface="Times New Roman" pitchFamily="18" charset="0"/>
                <a:ea typeface="隶书" pitchFamily="49" charset="-122"/>
              </a:rPr>
              <a:t>公司</a:t>
            </a:r>
          </a:p>
        </p:txBody>
      </p:sp>
      <p:sp>
        <p:nvSpPr>
          <p:cNvPr id="199695" name="Text Box 14"/>
          <p:cNvSpPr txBox="1">
            <a:spLocks noChangeArrowheads="1"/>
          </p:cNvSpPr>
          <p:nvPr/>
        </p:nvSpPr>
        <p:spPr bwMode="auto">
          <a:xfrm>
            <a:off x="1600200" y="5410200"/>
            <a:ext cx="16446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GeoGlobe</a:t>
            </a:r>
          </a:p>
        </p:txBody>
      </p:sp>
      <p:sp>
        <p:nvSpPr>
          <p:cNvPr id="199696" name="Text Box 15"/>
          <p:cNvSpPr txBox="1">
            <a:spLocks noChangeArrowheads="1"/>
          </p:cNvSpPr>
          <p:nvPr/>
        </p:nvSpPr>
        <p:spPr bwMode="auto">
          <a:xfrm>
            <a:off x="4572000" y="5348288"/>
            <a:ext cx="16065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zh-CN" altLang="en-US" sz="2800">
                <a:latin typeface="Times New Roman" pitchFamily="18" charset="0"/>
                <a:ea typeface="隶书" pitchFamily="49" charset="-122"/>
              </a:rPr>
              <a:t>武汉大学</a:t>
            </a:r>
          </a:p>
        </p:txBody>
      </p:sp>
      <p:sp>
        <p:nvSpPr>
          <p:cNvPr id="199697" name="Text Box 16"/>
          <p:cNvSpPr txBox="1">
            <a:spLocks noChangeArrowheads="1"/>
          </p:cNvSpPr>
          <p:nvPr/>
        </p:nvSpPr>
        <p:spPr bwMode="auto">
          <a:xfrm>
            <a:off x="304800" y="5957888"/>
            <a:ext cx="4191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latin typeface="Times New Roman" pitchFamily="18" charset="0"/>
                <a:ea typeface="隶书" pitchFamily="49" charset="-122"/>
              </a:rPr>
              <a:t>DEPS CAS</a:t>
            </a:r>
            <a:r>
              <a:rPr lang="zh-CN" altLang="en-US" sz="2800">
                <a:latin typeface="Times New Roman" pitchFamily="18" charset="0"/>
                <a:ea typeface="隶书" pitchFamily="49" charset="-122"/>
              </a:rPr>
              <a:t>、</a:t>
            </a:r>
            <a:r>
              <a:rPr lang="en-US" altLang="zh-CN" sz="2800">
                <a:latin typeface="Times New Roman" pitchFamily="18" charset="0"/>
                <a:ea typeface="隶书" pitchFamily="49" charset="-122"/>
              </a:rPr>
              <a:t>GeoBeans3D</a:t>
            </a:r>
          </a:p>
        </p:txBody>
      </p:sp>
      <p:sp>
        <p:nvSpPr>
          <p:cNvPr id="199698" name="Text Box 17"/>
          <p:cNvSpPr txBox="1">
            <a:spLocks noChangeArrowheads="1"/>
          </p:cNvSpPr>
          <p:nvPr/>
        </p:nvSpPr>
        <p:spPr bwMode="auto">
          <a:xfrm>
            <a:off x="4419600" y="5881688"/>
            <a:ext cx="23177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zh-CN" altLang="en-US" sz="2800">
                <a:latin typeface="Times New Roman" pitchFamily="18" charset="0"/>
                <a:ea typeface="隶书" pitchFamily="49" charset="-122"/>
              </a:rPr>
              <a:t>中科院遥感所</a:t>
            </a:r>
          </a:p>
        </p:txBody>
      </p:sp>
      <p:sp>
        <p:nvSpPr>
          <p:cNvPr id="187411" name="Rectangle 18"/>
          <p:cNvSpPr>
            <a:spLocks noChangeArrowheads="1"/>
          </p:cNvSpPr>
          <p:nvPr/>
        </p:nvSpPr>
        <p:spPr bwMode="auto">
          <a:xfrm>
            <a:off x="1295400" y="1165225"/>
            <a:ext cx="3856038" cy="519113"/>
          </a:xfrm>
          <a:prstGeom prst="rect">
            <a:avLst/>
          </a:prstGeom>
          <a:noFill/>
          <a:ln w="9525">
            <a:noFill/>
            <a:miter lim="800000"/>
            <a:headEnd/>
            <a:tailEnd/>
          </a:ln>
        </p:spPr>
        <p:txBody>
          <a:bodyPr wrap="none">
            <a:spAutoFit/>
          </a:bodyPr>
          <a:lstStyle/>
          <a:p>
            <a:pPr>
              <a:defRPr/>
            </a:pPr>
            <a:r>
              <a:rPr lang="en-US" altLang="zh-CN" sz="2800" dirty="0">
                <a:solidFill>
                  <a:schemeClr val="accent6"/>
                </a:solidFill>
                <a:latin typeface="Times New Roman" pitchFamily="18" charset="0"/>
                <a:ea typeface="隶书" pitchFamily="49" charset="-122"/>
              </a:rPr>
              <a:t>Digital Earth Platforms</a:t>
            </a:r>
            <a:r>
              <a:rPr lang="zh-CN" altLang="en-US" sz="2800" dirty="0">
                <a:solidFill>
                  <a:schemeClr val="accent6"/>
                </a:solidFill>
                <a:latin typeface="Times New Roman" pitchFamily="18" charset="0"/>
                <a:ea typeface="隶书" pitchFamily="49" charset="-122"/>
              </a:rPr>
              <a:t>：</a:t>
            </a:r>
          </a:p>
        </p:txBody>
      </p:sp>
    </p:spTree>
  </p:cSld>
  <p:clrMapOvr>
    <a:masterClrMapping/>
  </p:clrMapOvr>
  <p:transition/>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内容占位符 2"/>
          <p:cNvSpPr>
            <a:spLocks noGrp="1"/>
          </p:cNvSpPr>
          <p:nvPr>
            <p:ph idx="1"/>
          </p:nvPr>
        </p:nvSpPr>
        <p:spPr>
          <a:xfrm>
            <a:off x="357188" y="357188"/>
            <a:ext cx="8229600" cy="6143625"/>
          </a:xfrm>
        </p:spPr>
        <p:txBody>
          <a:bodyPr/>
          <a:lstStyle/>
          <a:p>
            <a:r>
              <a:rPr lang="en-US" altLang="zh-CN" sz="2300" b="1" dirty="0" smtClean="0">
                <a:latin typeface="Times New Roman" pitchFamily="18" charset="0"/>
                <a:cs typeface="Times New Roman" pitchFamily="18" charset="0"/>
              </a:rPr>
              <a:t>A map projection is a system in which locations on the curved surface of the earth are displayed on a flat sheet or surface according to some set of rules.</a:t>
            </a:r>
          </a:p>
          <a:p>
            <a:r>
              <a:rPr lang="en-US" altLang="zh-CN" sz="2300" b="1" dirty="0" smtClean="0">
                <a:latin typeface="Times New Roman" pitchFamily="18" charset="0"/>
                <a:cs typeface="Times New Roman" pitchFamily="18" charset="0"/>
              </a:rPr>
              <a:t>Angles, areas, directions, shapes and distances become distorted when transformed from a curved surface to a plane(</a:t>
            </a:r>
            <a:r>
              <a:rPr lang="zh-CN" altLang="en-US" sz="2300" b="1" dirty="0" smtClean="0">
                <a:latin typeface="Times New Roman" pitchFamily="18" charset="0"/>
                <a:cs typeface="Times New Roman" pitchFamily="18" charset="0"/>
              </a:rPr>
              <a:t>平面</a:t>
            </a:r>
            <a:r>
              <a:rPr lang="en-US" altLang="zh-CN" sz="2300" b="1" dirty="0" smtClean="0">
                <a:latin typeface="Times New Roman" pitchFamily="18" charset="0"/>
                <a:cs typeface="Times New Roman" pitchFamily="18" charset="0"/>
              </a:rPr>
              <a:t>). All these properties cannot be kept undistorted in a single projection. Usually the distortion in one property will be kept to a minimum while other properties become very distorted.</a:t>
            </a:r>
          </a:p>
          <a:p>
            <a:r>
              <a:rPr lang="en-US" altLang="zh-CN" sz="2300" b="1" dirty="0" smtClean="0">
                <a:latin typeface="Times New Roman" pitchFamily="18" charset="0"/>
                <a:cs typeface="Times New Roman" pitchFamily="18" charset="0"/>
              </a:rPr>
              <a:t>The most common methods of projection can be conceptually described by imagining the developable surface, which is a surface that can be made flat by cutting it along certain lines and unfolding or unrolling(</a:t>
            </a:r>
            <a:r>
              <a:rPr lang="zh-CN" altLang="en-US" sz="2300" b="1" dirty="0" smtClean="0">
                <a:latin typeface="Times New Roman" pitchFamily="18" charset="0"/>
                <a:cs typeface="Times New Roman" pitchFamily="18" charset="0"/>
              </a:rPr>
              <a:t>展开，铺开</a:t>
            </a:r>
            <a:r>
              <a:rPr lang="en-US" altLang="zh-CN" sz="2300" b="1" dirty="0" smtClean="0">
                <a:latin typeface="Times New Roman" pitchFamily="18" charset="0"/>
                <a:cs typeface="Times New Roman" pitchFamily="18" charset="0"/>
              </a:rPr>
              <a:t>) it.</a:t>
            </a:r>
          </a:p>
          <a:p>
            <a:r>
              <a:rPr lang="en-US" altLang="zh-CN" sz="2300" b="1" dirty="0" smtClean="0">
                <a:latin typeface="Times New Roman" pitchFamily="18" charset="0"/>
                <a:cs typeface="Times New Roman" pitchFamily="18" charset="0"/>
              </a:rPr>
              <a:t>The actual shape of the earth can now be determined quite accurately by observing satellite orbits. Satellite systems, such as GPS, can determine latitude and longitude at any point on the earth's surface to accuracies of fractions of a second.  </a:t>
            </a:r>
            <a:endParaRPr lang="zh-CN" altLang="zh-CN" sz="2300" b="1" dirty="0" smtClean="0">
              <a:latin typeface="Times New Roman" pitchFamily="18" charset="0"/>
              <a:cs typeface="Times New Roman" pitchFamily="18" charset="0"/>
            </a:endParaRPr>
          </a:p>
          <a:p>
            <a:endParaRPr lang="zh-CN" altLang="en-US" sz="2300" b="1" dirty="0" smtClean="0">
              <a:latin typeface="Times New Roman" pitchFamily="18" charset="0"/>
              <a:cs typeface="Times New Roman" pitchFamily="18" charset="0"/>
            </a:endParaRPr>
          </a:p>
        </p:txBody>
      </p:sp>
      <p:sp>
        <p:nvSpPr>
          <p:cNvPr id="200707"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AD5D5D8-F0FE-412B-87E0-F2DCA0587BE6}" type="slidenum">
              <a:rPr lang="en-US" altLang="zh-CN" sz="1400" smtClean="0"/>
              <a:pPr eaLnBrk="1" hangingPunct="1"/>
              <a:t>196</a:t>
            </a:fld>
            <a:endParaRPr lang="en-US" altLang="zh-CN" sz="1400" smtClean="0"/>
          </a:p>
        </p:txBody>
      </p:sp>
      <p:sp>
        <p:nvSpPr>
          <p:cNvPr id="200708" name="TextBox 4"/>
          <p:cNvSpPr txBox="1">
            <a:spLocks noChangeArrowheads="1"/>
          </p:cNvSpPr>
          <p:nvPr/>
        </p:nvSpPr>
        <p:spPr bwMode="auto">
          <a:xfrm>
            <a:off x="500063" y="-95250"/>
            <a:ext cx="2184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800"/>
              <a:t>Fast</a:t>
            </a:r>
            <a:r>
              <a:rPr lang="zh-CN" altLang="en-US" sz="2800"/>
              <a:t> </a:t>
            </a:r>
            <a:r>
              <a:rPr lang="en-US" altLang="zh-CN" sz="2800"/>
              <a:t>reading</a:t>
            </a:r>
            <a:endParaRPr lang="zh-CN" altLang="en-US" sz="280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634082"/>
          </a:xfrm>
        </p:spPr>
        <p:txBody>
          <a:bodyPr/>
          <a:lstStyle/>
          <a:p>
            <a:r>
              <a:rPr lang="en-US" altLang="zh-CN" sz="3200" dirty="0" err="1"/>
              <a:t>Beidou</a:t>
            </a:r>
            <a:r>
              <a:rPr lang="en-US" altLang="zh-CN" sz="3200" dirty="0"/>
              <a:t> upgrades for global </a:t>
            </a:r>
            <a:r>
              <a:rPr lang="en-US" altLang="zh-CN" sz="3200" dirty="0" smtClean="0"/>
              <a:t>reach</a:t>
            </a:r>
            <a:endParaRPr lang="zh-CN" altLang="en-US" sz="3200" dirty="0"/>
          </a:p>
        </p:txBody>
      </p:sp>
      <p:sp>
        <p:nvSpPr>
          <p:cNvPr id="3" name="内容占位符 2"/>
          <p:cNvSpPr>
            <a:spLocks noGrp="1"/>
          </p:cNvSpPr>
          <p:nvPr>
            <p:ph idx="1"/>
          </p:nvPr>
        </p:nvSpPr>
        <p:spPr>
          <a:xfrm>
            <a:off x="323528" y="1163885"/>
            <a:ext cx="8686800" cy="5217443"/>
          </a:xfrm>
        </p:spPr>
        <p:txBody>
          <a:bodyPr/>
          <a:lstStyle/>
          <a:p>
            <a:pPr>
              <a:spcBef>
                <a:spcPts val="1200"/>
              </a:spcBef>
            </a:pPr>
            <a:r>
              <a:rPr lang="en-US" altLang="zh-CN" sz="2000" b="1" dirty="0">
                <a:latin typeface="Times New Roman" panose="02020603050405020304" pitchFamily="18" charset="0"/>
                <a:cs typeface="Times New Roman" panose="02020603050405020304" pitchFamily="18" charset="0"/>
              </a:rPr>
              <a:t>China has begun to upgrade its </a:t>
            </a:r>
            <a:r>
              <a:rPr lang="en-US" altLang="zh-CN" sz="2000" b="1" dirty="0" err="1">
                <a:latin typeface="Times New Roman" panose="02020603050405020304" pitchFamily="18" charset="0"/>
                <a:cs typeface="Times New Roman" panose="02020603050405020304" pitchFamily="18" charset="0"/>
              </a:rPr>
              <a:t>Beidou</a:t>
            </a:r>
            <a:r>
              <a:rPr lang="en-US" altLang="zh-CN" sz="2000" b="1" dirty="0">
                <a:latin typeface="Times New Roman" panose="02020603050405020304" pitchFamily="18" charset="0"/>
                <a:cs typeface="Times New Roman" panose="02020603050405020304" pitchFamily="18" charset="0"/>
              </a:rPr>
              <a:t> Navigation Satellite System with global-coverage capabilities through the launch of new satellites.</a:t>
            </a:r>
          </a:p>
          <a:p>
            <a:pPr>
              <a:spcBef>
                <a:spcPts val="1200"/>
              </a:spcBef>
            </a:pPr>
            <a:r>
              <a:rPr lang="en-US" altLang="zh-CN" sz="2000" b="1" dirty="0" err="1" smtClean="0">
                <a:latin typeface="Times New Roman" panose="02020603050405020304" pitchFamily="18" charset="0"/>
                <a:cs typeface="Times New Roman" panose="02020603050405020304" pitchFamily="18" charset="0"/>
              </a:rPr>
              <a:t>Beidou</a:t>
            </a:r>
            <a:r>
              <a:rPr lang="en-US" altLang="zh-CN" sz="2000" b="1" dirty="0" smtClean="0">
                <a:latin typeface="Times New Roman" panose="02020603050405020304" pitchFamily="18" charset="0"/>
                <a:cs typeface="Times New Roman" panose="02020603050405020304" pitchFamily="18" charset="0"/>
              </a:rPr>
              <a:t> </a:t>
            </a:r>
            <a:r>
              <a:rPr lang="en-US" altLang="zh-CN" sz="2000" b="1" dirty="0">
                <a:latin typeface="Times New Roman" panose="02020603050405020304" pitchFamily="18" charset="0"/>
                <a:cs typeface="Times New Roman" panose="02020603050405020304" pitchFamily="18" charset="0"/>
              </a:rPr>
              <a:t>is the world's fourth navigation satellite system, following GPS in the United States, GLONASS in Russia and Galileo in the European Union.</a:t>
            </a:r>
          </a:p>
          <a:p>
            <a:pPr>
              <a:spcBef>
                <a:spcPts val="1200"/>
              </a:spcBef>
            </a:pPr>
            <a:r>
              <a:rPr lang="en-US" altLang="zh-CN" sz="2000" b="1" dirty="0">
                <a:latin typeface="Times New Roman" panose="02020603050405020304" pitchFamily="18" charset="0"/>
                <a:cs typeface="Times New Roman" panose="02020603050405020304" pitchFamily="18" charset="0"/>
              </a:rPr>
              <a:t>The new-generation satellites feature better accuracy, stability and signal clarity than previous </a:t>
            </a:r>
            <a:r>
              <a:rPr lang="en-US" altLang="zh-CN" sz="2000" b="1" dirty="0" err="1">
                <a:latin typeface="Times New Roman" panose="02020603050405020304" pitchFamily="18" charset="0"/>
                <a:cs typeface="Times New Roman" panose="02020603050405020304" pitchFamily="18" charset="0"/>
              </a:rPr>
              <a:t>Beidou</a:t>
            </a:r>
            <a:r>
              <a:rPr lang="en-US" altLang="zh-CN" sz="2000" b="1" dirty="0">
                <a:latin typeface="Times New Roman" panose="02020603050405020304" pitchFamily="18" charset="0"/>
                <a:cs typeface="Times New Roman" panose="02020603050405020304" pitchFamily="18" charset="0"/>
              </a:rPr>
              <a:t> models thanks to improvements in </a:t>
            </a:r>
            <a:r>
              <a:rPr lang="en-US" altLang="zh-CN" sz="2000" b="1" dirty="0" err="1">
                <a:latin typeface="Times New Roman" panose="02020603050405020304" pitchFamily="18" charset="0"/>
                <a:cs typeface="Times New Roman" panose="02020603050405020304" pitchFamily="18" charset="0"/>
              </a:rPr>
              <a:t>intersatellite</a:t>
            </a:r>
            <a:r>
              <a:rPr lang="en-US" altLang="zh-CN" sz="2000" b="1" dirty="0">
                <a:latin typeface="Times New Roman" panose="02020603050405020304" pitchFamily="18" charset="0"/>
                <a:cs typeface="Times New Roman" panose="02020603050405020304" pitchFamily="18" charset="0"/>
              </a:rPr>
              <a:t> links, laser communication devices and atomic </a:t>
            </a:r>
            <a:r>
              <a:rPr lang="en-US" altLang="zh-CN" sz="2000" b="1" dirty="0" smtClean="0">
                <a:latin typeface="Times New Roman" panose="02020603050405020304" pitchFamily="18" charset="0"/>
                <a:cs typeface="Times New Roman" panose="02020603050405020304" pitchFamily="18" charset="0"/>
              </a:rPr>
              <a:t>clocks(</a:t>
            </a:r>
            <a:r>
              <a:rPr lang="zh-CN" altLang="en-US" sz="2000" b="1" dirty="0" smtClean="0">
                <a:latin typeface="Times New Roman" panose="02020603050405020304" pitchFamily="18" charset="0"/>
                <a:cs typeface="Times New Roman" panose="02020603050405020304" pitchFamily="18" charset="0"/>
              </a:rPr>
              <a:t>原子钟</a:t>
            </a:r>
            <a:r>
              <a:rPr lang="en-US" altLang="zh-CN" sz="2000" b="1" dirty="0" smtClean="0">
                <a:latin typeface="Times New Roman" panose="02020603050405020304" pitchFamily="18" charset="0"/>
                <a:cs typeface="Times New Roman" panose="02020603050405020304" pitchFamily="18" charset="0"/>
              </a:rPr>
              <a:t>). </a:t>
            </a:r>
            <a:r>
              <a:rPr lang="en-US" altLang="zh-CN" sz="2000" b="1" dirty="0">
                <a:latin typeface="Times New Roman" panose="02020603050405020304" pitchFamily="18" charset="0"/>
                <a:cs typeface="Times New Roman" panose="02020603050405020304" pitchFamily="18" charset="0"/>
              </a:rPr>
              <a:t>They will also be more compatible with GPS, GLONASS </a:t>
            </a:r>
            <a:r>
              <a:rPr lang="en-US" altLang="zh-CN" sz="2000" b="1" dirty="0" smtClean="0">
                <a:latin typeface="Times New Roman" panose="02020603050405020304" pitchFamily="18" charset="0"/>
                <a:cs typeface="Times New Roman" panose="02020603050405020304" pitchFamily="18" charset="0"/>
              </a:rPr>
              <a:t>and Galileo.</a:t>
            </a:r>
            <a:endParaRPr lang="en-US" altLang="zh-CN" sz="2000" b="1" dirty="0">
              <a:latin typeface="Times New Roman" panose="02020603050405020304" pitchFamily="18" charset="0"/>
              <a:cs typeface="Times New Roman" panose="02020603050405020304" pitchFamily="18" charset="0"/>
            </a:endParaRPr>
          </a:p>
          <a:p>
            <a:pPr>
              <a:spcBef>
                <a:spcPts val="1200"/>
              </a:spcBef>
            </a:pPr>
            <a:r>
              <a:rPr lang="en-US" altLang="zh-CN" sz="2000" b="1" dirty="0" smtClean="0">
                <a:latin typeface="Times New Roman" panose="02020603050405020304" pitchFamily="18" charset="0"/>
                <a:cs typeface="Times New Roman" panose="02020603050405020304" pitchFamily="18" charset="0"/>
              </a:rPr>
              <a:t>By </a:t>
            </a:r>
            <a:r>
              <a:rPr lang="en-US" altLang="zh-CN" sz="2000" b="1" dirty="0">
                <a:latin typeface="Times New Roman" panose="02020603050405020304" pitchFamily="18" charset="0"/>
                <a:cs typeface="Times New Roman" panose="02020603050405020304" pitchFamily="18" charset="0"/>
              </a:rPr>
              <a:t>the end of 2018, China will have launched 18 third-generation </a:t>
            </a:r>
            <a:r>
              <a:rPr lang="en-US" altLang="zh-CN" sz="2000" b="1" dirty="0" err="1">
                <a:latin typeface="Times New Roman" panose="02020603050405020304" pitchFamily="18" charset="0"/>
                <a:cs typeface="Times New Roman" panose="02020603050405020304" pitchFamily="18" charset="0"/>
              </a:rPr>
              <a:t>Beidou</a:t>
            </a:r>
            <a:r>
              <a:rPr lang="en-US" altLang="zh-CN" sz="2000" b="1" dirty="0">
                <a:latin typeface="Times New Roman" panose="02020603050405020304" pitchFamily="18" charset="0"/>
                <a:cs typeface="Times New Roman" panose="02020603050405020304" pitchFamily="18" charset="0"/>
              </a:rPr>
              <a:t> satellites into space to cover all nations involved in the Belt and Road </a:t>
            </a:r>
            <a:r>
              <a:rPr lang="en-US" altLang="zh-CN" sz="2000" b="1" dirty="0" smtClean="0">
                <a:latin typeface="Times New Roman" panose="02020603050405020304" pitchFamily="18" charset="0"/>
                <a:cs typeface="Times New Roman" panose="02020603050405020304" pitchFamily="18" charset="0"/>
              </a:rPr>
              <a:t>Initiative (</a:t>
            </a:r>
            <a:r>
              <a:rPr lang="zh-CN" altLang="en-US" sz="2000" b="1" dirty="0" smtClean="0">
                <a:latin typeface="Times New Roman" panose="02020603050405020304" pitchFamily="18" charset="0"/>
                <a:cs typeface="Times New Roman" panose="02020603050405020304" pitchFamily="18" charset="0"/>
              </a:rPr>
              <a:t>一带一路</a:t>
            </a:r>
            <a:r>
              <a:rPr lang="en-US" altLang="zh-CN" sz="2000" b="1" dirty="0" smtClean="0">
                <a:latin typeface="Times New Roman" panose="02020603050405020304" pitchFamily="18" charset="0"/>
                <a:cs typeface="Times New Roman" panose="02020603050405020304" pitchFamily="18" charset="0"/>
              </a:rPr>
              <a:t>). The </a:t>
            </a:r>
            <a:r>
              <a:rPr lang="en-US" altLang="zh-CN" sz="2000" b="1" dirty="0" err="1">
                <a:latin typeface="Times New Roman" panose="02020603050405020304" pitchFamily="18" charset="0"/>
                <a:cs typeface="Times New Roman" panose="02020603050405020304" pitchFamily="18" charset="0"/>
              </a:rPr>
              <a:t>Beidou</a:t>
            </a:r>
            <a:r>
              <a:rPr lang="en-US" altLang="zh-CN" sz="2000" b="1" dirty="0">
                <a:latin typeface="Times New Roman" panose="02020603050405020304" pitchFamily="18" charset="0"/>
                <a:cs typeface="Times New Roman" panose="02020603050405020304" pitchFamily="18" charset="0"/>
              </a:rPr>
              <a:t> system now covers nearly 30 </a:t>
            </a:r>
            <a:r>
              <a:rPr lang="en-US" altLang="zh-CN" sz="2000" b="1" dirty="0" smtClean="0">
                <a:latin typeface="Times New Roman" panose="02020603050405020304" pitchFamily="18" charset="0"/>
                <a:cs typeface="Times New Roman" panose="02020603050405020304" pitchFamily="18" charset="0"/>
              </a:rPr>
              <a:t>countries. </a:t>
            </a:r>
          </a:p>
          <a:p>
            <a:pPr>
              <a:spcBef>
                <a:spcPts val="1200"/>
              </a:spcBef>
            </a:pPr>
            <a:r>
              <a:rPr lang="en-US" altLang="zh-CN" sz="2000" b="1" dirty="0" smtClean="0">
                <a:latin typeface="Times New Roman" panose="02020603050405020304" pitchFamily="18" charset="0"/>
                <a:cs typeface="Times New Roman" panose="02020603050405020304" pitchFamily="18" charset="0"/>
              </a:rPr>
              <a:t>According </a:t>
            </a:r>
            <a:r>
              <a:rPr lang="en-US" altLang="zh-CN" sz="2000" b="1" dirty="0">
                <a:latin typeface="Times New Roman" panose="02020603050405020304" pitchFamily="18" charset="0"/>
                <a:cs typeface="Times New Roman" panose="02020603050405020304" pitchFamily="18" charset="0"/>
              </a:rPr>
              <a:t>to plans from the China Satellite Navigation Office, the network will be made up of more than 30 satellites before the end of 2020 - several now in orbit will be </a:t>
            </a:r>
            <a:r>
              <a:rPr lang="en-US" altLang="zh-CN" sz="2000" b="1" dirty="0" smtClean="0">
                <a:latin typeface="Times New Roman" panose="02020603050405020304" pitchFamily="18" charset="0"/>
                <a:cs typeface="Times New Roman" panose="02020603050405020304" pitchFamily="18" charset="0"/>
              </a:rPr>
              <a:t>decommissioned</a:t>
            </a:r>
            <a:r>
              <a:rPr lang="zh-CN" altLang="en-US" sz="2000" b="1" dirty="0" smtClean="0">
                <a:latin typeface="Times New Roman" panose="02020603050405020304" pitchFamily="18" charset="0"/>
                <a:cs typeface="Times New Roman" panose="02020603050405020304" pitchFamily="18" charset="0"/>
              </a:rPr>
              <a:t>（使退役）</a:t>
            </a:r>
            <a:r>
              <a:rPr lang="en-US" altLang="zh-CN" sz="2000" b="1" dirty="0" smtClean="0">
                <a:latin typeface="Times New Roman" panose="02020603050405020304" pitchFamily="18" charset="0"/>
                <a:cs typeface="Times New Roman" panose="02020603050405020304" pitchFamily="18" charset="0"/>
              </a:rPr>
              <a:t> </a:t>
            </a:r>
            <a:r>
              <a:rPr lang="en-US" altLang="zh-CN" sz="2000" b="1" dirty="0">
                <a:latin typeface="Times New Roman" panose="02020603050405020304" pitchFamily="18" charset="0"/>
                <a:cs typeface="Times New Roman" panose="02020603050405020304" pitchFamily="18" charset="0"/>
              </a:rPr>
              <a:t>by then - to give </a:t>
            </a:r>
            <a:r>
              <a:rPr lang="en-US" altLang="zh-CN" sz="2000" b="1" dirty="0" err="1">
                <a:latin typeface="Times New Roman" panose="02020603050405020304" pitchFamily="18" charset="0"/>
                <a:cs typeface="Times New Roman" panose="02020603050405020304" pitchFamily="18" charset="0"/>
              </a:rPr>
              <a:t>Beidou</a:t>
            </a:r>
            <a:r>
              <a:rPr lang="en-US" altLang="zh-CN" sz="2000" b="1" dirty="0">
                <a:latin typeface="Times New Roman" panose="02020603050405020304" pitchFamily="18" charset="0"/>
                <a:cs typeface="Times New Roman" panose="02020603050405020304" pitchFamily="18" charset="0"/>
              </a:rPr>
              <a:t> global coverage</a:t>
            </a:r>
            <a:r>
              <a:rPr lang="en-US" altLang="zh-CN" sz="2000" b="1" dirty="0" smtClean="0">
                <a:latin typeface="Times New Roman" panose="02020603050405020304" pitchFamily="18" charset="0"/>
                <a:cs typeface="Times New Roman" panose="02020603050405020304" pitchFamily="18" charset="0"/>
              </a:rPr>
              <a:t>.</a:t>
            </a:r>
            <a:endParaRPr lang="en-US" altLang="zh-CN" sz="2000" b="1"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pPr>
              <a:defRPr/>
            </a:pPr>
            <a:fld id="{31967E0A-B865-44EE-BF16-E399B51CCF96}" type="slidenum">
              <a:rPr lang="en-US" altLang="zh-CN" smtClean="0"/>
              <a:pPr>
                <a:defRPr/>
              </a:pPr>
              <a:t>197</a:t>
            </a:fld>
            <a:endParaRPr lang="en-US" altLang="zh-CN"/>
          </a:p>
        </p:txBody>
      </p:sp>
    </p:spTree>
    <p:extLst>
      <p:ext uri="{BB962C8B-B14F-4D97-AF65-F5344CB8AC3E}">
        <p14:creationId xmlns:p14="http://schemas.microsoft.com/office/powerpoint/2010/main" val="2468869021"/>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1730" name="标题 1"/>
          <p:cNvSpPr>
            <a:spLocks noGrp="1"/>
          </p:cNvSpPr>
          <p:nvPr>
            <p:ph type="title"/>
          </p:nvPr>
        </p:nvSpPr>
        <p:spPr/>
        <p:txBody>
          <a:bodyPr/>
          <a:lstStyle/>
          <a:p>
            <a:r>
              <a:rPr lang="en-US" altLang="zh-CN" sz="2400" smtClean="0"/>
              <a:t>Extraction and analysis of coastline of Fujian province based on RS and GIS</a:t>
            </a:r>
            <a:br>
              <a:rPr lang="en-US" altLang="zh-CN" sz="2400" smtClean="0"/>
            </a:br>
            <a:endParaRPr lang="zh-CN" altLang="en-US" sz="2400" smtClean="0"/>
          </a:p>
        </p:txBody>
      </p:sp>
      <p:sp>
        <p:nvSpPr>
          <p:cNvPr id="201731" name="内容占位符 2"/>
          <p:cNvSpPr>
            <a:spLocks noGrp="1"/>
          </p:cNvSpPr>
          <p:nvPr>
            <p:ph idx="1"/>
          </p:nvPr>
        </p:nvSpPr>
        <p:spPr/>
        <p:txBody>
          <a:bodyPr/>
          <a:lstStyle/>
          <a:p>
            <a:pPr algn="just"/>
            <a:r>
              <a:rPr lang="en-US" altLang="zh-CN" sz="2000" smtClean="0">
                <a:latin typeface="Times New Roman" pitchFamily="18" charset="0"/>
                <a:cs typeface="Times New Roman" pitchFamily="18" charset="0"/>
              </a:rPr>
              <a:t>Coastline is an important identity of border between land and water. Coastal zone is the first marine economic regions of China. It is important to study the coastline changes due to the significance of coastal ecosystem. In this paper, Landsat TM / ETM remote sensing image data of Fujian in 2002,2006 and 2010 was used. Based on RS( remote sensing) and GIS technology,the coastline was respectively extracted with methods of visual interpretation and automatic interpretation. The coastline changes and its reasons were analyzed and summarized based on overlay analysis and statistics. It showed that the total coastline in Fujian province during 2002 and 2010 had increased 291. 84 km and it kept on growing. Great changes of coastline are in areas of Sansha Bay and in vicinity of Quanzhou in addition to the changes in Xiamen Island. Landfill, sedimentation, port and fishery infrastructure constructions are important factors for the coastline growth.</a:t>
            </a:r>
            <a:endParaRPr lang="zh-CN" altLang="en-US" sz="2000" smtClean="0">
              <a:latin typeface="Times New Roman" pitchFamily="18" charset="0"/>
              <a:cs typeface="Times New Roman" pitchFamily="18" charset="0"/>
            </a:endParaRPr>
          </a:p>
        </p:txBody>
      </p:sp>
      <p:sp>
        <p:nvSpPr>
          <p:cNvPr id="201732"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624EED9-4527-4362-84CA-F5AA2CCE3D06}" type="slidenum">
              <a:rPr lang="en-US" altLang="zh-CN" sz="1400" smtClean="0"/>
              <a:pPr eaLnBrk="1" hangingPunct="1"/>
              <a:t>198</a:t>
            </a:fld>
            <a:endParaRPr lang="en-US" altLang="zh-CN" sz="1400" smtClean="0"/>
          </a:p>
        </p:txBody>
      </p:sp>
    </p:spTree>
  </p:cSld>
  <p:clrMapOvr>
    <a:overrideClrMapping bg1="lt1" tx1="dk1" bg2="lt2" tx2="dk2" accent1="accent1" accent2="accent2" accent3="accent3" accent4="accent4" accent5="accent5" accent6="accent6" hlink="hlink" folHlink="folHlink"/>
  </p:clrMapOvr>
</p:sld>
</file>

<file path=ppt/slides/slide19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2754" name="内容占位符 2"/>
          <p:cNvSpPr>
            <a:spLocks noGrp="1"/>
          </p:cNvSpPr>
          <p:nvPr>
            <p:ph idx="1"/>
          </p:nvPr>
        </p:nvSpPr>
        <p:spPr>
          <a:xfrm>
            <a:off x="428625" y="785813"/>
            <a:ext cx="8229600" cy="4525962"/>
          </a:xfrm>
        </p:spPr>
        <p:txBody>
          <a:bodyPr/>
          <a:lstStyle/>
          <a:p>
            <a:r>
              <a:rPr lang="zh-CN" altLang="zh-CN" sz="2400" b="1" smtClean="0"/>
              <a:t>基于遥感和</a:t>
            </a:r>
            <a:r>
              <a:rPr lang="en-US" altLang="zh-CN" sz="2400" b="1" smtClean="0"/>
              <a:t>GIS</a:t>
            </a:r>
            <a:r>
              <a:rPr lang="zh-CN" altLang="zh-CN" sz="2400" b="1" smtClean="0"/>
              <a:t>的福建省海岸线的提取和变化研究</a:t>
            </a:r>
          </a:p>
          <a:p>
            <a:r>
              <a:rPr lang="zh-CN" altLang="zh-CN" sz="2400" b="1" smtClean="0"/>
              <a:t>海岸线是陆地和水体交界的重要标识</a:t>
            </a:r>
            <a:r>
              <a:rPr lang="en-US" altLang="zh-CN" sz="2400" b="1" smtClean="0"/>
              <a:t>,</a:t>
            </a:r>
            <a:r>
              <a:rPr lang="zh-CN" altLang="zh-CN" sz="2400" b="1" smtClean="0"/>
              <a:t>海岸带是我国第一海洋经济区域</a:t>
            </a:r>
            <a:r>
              <a:rPr lang="en-US" altLang="zh-CN" sz="2400" b="1" smtClean="0"/>
              <a:t>,</a:t>
            </a:r>
            <a:r>
              <a:rPr lang="zh-CN" altLang="zh-CN" sz="2400" b="1" smtClean="0"/>
              <a:t>研究海岸线的变化对海岸带生态环境研究具有重要的意义</a:t>
            </a:r>
            <a:r>
              <a:rPr lang="en-US" altLang="zh-CN" sz="2400" b="1" smtClean="0"/>
              <a:t>.</a:t>
            </a:r>
            <a:r>
              <a:rPr lang="zh-CN" altLang="zh-CN" sz="2400" b="1" smtClean="0"/>
              <a:t>本研究利用遥感和</a:t>
            </a:r>
            <a:r>
              <a:rPr lang="en-US" altLang="zh-CN" sz="2400" b="1" smtClean="0"/>
              <a:t>GIS</a:t>
            </a:r>
            <a:r>
              <a:rPr lang="zh-CN" altLang="zh-CN" sz="2400" b="1" smtClean="0"/>
              <a:t>技术获取了福建省</a:t>
            </a:r>
            <a:r>
              <a:rPr lang="en-US" altLang="zh-CN" sz="2400" b="1" smtClean="0"/>
              <a:t>2002</a:t>
            </a:r>
            <a:r>
              <a:rPr lang="zh-CN" altLang="zh-CN" sz="2400" b="1" smtClean="0"/>
              <a:t>、</a:t>
            </a:r>
            <a:r>
              <a:rPr lang="en-US" altLang="zh-CN" sz="2400" b="1" smtClean="0"/>
              <a:t>2006</a:t>
            </a:r>
            <a:r>
              <a:rPr lang="zh-CN" altLang="zh-CN" sz="2400" b="1" smtClean="0"/>
              <a:t>、</a:t>
            </a:r>
            <a:r>
              <a:rPr lang="en-US" altLang="zh-CN" sz="2400" b="1" smtClean="0"/>
              <a:t>2010</a:t>
            </a:r>
            <a:r>
              <a:rPr lang="zh-CN" altLang="zh-CN" sz="2400" b="1" smtClean="0"/>
              <a:t>年</a:t>
            </a:r>
            <a:r>
              <a:rPr lang="en-US" altLang="zh-CN" sz="2400" b="1" smtClean="0"/>
              <a:t>3</a:t>
            </a:r>
            <a:r>
              <a:rPr lang="zh-CN" altLang="zh-CN" sz="2400" b="1" smtClean="0"/>
              <a:t>个时期的</a:t>
            </a:r>
            <a:r>
              <a:rPr lang="en-US" altLang="zh-CN" sz="2400" b="1" smtClean="0"/>
              <a:t>Landsat TM/ETM</a:t>
            </a:r>
            <a:r>
              <a:rPr lang="zh-CN" altLang="zh-CN" sz="2400" b="1" smtClean="0"/>
              <a:t>遥感影像数据</a:t>
            </a:r>
            <a:r>
              <a:rPr lang="en-US" altLang="zh-CN" sz="2400" b="1" smtClean="0"/>
              <a:t>,</a:t>
            </a:r>
            <a:r>
              <a:rPr lang="zh-CN" altLang="zh-CN" sz="2400" b="1" smtClean="0"/>
              <a:t>采用目视解译和自动解译的方法分别提取出了各时期的福建省海岸线</a:t>
            </a:r>
            <a:r>
              <a:rPr lang="en-US" altLang="zh-CN" sz="2400" b="1" smtClean="0"/>
              <a:t>,</a:t>
            </a:r>
            <a:r>
              <a:rPr lang="zh-CN" altLang="zh-CN" sz="2400" b="1" smtClean="0"/>
              <a:t>进行叠加分析</a:t>
            </a:r>
            <a:r>
              <a:rPr lang="en-US" altLang="zh-CN" sz="2400" b="1" smtClean="0"/>
              <a:t>,</a:t>
            </a:r>
            <a:r>
              <a:rPr lang="zh-CN" altLang="zh-CN" sz="2400" b="1" smtClean="0"/>
              <a:t>对比统计</a:t>
            </a:r>
            <a:r>
              <a:rPr lang="en-US" altLang="zh-CN" sz="2400" b="1" smtClean="0"/>
              <a:t>3</a:t>
            </a:r>
            <a:r>
              <a:rPr lang="zh-CN" altLang="zh-CN" sz="2400" b="1" smtClean="0"/>
              <a:t>个时期福建省海岸线的变化特征和变化程度</a:t>
            </a:r>
            <a:r>
              <a:rPr lang="en-US" altLang="zh-CN" sz="2400" b="1" smtClean="0"/>
              <a:t>,</a:t>
            </a:r>
            <a:r>
              <a:rPr lang="zh-CN" altLang="zh-CN" sz="2400" b="1" smtClean="0"/>
              <a:t>总结分析了其变化趋势和变化原因</a:t>
            </a:r>
            <a:r>
              <a:rPr lang="en-US" altLang="zh-CN" sz="2400" b="1" smtClean="0"/>
              <a:t>.</a:t>
            </a:r>
            <a:r>
              <a:rPr lang="zh-CN" altLang="zh-CN" sz="2400" b="1" smtClean="0"/>
              <a:t>结果表明</a:t>
            </a:r>
            <a:r>
              <a:rPr lang="en-US" altLang="zh-CN" sz="2400" b="1" smtClean="0"/>
              <a:t>,</a:t>
            </a:r>
            <a:r>
              <a:rPr lang="zh-CN" altLang="zh-CN" sz="2400" b="1" smtClean="0"/>
              <a:t>在</a:t>
            </a:r>
            <a:r>
              <a:rPr lang="en-US" altLang="zh-CN" sz="2400" b="1" smtClean="0"/>
              <a:t>2002~2010</a:t>
            </a:r>
            <a:r>
              <a:rPr lang="zh-CN" altLang="zh-CN" sz="2400" b="1" smtClean="0"/>
              <a:t>的</a:t>
            </a:r>
            <a:r>
              <a:rPr lang="en-US" altLang="zh-CN" sz="2400" b="1" smtClean="0"/>
              <a:t>8a</a:t>
            </a:r>
            <a:r>
              <a:rPr lang="zh-CN" altLang="zh-CN" sz="2400" b="1" smtClean="0"/>
              <a:t>时间里</a:t>
            </a:r>
            <a:r>
              <a:rPr lang="en-US" altLang="zh-CN" sz="2400" b="1" smtClean="0"/>
              <a:t>,</a:t>
            </a:r>
            <a:r>
              <a:rPr lang="zh-CN" altLang="zh-CN" sz="2400" b="1" smtClean="0"/>
              <a:t>福建省的海岸线长度整体为增长趋势</a:t>
            </a:r>
            <a:r>
              <a:rPr lang="en-US" altLang="zh-CN" sz="2400" b="1" smtClean="0"/>
              <a:t>,</a:t>
            </a:r>
            <a:r>
              <a:rPr lang="zh-CN" altLang="zh-CN" sz="2400" b="1" smtClean="0"/>
              <a:t>共计增长了</a:t>
            </a:r>
            <a:r>
              <a:rPr lang="en-US" altLang="zh-CN" sz="2400" b="1" smtClean="0"/>
              <a:t>291.84 km,</a:t>
            </a:r>
            <a:r>
              <a:rPr lang="zh-CN" altLang="zh-CN" sz="2400" b="1" smtClean="0"/>
              <a:t>三沙湾区域和泉州附近变化较大</a:t>
            </a:r>
            <a:r>
              <a:rPr lang="en-US" altLang="zh-CN" sz="2400" b="1" smtClean="0"/>
              <a:t>,</a:t>
            </a:r>
            <a:r>
              <a:rPr lang="zh-CN" altLang="zh-CN" sz="2400" b="1" smtClean="0"/>
              <a:t>厦门岛内变化也较大</a:t>
            </a:r>
            <a:r>
              <a:rPr lang="en-US" altLang="zh-CN" sz="2400" b="1" smtClean="0"/>
              <a:t>.</a:t>
            </a:r>
            <a:r>
              <a:rPr lang="zh-CN" altLang="zh-CN" sz="2400" b="1" smtClean="0"/>
              <a:t>其中泥沙淤积、填海造地、港口建设和渔业设施建设这</a:t>
            </a:r>
            <a:r>
              <a:rPr lang="en-US" altLang="zh-CN" sz="2400" b="1" smtClean="0"/>
              <a:t>4</a:t>
            </a:r>
            <a:r>
              <a:rPr lang="zh-CN" altLang="zh-CN" sz="2400" b="1" smtClean="0"/>
              <a:t>个因素为主要增长因素</a:t>
            </a:r>
            <a:r>
              <a:rPr lang="en-US" altLang="zh-CN" sz="2400" b="1" smtClean="0"/>
              <a:t>. </a:t>
            </a:r>
            <a:endParaRPr lang="zh-CN" altLang="en-US" sz="2400" b="1" smtClean="0"/>
          </a:p>
        </p:txBody>
      </p:sp>
      <p:sp>
        <p:nvSpPr>
          <p:cNvPr id="202755"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FFF3211-F731-4DE1-803C-047CAD898357}" type="slidenum">
              <a:rPr lang="en-US" altLang="zh-CN" sz="1400" smtClean="0"/>
              <a:pPr eaLnBrk="1" hangingPunct="1"/>
              <a:t>199</a:t>
            </a:fld>
            <a:endParaRPr lang="en-US" altLang="zh-CN" sz="1400" smtClean="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C7491CC-5549-4E18-8B5F-7233CF05BDEC}" type="slidenum">
              <a:rPr lang="en-US" altLang="zh-CN" sz="1400" smtClean="0"/>
              <a:pPr eaLnBrk="1" hangingPunct="1"/>
              <a:t>2</a:t>
            </a:fld>
            <a:endParaRPr lang="en-US" altLang="zh-CN" sz="1400" smtClean="0"/>
          </a:p>
        </p:txBody>
      </p:sp>
      <p:sp>
        <p:nvSpPr>
          <p:cNvPr id="3075" name="Rectangle 2"/>
          <p:cNvSpPr>
            <a:spLocks noChangeArrowheads="1"/>
          </p:cNvSpPr>
          <p:nvPr/>
        </p:nvSpPr>
        <p:spPr bwMode="auto">
          <a:xfrm>
            <a:off x="1331913" y="762000"/>
            <a:ext cx="7127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Ⅰ The Basic Concept of GIS</a:t>
            </a:r>
            <a:endParaRPr lang="en-US" altLang="zh-CN" b="1">
              <a:solidFill>
                <a:srgbClr val="CC00CC"/>
              </a:solidFill>
              <a:latin typeface="Times New Roman" pitchFamily="18" charset="0"/>
            </a:endParaRPr>
          </a:p>
        </p:txBody>
      </p:sp>
      <p:sp>
        <p:nvSpPr>
          <p:cNvPr id="3076" name="Rectangle 3"/>
          <p:cNvSpPr>
            <a:spLocks noChangeArrowheads="1"/>
          </p:cNvSpPr>
          <p:nvPr/>
        </p:nvSpPr>
        <p:spPr bwMode="auto">
          <a:xfrm>
            <a:off x="1066800" y="2017713"/>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Tx/>
              <a:buChar char="•"/>
            </a:pPr>
            <a:r>
              <a:rPr lang="en-US" altLang="zh-CN" sz="3200" b="1">
                <a:latin typeface="Times New Roman" pitchFamily="18" charset="0"/>
              </a:rPr>
              <a:t>1. What is GIS? (L.1)</a:t>
            </a:r>
          </a:p>
          <a:p>
            <a:pPr eaLnBrk="1" hangingPunct="1">
              <a:lnSpc>
                <a:spcPct val="150000"/>
              </a:lnSpc>
              <a:spcBef>
                <a:spcPct val="20000"/>
              </a:spcBef>
              <a:buFontTx/>
              <a:buChar char="•"/>
            </a:pPr>
            <a:r>
              <a:rPr lang="en-US" altLang="zh-CN" sz="3200" b="1">
                <a:latin typeface="Times New Roman" pitchFamily="18" charset="0"/>
              </a:rPr>
              <a:t>2. What kinds of functions does a GIS have? (L.2)</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B1FD3E9-2E56-4B5B-954C-11469C9474B7}" type="slidenum">
              <a:rPr lang="en-US" altLang="zh-CN" sz="1400" smtClean="0"/>
              <a:pPr eaLnBrk="1" hangingPunct="1"/>
              <a:t>20</a:t>
            </a:fld>
            <a:endParaRPr lang="en-US" altLang="zh-CN" sz="1400" smtClean="0"/>
          </a:p>
        </p:txBody>
      </p:sp>
      <p:sp>
        <p:nvSpPr>
          <p:cNvPr id="21507"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1508"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4</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Raster data formats</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map structure</a:t>
            </a:r>
            <a:r>
              <a:rPr lang="zh-CN" altLang="en-US" sz="2800" b="1">
                <a:solidFill>
                  <a:srgbClr val="CC00CC"/>
                </a:solidFill>
                <a:latin typeface="Times New Roman" pitchFamily="18" charset="0"/>
                <a:ea typeface="楷体_GB2312" pitchFamily="49" charset="-122"/>
              </a:rPr>
              <a:t>）</a:t>
            </a:r>
            <a:endParaRPr lang="zh-CN" altLang="en-US" sz="28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Char char="Ø"/>
            </a:pPr>
            <a:r>
              <a:rPr lang="en-US" altLang="zh-CN" sz="2200" b="1" u="sng">
                <a:solidFill>
                  <a:srgbClr val="CC00CC"/>
                </a:solidFill>
                <a:latin typeface="Times New Roman" pitchFamily="18" charset="0"/>
                <a:ea typeface="楷体_GB2312" pitchFamily="49" charset="-122"/>
              </a:rPr>
              <a:t>Area </a:t>
            </a:r>
            <a:r>
              <a:rPr lang="en-US" altLang="zh-CN" sz="2200" b="1">
                <a:solidFill>
                  <a:srgbClr val="CC00CC"/>
                </a:solidFill>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地区</a:t>
            </a:r>
            <a:r>
              <a:rPr lang="en-US" altLang="zh-CN" sz="2200" b="1">
                <a:solidFill>
                  <a:schemeClr val="accent2"/>
                </a:solidFill>
                <a:latin typeface="Times New Roman" pitchFamily="18" charset="0"/>
                <a:ea typeface="楷体_GB2312" pitchFamily="49" charset="-122"/>
              </a:rPr>
              <a:t>): set of partial and whole cells forming areal (</a:t>
            </a:r>
            <a:r>
              <a:rPr lang="zh-CN" altLang="en-US" sz="2200" b="1">
                <a:solidFill>
                  <a:schemeClr val="accent2"/>
                </a:solidFill>
                <a:latin typeface="Times New Roman" pitchFamily="18" charset="0"/>
                <a:ea typeface="楷体_GB2312" pitchFamily="49" charset="-122"/>
              </a:rPr>
              <a:t>面状</a:t>
            </a:r>
            <a:r>
              <a:rPr lang="en-US" altLang="zh-CN" sz="2200" b="1">
                <a:solidFill>
                  <a:schemeClr val="accent2"/>
                </a:solidFill>
                <a:latin typeface="Times New Roman" pitchFamily="18" charset="0"/>
                <a:ea typeface="楷体_GB2312" pitchFamily="49" charset="-122"/>
              </a:rPr>
              <a:t>) features.</a:t>
            </a:r>
          </a:p>
          <a:p>
            <a:pPr eaLnBrk="1" hangingPunct="1">
              <a:lnSpc>
                <a:spcPct val="130000"/>
              </a:lnSpc>
              <a:spcBef>
                <a:spcPct val="20000"/>
              </a:spcBef>
              <a:buFont typeface="Wingdings" pitchFamily="2" charset="2"/>
              <a:buChar char="Ø"/>
            </a:pPr>
            <a:r>
              <a:rPr lang="en-US" altLang="zh-CN" sz="2200" b="1" u="sng">
                <a:solidFill>
                  <a:srgbClr val="CC00CC"/>
                </a:solidFill>
                <a:latin typeface="Times New Roman" pitchFamily="18" charset="0"/>
                <a:ea typeface="楷体_GB2312" pitchFamily="49" charset="-122"/>
              </a:rPr>
              <a:t>Lines</a:t>
            </a:r>
            <a:r>
              <a:rPr lang="en-US" altLang="zh-CN" sz="2200" b="1">
                <a:solidFill>
                  <a:srgbClr val="CC00CC"/>
                </a:solidFill>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线</a:t>
            </a:r>
            <a:r>
              <a:rPr lang="en-US" altLang="zh-CN" sz="2200" b="1">
                <a:solidFill>
                  <a:schemeClr val="accent2"/>
                </a:solidFill>
                <a:latin typeface="Times New Roman" pitchFamily="18" charset="0"/>
                <a:ea typeface="楷体_GB2312" pitchFamily="49" charset="-122"/>
              </a:rPr>
              <a:t>): set of partial cells forming borders or linear features.</a:t>
            </a:r>
          </a:p>
          <a:p>
            <a:pPr eaLnBrk="1" hangingPunct="1">
              <a:lnSpc>
                <a:spcPct val="130000"/>
              </a:lnSpc>
              <a:spcBef>
                <a:spcPct val="20000"/>
              </a:spcBef>
              <a:buFont typeface="Wingdings" pitchFamily="2" charset="2"/>
              <a:buChar char="Ø"/>
            </a:pPr>
            <a:r>
              <a:rPr lang="en-US" altLang="zh-CN" sz="2200" b="1" u="sng">
                <a:solidFill>
                  <a:srgbClr val="CC00CC"/>
                </a:solidFill>
                <a:latin typeface="Times New Roman" pitchFamily="18" charset="0"/>
                <a:ea typeface="楷体_GB2312" pitchFamily="49" charset="-122"/>
              </a:rPr>
              <a:t>Cells</a:t>
            </a:r>
            <a:r>
              <a:rPr lang="en-US" altLang="zh-CN" sz="2200" b="1">
                <a:solidFill>
                  <a:srgbClr val="CC00CC"/>
                </a:solidFill>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单元格</a:t>
            </a:r>
            <a:r>
              <a:rPr lang="en-US" altLang="zh-CN" sz="2200" b="1">
                <a:solidFill>
                  <a:schemeClr val="accent2"/>
                </a:solidFill>
                <a:latin typeface="Times New Roman" pitchFamily="18" charset="0"/>
                <a:ea typeface="楷体_GB2312" pitchFamily="49" charset="-122"/>
              </a:rPr>
              <a:t>): single column, row position.</a:t>
            </a:r>
          </a:p>
          <a:p>
            <a:pPr eaLnBrk="1" hangingPunct="1">
              <a:lnSpc>
                <a:spcPct val="130000"/>
              </a:lnSpc>
              <a:spcBef>
                <a:spcPct val="20000"/>
              </a:spcBef>
              <a:buFont typeface="Wingdings" pitchFamily="2" charset="2"/>
              <a:buChar char="Ø"/>
            </a:pPr>
            <a:r>
              <a:rPr lang="en-US" altLang="zh-CN" sz="2200" b="1" u="sng">
                <a:solidFill>
                  <a:srgbClr val="CC00CC"/>
                </a:solidFill>
                <a:latin typeface="Times New Roman" pitchFamily="18" charset="0"/>
                <a:ea typeface="楷体_GB2312" pitchFamily="49" charset="-122"/>
              </a:rPr>
              <a:t>Partial</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部分</a:t>
            </a:r>
            <a:r>
              <a:rPr lang="en-US" altLang="zh-CN" sz="2200" b="1">
                <a:solidFill>
                  <a:schemeClr val="accent2"/>
                </a:solidFill>
                <a:latin typeface="Times New Roman" pitchFamily="18" charset="0"/>
                <a:ea typeface="楷体_GB2312" pitchFamily="49" charset="-122"/>
              </a:rPr>
              <a:t>): locations with attributes in just part of a cell. </a:t>
            </a:r>
          </a:p>
          <a:p>
            <a:pPr eaLnBrk="1" hangingPunct="1">
              <a:lnSpc>
                <a:spcPct val="130000"/>
              </a:lnSpc>
              <a:spcBef>
                <a:spcPct val="20000"/>
              </a:spcBef>
              <a:buFont typeface="Wingdings" pitchFamily="2" charset="2"/>
              <a:buChar char="Ø"/>
            </a:pPr>
            <a:r>
              <a:rPr lang="en-US" altLang="zh-CN" sz="2200" b="1" u="sng">
                <a:solidFill>
                  <a:srgbClr val="CC00CC"/>
                </a:solidFill>
                <a:latin typeface="Times New Roman" pitchFamily="18" charset="0"/>
                <a:ea typeface="楷体_GB2312" pitchFamily="49" charset="-122"/>
              </a:rPr>
              <a:t>Whole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全部</a:t>
            </a:r>
            <a:r>
              <a:rPr lang="en-US" altLang="zh-CN" sz="2200" b="1">
                <a:solidFill>
                  <a:schemeClr val="accent2"/>
                </a:solidFill>
                <a:latin typeface="Times New Roman" pitchFamily="18" charset="0"/>
                <a:ea typeface="楷体_GB2312" pitchFamily="49" charset="-122"/>
              </a:rPr>
              <a:t>): locations with attributes throughout the entire cell.</a:t>
            </a:r>
          </a:p>
          <a:p>
            <a:pPr eaLnBrk="1" hangingPunct="1">
              <a:lnSpc>
                <a:spcPct val="130000"/>
              </a:lnSpc>
              <a:spcBef>
                <a:spcPct val="20000"/>
              </a:spcBef>
              <a:buFont typeface="Wingdings" pitchFamily="2" charset="2"/>
              <a:buChar char="Ø"/>
            </a:pPr>
            <a:r>
              <a:rPr lang="en-US" altLang="zh-CN" sz="2200" b="1" u="sng">
                <a:solidFill>
                  <a:srgbClr val="CC00CC"/>
                </a:solidFill>
                <a:latin typeface="Times New Roman" pitchFamily="18" charset="0"/>
                <a:ea typeface="楷体_GB2312" pitchFamily="49" charset="-122"/>
              </a:rPr>
              <a:t>Tics</a:t>
            </a:r>
            <a:r>
              <a:rPr lang="en-US" altLang="zh-CN" sz="2200" b="1">
                <a:solidFill>
                  <a:srgbClr val="CC00CC"/>
                </a:solidFill>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控制点</a:t>
            </a:r>
            <a:r>
              <a:rPr lang="en-US" altLang="zh-CN" sz="2200" b="1">
                <a:solidFill>
                  <a:schemeClr val="accent2"/>
                </a:solidFill>
                <a:latin typeface="Times New Roman" pitchFamily="18" charset="0"/>
                <a:ea typeface="楷体_GB2312" pitchFamily="49" charset="-122"/>
              </a:rPr>
              <a:t>) : </a:t>
            </a:r>
            <a:r>
              <a:rPr lang="en-US" altLang="zh-CN" sz="2200" b="1" u="sng">
                <a:solidFill>
                  <a:schemeClr val="accent2"/>
                </a:solidFill>
                <a:latin typeface="Times New Roman" pitchFamily="18" charset="0"/>
                <a:ea typeface="楷体_GB2312" pitchFamily="49" charset="-122"/>
              </a:rPr>
              <a:t>registration(</a:t>
            </a:r>
            <a:r>
              <a:rPr lang="zh-CN" altLang="en-US" sz="2200" b="1" u="sng">
                <a:solidFill>
                  <a:schemeClr val="accent2"/>
                </a:solidFill>
                <a:latin typeface="Times New Roman" pitchFamily="18" charset="0"/>
                <a:ea typeface="楷体_GB2312" pitchFamily="49" charset="-122"/>
              </a:rPr>
              <a:t>配准</a:t>
            </a:r>
            <a:r>
              <a:rPr lang="en-US" altLang="zh-CN" sz="2200" b="1" u="sng">
                <a:solidFill>
                  <a:schemeClr val="accent2"/>
                </a:solidFill>
                <a:latin typeface="Times New Roman" pitchFamily="18" charset="0"/>
                <a:ea typeface="楷体_GB2312" pitchFamily="49" charset="-122"/>
              </a:rPr>
              <a:t>)</a:t>
            </a:r>
            <a:r>
              <a:rPr lang="en-US" altLang="zh-CN" sz="2200" b="1">
                <a:solidFill>
                  <a:schemeClr val="accent2"/>
                </a:solidFill>
                <a:latin typeface="Times New Roman" pitchFamily="18" charset="0"/>
                <a:ea typeface="楷体_GB2312" pitchFamily="49" charset="-122"/>
              </a:rPr>
              <a:t> control points.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C9F17D7-5AF8-4B88-9585-63CB9E94DB95}" type="slidenum">
              <a:rPr lang="en-US" altLang="zh-CN" sz="1400" smtClean="0"/>
              <a:pPr eaLnBrk="1" hangingPunct="1"/>
              <a:t>21</a:t>
            </a:fld>
            <a:endParaRPr lang="en-US" altLang="zh-CN" sz="1400" smtClean="0"/>
          </a:p>
        </p:txBody>
      </p:sp>
      <p:sp>
        <p:nvSpPr>
          <p:cNvPr id="22531"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2532"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5</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Image data</a:t>
            </a:r>
            <a:endParaRPr lang="en-US" altLang="zh-CN" sz="28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Char char="Ø"/>
            </a:pPr>
            <a:r>
              <a:rPr lang="en-US" altLang="zh-CN" sz="2400" b="1">
                <a:solidFill>
                  <a:schemeClr val="accent2"/>
                </a:solidFill>
                <a:latin typeface="Times New Roman" pitchFamily="18" charset="0"/>
                <a:ea typeface="楷体_GB2312" pitchFamily="49" charset="-122"/>
              </a:rPr>
              <a:t>Image data is typically used in GIS as background display data or as a </a:t>
            </a:r>
            <a:r>
              <a:rPr lang="en-US" altLang="zh-CN" sz="2400" b="1" u="sng">
                <a:solidFill>
                  <a:schemeClr val="accent2"/>
                </a:solidFill>
                <a:latin typeface="Times New Roman" pitchFamily="18" charset="0"/>
                <a:ea typeface="楷体_GB2312" pitchFamily="49" charset="-122"/>
              </a:rPr>
              <a:t>graphic</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图形</a:t>
            </a:r>
            <a:r>
              <a:rPr lang="en-US" altLang="zh-CN" sz="2400" b="1">
                <a:solidFill>
                  <a:schemeClr val="accent2"/>
                </a:solidFill>
                <a:latin typeface="Times New Roman" pitchFamily="18" charset="0"/>
                <a:ea typeface="楷体_GB2312" pitchFamily="49" charset="-122"/>
              </a:rPr>
              <a:t>) attribute.</a:t>
            </a:r>
          </a:p>
          <a:p>
            <a:pPr eaLnBrk="1" hangingPunct="1">
              <a:lnSpc>
                <a:spcPct val="130000"/>
              </a:lnSpc>
              <a:spcBef>
                <a:spcPct val="20000"/>
              </a:spcBef>
              <a:buFont typeface="Wingdings" pitchFamily="2" charset="2"/>
              <a:buChar char="Ø"/>
            </a:pPr>
            <a:r>
              <a:rPr lang="en-US" altLang="zh-CN" sz="2400" b="1">
                <a:solidFill>
                  <a:schemeClr val="accent2"/>
                </a:solidFill>
                <a:latin typeface="Times New Roman" pitchFamily="18" charset="0"/>
                <a:ea typeface="楷体_GB2312" pitchFamily="49" charset="-122"/>
              </a:rPr>
              <a:t>Remote sensing software makes use of image data for image </a:t>
            </a:r>
            <a:r>
              <a:rPr lang="en-US" altLang="zh-CN" sz="2400" b="1" u="sng">
                <a:solidFill>
                  <a:schemeClr val="accent2"/>
                </a:solidFill>
                <a:latin typeface="Times New Roman" pitchFamily="18" charset="0"/>
                <a:ea typeface="楷体_GB2312" pitchFamily="49" charset="-122"/>
              </a:rPr>
              <a:t>classification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分类</a:t>
            </a:r>
            <a:r>
              <a:rPr lang="en-US" altLang="zh-CN" sz="2400" b="1">
                <a:solidFill>
                  <a:schemeClr val="accent2"/>
                </a:solidFill>
                <a:latin typeface="Times New Roman" pitchFamily="18" charset="0"/>
                <a:ea typeface="楷体_GB2312" pitchFamily="49" charset="-122"/>
              </a:rPr>
              <a:t>) and </a:t>
            </a:r>
            <a:r>
              <a:rPr lang="en-US" altLang="zh-CN" sz="2400" b="1" u="sng">
                <a:solidFill>
                  <a:schemeClr val="accent2"/>
                </a:solidFill>
                <a:latin typeface="Times New Roman" pitchFamily="18" charset="0"/>
                <a:ea typeface="楷体_GB2312" pitchFamily="49" charset="-122"/>
              </a:rPr>
              <a:t>processing</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处理</a:t>
            </a:r>
            <a:r>
              <a:rPr lang="en-US" altLang="zh-CN" sz="2400" b="1">
                <a:solidFill>
                  <a:schemeClr val="accent2"/>
                </a:solidFill>
                <a:latin typeface="Times New Roman" pitchFamily="18" charset="0"/>
                <a:ea typeface="楷体_GB2312" pitchFamily="49" charset="-122"/>
              </a:rPr>
              <a:t>).</a:t>
            </a:r>
          </a:p>
          <a:p>
            <a:pPr eaLnBrk="1" hangingPunct="1">
              <a:lnSpc>
                <a:spcPct val="130000"/>
              </a:lnSpc>
              <a:spcBef>
                <a:spcPct val="20000"/>
              </a:spcBef>
              <a:buFont typeface="Wingdings" pitchFamily="2" charset="2"/>
              <a:buChar char="Ø"/>
            </a:pPr>
            <a:r>
              <a:rPr lang="en-US" altLang="zh-CN" sz="2400" b="1">
                <a:solidFill>
                  <a:schemeClr val="accent2"/>
                </a:solidFill>
                <a:latin typeface="Times New Roman" pitchFamily="18" charset="0"/>
                <a:ea typeface="楷体_GB2312" pitchFamily="49" charset="-122"/>
              </a:rPr>
              <a:t>Typically, the image data must be </a:t>
            </a:r>
            <a:r>
              <a:rPr lang="en-US" altLang="zh-CN" sz="2400" b="1" u="sng">
                <a:solidFill>
                  <a:schemeClr val="accent2"/>
                </a:solidFill>
                <a:latin typeface="Times New Roman" pitchFamily="18" charset="0"/>
                <a:ea typeface="楷体_GB2312" pitchFamily="49" charset="-122"/>
              </a:rPr>
              <a:t>convert</a:t>
            </a:r>
            <a:r>
              <a:rPr lang="en-US" altLang="zh-CN" sz="2400" b="1">
                <a:solidFill>
                  <a:schemeClr val="accent2"/>
                </a:solidFill>
                <a:latin typeface="Times New Roman" pitchFamily="18" charset="0"/>
                <a:ea typeface="楷体_GB2312" pitchFamily="49" charset="-122"/>
              </a:rPr>
              <a:t>ed (</a:t>
            </a:r>
            <a:r>
              <a:rPr lang="zh-CN" altLang="en-US" sz="2400" b="1">
                <a:solidFill>
                  <a:schemeClr val="accent2"/>
                </a:solidFill>
                <a:latin typeface="Times New Roman" pitchFamily="18" charset="0"/>
                <a:ea typeface="楷体_GB2312" pitchFamily="49" charset="-122"/>
              </a:rPr>
              <a:t>转换</a:t>
            </a:r>
            <a:r>
              <a:rPr lang="en-US" altLang="zh-CN" sz="2400" b="1">
                <a:solidFill>
                  <a:schemeClr val="accent2"/>
                </a:solidFill>
                <a:latin typeface="Times New Roman" pitchFamily="18" charset="0"/>
                <a:ea typeface="楷体_GB2312" pitchFamily="49" charset="-122"/>
              </a:rPr>
              <a:t>) into a raster format (and perhaps vector) to be used analytically (</a:t>
            </a:r>
            <a:r>
              <a:rPr lang="en-US" altLang="zh-CN" sz="2400" b="1">
                <a:solidFill>
                  <a:srgbClr val="000000"/>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ænə</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litikli</a:t>
            </a:r>
            <a:r>
              <a:rPr lang="en-US" altLang="zh-CN" sz="2400" b="1">
                <a:solidFill>
                  <a:schemeClr val="accent2"/>
                </a:solidFill>
                <a:latin typeface="Times New Roman" pitchFamily="18" charset="0"/>
                <a:ea typeface="楷体_GB2312" pitchFamily="49" charset="-122"/>
              </a:rPr>
              <a:t> ) with the GIS.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70A0CB0-C997-4933-AC9F-A6DE5B216EC1}" type="slidenum">
              <a:rPr lang="en-US" altLang="zh-CN" sz="1400" smtClean="0"/>
              <a:pPr eaLnBrk="1" hangingPunct="1"/>
              <a:t>22</a:t>
            </a:fld>
            <a:endParaRPr lang="en-US" altLang="zh-CN" sz="1400" smtClean="0"/>
          </a:p>
        </p:txBody>
      </p:sp>
      <p:sp>
        <p:nvSpPr>
          <p:cNvPr id="23555"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3556" name="Rectangle 3"/>
          <p:cNvSpPr>
            <a:spLocks noChangeArrowheads="1"/>
          </p:cNvSpPr>
          <p:nvPr/>
        </p:nvSpPr>
        <p:spPr bwMode="auto">
          <a:xfrm>
            <a:off x="395288" y="1196975"/>
            <a:ext cx="82486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6</a:t>
            </a:r>
            <a:r>
              <a:rPr lang="zh-CN" altLang="en-US" sz="2800" b="1">
                <a:solidFill>
                  <a:srgbClr val="CC00CC"/>
                </a:solidFill>
                <a:latin typeface="Times New Roman" pitchFamily="18" charset="0"/>
                <a:ea typeface="楷体_GB2312" pitchFamily="49" charset="-122"/>
              </a:rPr>
              <a:t>）</a:t>
            </a:r>
            <a:r>
              <a:rPr lang="en-US" altLang="zh-CN" sz="2400" b="1">
                <a:solidFill>
                  <a:srgbClr val="CC00CC"/>
                </a:solidFill>
                <a:latin typeface="Times New Roman" pitchFamily="18" charset="0"/>
                <a:ea typeface="楷体_GB2312" pitchFamily="49" charset="-122"/>
              </a:rPr>
              <a:t>Vector and raster—advantages and disadvantages</a:t>
            </a:r>
            <a:endParaRPr lang="en-US" altLang="zh-CN" sz="24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Char char="Ø"/>
            </a:pPr>
            <a:r>
              <a:rPr lang="en-US" altLang="zh-CN" sz="2800" b="1">
                <a:solidFill>
                  <a:srgbClr val="CC00CC"/>
                </a:solidFill>
                <a:latin typeface="Times New Roman" pitchFamily="18" charset="0"/>
                <a:ea typeface="楷体_GB2312" pitchFamily="49" charset="-122"/>
              </a:rPr>
              <a:t>Vector data advantages</a:t>
            </a:r>
            <a:r>
              <a:rPr lang="en-US" altLang="zh-CN" sz="2800" b="1">
                <a:solidFill>
                  <a:schemeClr val="accent2"/>
                </a:solidFill>
                <a:latin typeface="Times New Roman" pitchFamily="18" charset="0"/>
                <a:ea typeface="楷体_GB2312" pitchFamily="49" charset="-122"/>
              </a:rPr>
              <a:t>:</a:t>
            </a:r>
          </a:p>
          <a:p>
            <a:pPr eaLnBrk="1" hangingPunct="1">
              <a:lnSpc>
                <a:spcPct val="110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①</a:t>
            </a:r>
            <a:r>
              <a:rPr lang="en-US" altLang="zh-CN" sz="2800" b="1">
                <a:solidFill>
                  <a:schemeClr val="accent2"/>
                </a:solidFill>
                <a:latin typeface="Times New Roman" pitchFamily="18" charset="0"/>
                <a:ea typeface="楷体_GB2312" pitchFamily="49" charset="-122"/>
              </a:rPr>
              <a:t>Data can be represented at its original </a:t>
            </a:r>
            <a:r>
              <a:rPr lang="en-US" altLang="zh-CN" sz="2800" b="1" u="sng">
                <a:solidFill>
                  <a:schemeClr val="accent2"/>
                </a:solidFill>
                <a:latin typeface="Times New Roman" pitchFamily="18" charset="0"/>
                <a:ea typeface="楷体_GB2312" pitchFamily="49" charset="-122"/>
              </a:rPr>
              <a:t>resolution</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分辨率</a:t>
            </a:r>
            <a:r>
              <a:rPr lang="en-US" altLang="zh-CN" sz="2800" b="1">
                <a:solidFill>
                  <a:schemeClr val="accent2"/>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sym typeface="Kingsoft Phonetic Plain"/>
              </a:rPr>
              <a:t>,</a:t>
            </a:r>
            <a:r>
              <a:rPr lang="en-US" altLang="zh-CN" sz="2800" b="1">
                <a:solidFill>
                  <a:srgbClr val="000000"/>
                </a:solidFill>
                <a:latin typeface="Times New Roman" pitchFamily="18" charset="0"/>
                <a:ea typeface="楷体_GB2312" pitchFamily="49" charset="-122"/>
              </a:rPr>
              <a:t>rezə</a:t>
            </a:r>
            <a:r>
              <a:rPr lang="en-US" altLang="zh-CN" sz="2800" b="1">
                <a:solidFill>
                  <a:schemeClr val="accent2"/>
                </a:solidFill>
                <a:latin typeface="Times New Roman" pitchFamily="18" charset="0"/>
                <a:ea typeface="楷体_GB2312" pitchFamily="49" charset="-122"/>
                <a:sym typeface="Kingsoft Phonetic Plain"/>
              </a:rPr>
              <a:t>’</a:t>
            </a:r>
            <a:r>
              <a:rPr lang="en-US" altLang="zh-CN" sz="2800" b="1">
                <a:solidFill>
                  <a:srgbClr val="000000"/>
                </a:solidFill>
                <a:latin typeface="Times New Roman" pitchFamily="18" charset="0"/>
                <a:ea typeface="楷体_GB2312" pitchFamily="49" charset="-122"/>
              </a:rPr>
              <a:t>lu:ʃən/</a:t>
            </a:r>
            <a:r>
              <a:rPr lang="en-US" altLang="zh-CN" sz="2800" b="1">
                <a:solidFill>
                  <a:schemeClr val="accent2"/>
                </a:solidFill>
                <a:latin typeface="Times New Roman" pitchFamily="18" charset="0"/>
                <a:ea typeface="楷体_GB2312" pitchFamily="49" charset="-122"/>
              </a:rPr>
              <a:t>) and form without </a:t>
            </a:r>
            <a:r>
              <a:rPr lang="en-US" altLang="zh-CN" sz="2800" b="1" u="sng">
                <a:solidFill>
                  <a:schemeClr val="accent2"/>
                </a:solidFill>
                <a:latin typeface="Times New Roman" pitchFamily="18" charset="0"/>
                <a:ea typeface="楷体_GB2312" pitchFamily="49" charset="-122"/>
              </a:rPr>
              <a:t>generalization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归纳，综合，综合处理</a:t>
            </a:r>
            <a:r>
              <a:rPr lang="en-US" altLang="zh-CN" sz="2800" b="1">
                <a:solidFill>
                  <a:schemeClr val="accent2"/>
                </a:solidFill>
                <a:latin typeface="Times New Roman" pitchFamily="18" charset="0"/>
                <a:ea typeface="楷体_GB2312" pitchFamily="49" charset="-122"/>
              </a:rPr>
              <a:t>).</a:t>
            </a:r>
          </a:p>
          <a:p>
            <a:pPr eaLnBrk="1" hangingPunct="1">
              <a:lnSpc>
                <a:spcPct val="110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②</a:t>
            </a:r>
            <a:r>
              <a:rPr lang="en-US" altLang="zh-CN" sz="2800" b="1" u="sng">
                <a:solidFill>
                  <a:schemeClr val="accent2"/>
                </a:solidFill>
                <a:latin typeface="Times New Roman" pitchFamily="18" charset="0"/>
                <a:ea typeface="楷体_GB2312" pitchFamily="49" charset="-122"/>
              </a:rPr>
              <a:t>Graphic</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图形</a:t>
            </a:r>
            <a:r>
              <a:rPr lang="en-US" altLang="zh-CN" sz="2800" b="1">
                <a:solidFill>
                  <a:schemeClr val="accent2"/>
                </a:solidFill>
                <a:latin typeface="Times New Roman" pitchFamily="18" charset="0"/>
                <a:ea typeface="楷体_GB2312" pitchFamily="49" charset="-122"/>
              </a:rPr>
              <a:t>) output is usually more </a:t>
            </a:r>
            <a:r>
              <a:rPr lang="en-US" altLang="zh-CN" sz="2800" b="1" u="sng">
                <a:solidFill>
                  <a:schemeClr val="accent2"/>
                </a:solidFill>
                <a:latin typeface="Times New Roman" pitchFamily="18" charset="0"/>
                <a:ea typeface="楷体_GB2312" pitchFamily="49" charset="-122"/>
              </a:rPr>
              <a:t>aesthetically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审美地</a:t>
            </a:r>
            <a:r>
              <a:rPr lang="en-US" altLang="zh-CN" sz="2800" b="1">
                <a:solidFill>
                  <a:schemeClr val="accent2"/>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i:s'θetikəli/</a:t>
            </a:r>
            <a:r>
              <a:rPr lang="en-US" altLang="zh-CN" sz="2800" b="1">
                <a:solidFill>
                  <a:schemeClr val="accent2"/>
                </a:solidFill>
                <a:latin typeface="Times New Roman" pitchFamily="18" charset="0"/>
                <a:ea typeface="楷体_GB2312" pitchFamily="49" charset="-122"/>
              </a:rPr>
              <a:t>) pleasing.</a:t>
            </a:r>
          </a:p>
          <a:p>
            <a:pPr eaLnBrk="1" hangingPunct="1">
              <a:lnSpc>
                <a:spcPct val="110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③</a:t>
            </a:r>
            <a:r>
              <a:rPr lang="en-US" altLang="zh-CN" sz="2800" b="1">
                <a:solidFill>
                  <a:schemeClr val="accent2"/>
                </a:solidFill>
                <a:latin typeface="Times New Roman" pitchFamily="18" charset="0"/>
                <a:ea typeface="楷体_GB2312" pitchFamily="49" charset="-122"/>
              </a:rPr>
              <a:t> Since most data is </a:t>
            </a:r>
            <a:r>
              <a:rPr lang="en-US" altLang="zh-CN" sz="2800" b="1" u="sng">
                <a:solidFill>
                  <a:schemeClr val="accent2"/>
                </a:solidFill>
                <a:latin typeface="Times New Roman" pitchFamily="18" charset="0"/>
                <a:ea typeface="楷体_GB2312" pitchFamily="49" charset="-122"/>
              </a:rPr>
              <a:t>in vector form</a:t>
            </a:r>
            <a:r>
              <a:rPr lang="en-US" altLang="zh-CN" sz="2800" b="1">
                <a:solidFill>
                  <a:schemeClr val="accent2"/>
                </a:solidFill>
                <a:latin typeface="Times New Roman" pitchFamily="18" charset="0"/>
                <a:ea typeface="楷体_GB2312" pitchFamily="49" charset="-122"/>
              </a:rPr>
              <a:t>, no data conversion is required.</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0A9F592-89F2-4326-8267-E79F64314644}" type="slidenum">
              <a:rPr lang="en-US" altLang="zh-CN" sz="1400" smtClean="0"/>
              <a:pPr eaLnBrk="1" hangingPunct="1"/>
              <a:t>23</a:t>
            </a:fld>
            <a:endParaRPr lang="en-US" altLang="zh-CN" sz="1400" smtClean="0"/>
          </a:p>
        </p:txBody>
      </p:sp>
      <p:sp>
        <p:nvSpPr>
          <p:cNvPr id="24579"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4580" name="Rectangle 3"/>
          <p:cNvSpPr>
            <a:spLocks noChangeArrowheads="1"/>
          </p:cNvSpPr>
          <p:nvPr/>
        </p:nvSpPr>
        <p:spPr bwMode="auto">
          <a:xfrm>
            <a:off x="395288" y="1196975"/>
            <a:ext cx="82486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6</a:t>
            </a:r>
            <a:r>
              <a:rPr lang="zh-CN" altLang="en-US" sz="2800" b="1">
                <a:solidFill>
                  <a:srgbClr val="CC00CC"/>
                </a:solidFill>
                <a:latin typeface="Times New Roman" pitchFamily="18" charset="0"/>
                <a:ea typeface="楷体_GB2312" pitchFamily="49" charset="-122"/>
              </a:rPr>
              <a:t>）</a:t>
            </a:r>
            <a:r>
              <a:rPr lang="en-US" altLang="zh-CN" sz="2400" b="1">
                <a:solidFill>
                  <a:srgbClr val="CC00CC"/>
                </a:solidFill>
                <a:latin typeface="Times New Roman" pitchFamily="18" charset="0"/>
                <a:ea typeface="楷体_GB2312" pitchFamily="49" charset="-122"/>
              </a:rPr>
              <a:t>Vector and raster—advantages and disadvantages</a:t>
            </a:r>
            <a:endParaRPr lang="en-US" altLang="zh-CN" sz="24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Char char="Ø"/>
            </a:pPr>
            <a:r>
              <a:rPr lang="en-US" altLang="zh-CN" sz="2800" b="1">
                <a:solidFill>
                  <a:srgbClr val="CC00CC"/>
                </a:solidFill>
                <a:latin typeface="Times New Roman" pitchFamily="18" charset="0"/>
                <a:ea typeface="楷体_GB2312" pitchFamily="49" charset="-122"/>
              </a:rPr>
              <a:t>Vector data advantages</a:t>
            </a:r>
            <a:r>
              <a:rPr lang="en-US" altLang="zh-CN" sz="2800" b="1">
                <a:solidFill>
                  <a:schemeClr val="accent2"/>
                </a:solidFill>
                <a:latin typeface="Times New Roman" pitchFamily="18" charset="0"/>
                <a:ea typeface="楷体_GB2312" pitchFamily="49" charset="-122"/>
              </a:rPr>
              <a:t>:</a:t>
            </a:r>
          </a:p>
          <a:p>
            <a:pPr eaLnBrk="1" hangingPunct="1">
              <a:lnSpc>
                <a:spcPct val="110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④</a:t>
            </a:r>
            <a:r>
              <a:rPr lang="en-US" altLang="zh-CN" sz="2800" b="1">
                <a:solidFill>
                  <a:schemeClr val="accent2"/>
                </a:solidFill>
                <a:latin typeface="Times New Roman" pitchFamily="18" charset="0"/>
                <a:ea typeface="楷体_GB2312" pitchFamily="49" charset="-122"/>
              </a:rPr>
              <a:t>Accurate/’ækjərət/ geographic location of data is maintained.</a:t>
            </a:r>
          </a:p>
          <a:p>
            <a:pPr eaLnBrk="1" hangingPunct="1">
              <a:lnSpc>
                <a:spcPct val="110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⑤</a:t>
            </a:r>
            <a:r>
              <a:rPr lang="en-US" altLang="zh-CN" sz="2800" b="1">
                <a:solidFill>
                  <a:schemeClr val="accent2"/>
                </a:solidFill>
                <a:latin typeface="Times New Roman" pitchFamily="18" charset="0"/>
                <a:ea typeface="楷体_GB2312" pitchFamily="49" charset="-122"/>
              </a:rPr>
              <a:t>Allows for efficient </a:t>
            </a:r>
            <a:r>
              <a:rPr lang="en-US" altLang="zh-CN" sz="2800" b="1" u="sng">
                <a:solidFill>
                  <a:schemeClr val="accent2"/>
                </a:solidFill>
                <a:latin typeface="Times New Roman" pitchFamily="18" charset="0"/>
                <a:ea typeface="楷体_GB2312" pitchFamily="49" charset="-122"/>
              </a:rPr>
              <a:t>encoding of topology</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拓扑编码</a:t>
            </a:r>
            <a:r>
              <a:rPr lang="en-US" altLang="zh-CN" sz="2800" b="1">
                <a:solidFill>
                  <a:schemeClr val="accent2"/>
                </a:solidFill>
                <a:latin typeface="Times New Roman" pitchFamily="18" charset="0"/>
                <a:ea typeface="楷体_GB2312" pitchFamily="49" charset="-122"/>
              </a:rPr>
              <a:t>), and as a result, more efficient </a:t>
            </a:r>
            <a:r>
              <a:rPr lang="en-US" altLang="zh-CN" sz="2800" b="1" u="sng">
                <a:solidFill>
                  <a:schemeClr val="accent2"/>
                </a:solidFill>
                <a:latin typeface="Times New Roman" pitchFamily="18" charset="0"/>
                <a:ea typeface="楷体_GB2312" pitchFamily="49" charset="-122"/>
              </a:rPr>
              <a:t>operation</a:t>
            </a:r>
            <a:r>
              <a:rPr lang="en-US" altLang="zh-CN" sz="2800" b="1">
                <a:solidFill>
                  <a:schemeClr val="accent2"/>
                </a:solidFill>
                <a:latin typeface="Times New Roman" pitchFamily="18" charset="0"/>
                <a:ea typeface="楷体_GB2312" pitchFamily="49" charset="-122"/>
              </a:rPr>
              <a:t>s (</a:t>
            </a:r>
            <a:r>
              <a:rPr lang="zh-CN" altLang="en-US" sz="2800" b="1">
                <a:solidFill>
                  <a:schemeClr val="accent2"/>
                </a:solidFill>
                <a:latin typeface="Times New Roman" pitchFamily="18" charset="0"/>
                <a:ea typeface="楷体_GB2312" pitchFamily="49" charset="-122"/>
              </a:rPr>
              <a:t>运算</a:t>
            </a:r>
            <a:r>
              <a:rPr lang="en-US" altLang="zh-CN" sz="2800" b="1">
                <a:solidFill>
                  <a:schemeClr val="accent2"/>
                </a:solidFill>
                <a:latin typeface="Times New Roman" pitchFamily="18" charset="0"/>
                <a:ea typeface="楷体_GB2312" pitchFamily="49" charset="-122"/>
              </a:rPr>
              <a:t>) that require topological information are possible, e.g. </a:t>
            </a:r>
            <a:r>
              <a:rPr lang="en-US" altLang="zh-CN" sz="2800" b="1" u="sng">
                <a:solidFill>
                  <a:schemeClr val="accent2"/>
                </a:solidFill>
                <a:latin typeface="Times New Roman" pitchFamily="18" charset="0"/>
                <a:ea typeface="楷体_GB2312" pitchFamily="49" charset="-122"/>
              </a:rPr>
              <a:t>proximity</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邻域</a:t>
            </a:r>
            <a:r>
              <a:rPr lang="en-US" altLang="zh-CN" sz="2800" b="1">
                <a:solidFill>
                  <a:schemeClr val="accent2"/>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prɔk'simiti/</a:t>
            </a:r>
            <a:r>
              <a:rPr lang="en-US" altLang="zh-CN" sz="2800" b="1">
                <a:solidFill>
                  <a:schemeClr val="accent2"/>
                </a:solidFill>
                <a:latin typeface="Times New Roman" pitchFamily="18" charset="0"/>
                <a:ea typeface="楷体_GB2312" pitchFamily="49" charset="-122"/>
              </a:rPr>
              <a:t>), </a:t>
            </a:r>
            <a:r>
              <a:rPr lang="en-US" altLang="zh-CN" sz="2800" b="1" u="sng">
                <a:solidFill>
                  <a:schemeClr val="accent2"/>
                </a:solidFill>
                <a:latin typeface="Times New Roman" pitchFamily="18" charset="0"/>
                <a:ea typeface="楷体_GB2312" pitchFamily="49" charset="-122"/>
              </a:rPr>
              <a:t>network</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网络</a:t>
            </a:r>
            <a:r>
              <a:rPr lang="en-US" altLang="zh-CN" sz="2800" b="1">
                <a:solidFill>
                  <a:schemeClr val="accent2"/>
                </a:solidFill>
                <a:latin typeface="Times New Roman" pitchFamily="18" charset="0"/>
                <a:ea typeface="楷体_GB2312" pitchFamily="49" charset="-122"/>
              </a:rPr>
              <a:t>) analysis.</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F5CF587-3AE4-412F-8AA7-C63B7DBF47E2}" type="slidenum">
              <a:rPr lang="en-US" altLang="zh-CN" sz="1400" smtClean="0"/>
              <a:pPr eaLnBrk="1" hangingPunct="1"/>
              <a:t>24</a:t>
            </a:fld>
            <a:endParaRPr lang="en-US" altLang="zh-CN" sz="1400" smtClean="0"/>
          </a:p>
        </p:txBody>
      </p:sp>
      <p:sp>
        <p:nvSpPr>
          <p:cNvPr id="25603"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5604" name="Rectangle 3"/>
          <p:cNvSpPr>
            <a:spLocks noChangeArrowheads="1"/>
          </p:cNvSpPr>
          <p:nvPr/>
        </p:nvSpPr>
        <p:spPr bwMode="auto">
          <a:xfrm>
            <a:off x="755650" y="1196975"/>
            <a:ext cx="83883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6</a:t>
            </a:r>
            <a:r>
              <a:rPr lang="zh-CN" altLang="en-US" sz="2800" b="1">
                <a:solidFill>
                  <a:srgbClr val="CC00CC"/>
                </a:solidFill>
                <a:latin typeface="Times New Roman" pitchFamily="18" charset="0"/>
                <a:ea typeface="楷体_GB2312" pitchFamily="49" charset="-122"/>
              </a:rPr>
              <a:t>）</a:t>
            </a:r>
            <a:r>
              <a:rPr lang="en-US" altLang="zh-CN" sz="2400" b="1">
                <a:solidFill>
                  <a:srgbClr val="CC00CC"/>
                </a:solidFill>
                <a:latin typeface="Times New Roman" pitchFamily="18" charset="0"/>
                <a:ea typeface="楷体_GB2312" pitchFamily="49" charset="-122"/>
              </a:rPr>
              <a:t>Vector and raster—advantages and disadvantages</a:t>
            </a:r>
            <a:endParaRPr lang="en-US" altLang="zh-CN" sz="2400" b="1">
              <a:solidFill>
                <a:schemeClr val="accent2"/>
              </a:solidFill>
              <a:latin typeface="Times New Roman" pitchFamily="18" charset="0"/>
              <a:ea typeface="楷体_GB2312" pitchFamily="49" charset="-122"/>
            </a:endParaRPr>
          </a:p>
          <a:p>
            <a:pPr eaLnBrk="1" hangingPunct="1">
              <a:lnSpc>
                <a:spcPct val="115000"/>
              </a:lnSpc>
              <a:spcBef>
                <a:spcPct val="20000"/>
              </a:spcBef>
              <a:buFont typeface="Wingdings" pitchFamily="2" charset="2"/>
              <a:buChar char="Ø"/>
            </a:pPr>
            <a:r>
              <a:rPr lang="en-US" altLang="zh-CN" sz="2800" b="1">
                <a:solidFill>
                  <a:srgbClr val="CC00CC"/>
                </a:solidFill>
                <a:latin typeface="Times New Roman" pitchFamily="18" charset="0"/>
                <a:ea typeface="楷体_GB2312" pitchFamily="49" charset="-122"/>
              </a:rPr>
              <a:t>Vector data disadvantages</a:t>
            </a:r>
            <a:r>
              <a:rPr lang="en-US" altLang="zh-CN" sz="2800" b="1">
                <a:solidFill>
                  <a:schemeClr val="accent2"/>
                </a:solidFill>
                <a:latin typeface="Times New Roman" pitchFamily="18" charset="0"/>
                <a:ea typeface="楷体_GB2312" pitchFamily="49" charset="-122"/>
              </a:rPr>
              <a:t>:</a:t>
            </a:r>
          </a:p>
          <a:p>
            <a:pPr eaLnBrk="1" hangingPunct="1">
              <a:lnSpc>
                <a:spcPct val="115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①</a:t>
            </a:r>
            <a:r>
              <a:rPr lang="en-US" altLang="zh-CN" sz="2800" b="1">
                <a:solidFill>
                  <a:schemeClr val="accent2"/>
                </a:solidFill>
                <a:latin typeface="Times New Roman" pitchFamily="18" charset="0"/>
                <a:ea typeface="楷体_GB2312" pitchFamily="49" charset="-122"/>
              </a:rPr>
              <a:t>The location of each vertex needs to be stored </a:t>
            </a:r>
            <a:r>
              <a:rPr lang="en-US" altLang="zh-CN" sz="2800" b="1" u="sng">
                <a:solidFill>
                  <a:schemeClr val="accent2"/>
                </a:solidFill>
                <a:latin typeface="Times New Roman" pitchFamily="18" charset="0"/>
                <a:ea typeface="楷体_GB2312" pitchFamily="49" charset="-122"/>
              </a:rPr>
              <a:t>explicitly</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明确地</a:t>
            </a:r>
            <a:r>
              <a:rPr lang="en-US" altLang="zh-CN" sz="2800" b="1">
                <a:solidFill>
                  <a:schemeClr val="accent2"/>
                </a:solidFill>
                <a:latin typeface="Times New Roman" pitchFamily="18" charset="0"/>
                <a:ea typeface="楷体_GB2312" pitchFamily="49" charset="-122"/>
              </a:rPr>
              <a:t>).</a:t>
            </a:r>
          </a:p>
          <a:p>
            <a:pPr eaLnBrk="1" hangingPunct="1">
              <a:lnSpc>
                <a:spcPct val="115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②</a:t>
            </a:r>
            <a:r>
              <a:rPr lang="en-US" altLang="zh-CN" sz="2800" b="1">
                <a:solidFill>
                  <a:schemeClr val="accent2"/>
                </a:solidFill>
                <a:latin typeface="Times New Roman" pitchFamily="18" charset="0"/>
                <a:ea typeface="楷体_GB2312" pitchFamily="49" charset="-122"/>
              </a:rPr>
              <a:t>For effective analysis, vector data must be converted into a </a:t>
            </a:r>
            <a:r>
              <a:rPr lang="en-US" altLang="zh-CN" sz="2800" b="1" u="sng">
                <a:solidFill>
                  <a:schemeClr val="accent2"/>
                </a:solidFill>
                <a:latin typeface="Times New Roman" pitchFamily="18" charset="0"/>
                <a:ea typeface="楷体_GB2312" pitchFamily="49" charset="-122"/>
              </a:rPr>
              <a:t>topological structure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拓扑结构</a:t>
            </a:r>
            <a:r>
              <a:rPr lang="en-US" altLang="zh-CN" sz="2800" b="1">
                <a:solidFill>
                  <a:schemeClr val="accent2"/>
                </a:solidFill>
                <a:latin typeface="Times New Roman" pitchFamily="18" charset="0"/>
                <a:ea typeface="楷体_GB2312" pitchFamily="49" charset="-122"/>
              </a:rPr>
              <a:t>). This usually requires extensive </a:t>
            </a:r>
            <a:r>
              <a:rPr lang="en-US" altLang="zh-CN" sz="2800" b="1" u="sng">
                <a:solidFill>
                  <a:schemeClr val="accent2"/>
                </a:solidFill>
                <a:latin typeface="Times New Roman" pitchFamily="18" charset="0"/>
                <a:ea typeface="楷体_GB2312" pitchFamily="49" charset="-122"/>
              </a:rPr>
              <a:t>data cleaning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数据整理</a:t>
            </a:r>
            <a:r>
              <a:rPr lang="en-US" altLang="zh-CN" sz="2800" b="1">
                <a:solidFill>
                  <a:schemeClr val="accent2"/>
                </a:solidFill>
                <a:latin typeface="Times New Roman" pitchFamily="18" charset="0"/>
                <a:ea typeface="楷体_GB2312" pitchFamily="49" charset="-122"/>
              </a:rPr>
              <a:t>). As well, topology is </a:t>
            </a:r>
            <a:r>
              <a:rPr lang="en-US" altLang="zh-CN" sz="2800" b="1" u="sng">
                <a:solidFill>
                  <a:schemeClr val="accent2"/>
                </a:solidFill>
                <a:latin typeface="Times New Roman" pitchFamily="18" charset="0"/>
                <a:ea typeface="楷体_GB2312" pitchFamily="49" charset="-122"/>
              </a:rPr>
              <a:t>static</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静态的</a:t>
            </a:r>
            <a:r>
              <a:rPr lang="en-US" altLang="zh-CN" sz="2800" b="1">
                <a:solidFill>
                  <a:schemeClr val="accent2"/>
                </a:solidFill>
                <a:latin typeface="Times New Roman" pitchFamily="18" charset="0"/>
                <a:ea typeface="楷体_GB2312" pitchFamily="49" charset="-122"/>
              </a:rPr>
              <a:t>), and any updating or editing of the vector data requires </a:t>
            </a:r>
            <a:r>
              <a:rPr lang="en-US" altLang="zh-CN" sz="2800" b="1" u="sng">
                <a:solidFill>
                  <a:schemeClr val="accent2"/>
                </a:solidFill>
                <a:latin typeface="Times New Roman" pitchFamily="18" charset="0"/>
                <a:ea typeface="楷体_GB2312" pitchFamily="49" charset="-122"/>
              </a:rPr>
              <a:t>re-building of the topology</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拓扑重建</a:t>
            </a:r>
            <a:r>
              <a:rPr lang="en-US" altLang="zh-CN" sz="2800" b="1">
                <a:solidFill>
                  <a:schemeClr val="accent2"/>
                </a:solidFill>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B89DB62-1415-4927-BEEA-BF92045C767D}" type="slidenum">
              <a:rPr lang="en-US" altLang="zh-CN" sz="1400" smtClean="0"/>
              <a:pPr eaLnBrk="1" hangingPunct="1"/>
              <a:t>25</a:t>
            </a:fld>
            <a:endParaRPr lang="en-US" altLang="zh-CN" sz="1400" smtClean="0"/>
          </a:p>
        </p:txBody>
      </p:sp>
      <p:sp>
        <p:nvSpPr>
          <p:cNvPr id="26627"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6628"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6</a:t>
            </a:r>
            <a:r>
              <a:rPr lang="zh-CN" altLang="en-US" sz="2800" b="1">
                <a:solidFill>
                  <a:srgbClr val="CC00CC"/>
                </a:solidFill>
                <a:latin typeface="Times New Roman" pitchFamily="18" charset="0"/>
                <a:ea typeface="楷体_GB2312" pitchFamily="49" charset="-122"/>
              </a:rPr>
              <a:t>）</a:t>
            </a:r>
            <a:r>
              <a:rPr lang="en-US" altLang="zh-CN" sz="2400" b="1">
                <a:solidFill>
                  <a:srgbClr val="CC00CC"/>
                </a:solidFill>
                <a:latin typeface="Times New Roman" pitchFamily="18" charset="0"/>
                <a:ea typeface="楷体_GB2312" pitchFamily="49" charset="-122"/>
              </a:rPr>
              <a:t>Vector and raster—advantages and disadvantages</a:t>
            </a:r>
            <a:endParaRPr lang="en-US" altLang="zh-CN" sz="24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Char char="Ø"/>
            </a:pPr>
            <a:r>
              <a:rPr lang="en-US" altLang="zh-CN" sz="2800" b="1">
                <a:solidFill>
                  <a:srgbClr val="CC00CC"/>
                </a:solidFill>
                <a:latin typeface="Times New Roman" pitchFamily="18" charset="0"/>
                <a:ea typeface="楷体_GB2312" pitchFamily="49" charset="-122"/>
              </a:rPr>
              <a:t>Vector data disadvantages</a:t>
            </a:r>
            <a:r>
              <a:rPr lang="en-US" altLang="zh-CN" sz="2800" b="1">
                <a:solidFill>
                  <a:schemeClr val="accent2"/>
                </a:solidFill>
                <a:latin typeface="Times New Roman" pitchFamily="18" charset="0"/>
                <a:ea typeface="楷体_GB2312" pitchFamily="49" charset="-122"/>
              </a:rPr>
              <a:t>:</a:t>
            </a:r>
          </a:p>
          <a:p>
            <a:pPr eaLnBrk="1" hangingPunct="1">
              <a:lnSpc>
                <a:spcPct val="130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③</a:t>
            </a:r>
            <a:r>
              <a:rPr lang="en-US" altLang="zh-CN" sz="2800" b="1" u="sng">
                <a:solidFill>
                  <a:schemeClr val="accent2"/>
                </a:solidFill>
                <a:latin typeface="Times New Roman" pitchFamily="18" charset="0"/>
                <a:ea typeface="楷体_GB2312" pitchFamily="49" charset="-122"/>
              </a:rPr>
              <a:t>Algorithm</a:t>
            </a:r>
            <a:r>
              <a:rPr lang="en-US" altLang="zh-CN" sz="2800" b="1">
                <a:solidFill>
                  <a:schemeClr val="accent2"/>
                </a:solidFill>
                <a:latin typeface="Times New Roman" pitchFamily="18" charset="0"/>
                <a:ea typeface="楷体_GB2312" pitchFamily="49" charset="-122"/>
              </a:rPr>
              <a:t>s (</a:t>
            </a:r>
            <a:r>
              <a:rPr lang="zh-CN" altLang="en-US" sz="2800" b="1">
                <a:solidFill>
                  <a:schemeClr val="accent2"/>
                </a:solidFill>
                <a:latin typeface="Times New Roman" pitchFamily="18" charset="0"/>
                <a:ea typeface="楷体_GB2312" pitchFamily="49" charset="-122"/>
              </a:rPr>
              <a:t>算法</a:t>
            </a:r>
            <a:r>
              <a:rPr lang="en-US" altLang="zh-CN" sz="2800" b="1">
                <a:solidFill>
                  <a:schemeClr val="accent2"/>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‘ælɡə,riðəm</a:t>
            </a:r>
            <a:r>
              <a:rPr lang="en-US" altLang="zh-CN" sz="2800" b="1">
                <a:solidFill>
                  <a:schemeClr val="accent2"/>
                </a:solidFill>
                <a:latin typeface="Times New Roman" pitchFamily="18" charset="0"/>
                <a:ea typeface="楷体_GB2312" pitchFamily="49" charset="-122"/>
              </a:rPr>
              <a:t>/) for </a:t>
            </a:r>
            <a:r>
              <a:rPr lang="en-US" altLang="zh-CN" sz="2800" b="1" u="sng">
                <a:solidFill>
                  <a:schemeClr val="accent2"/>
                </a:solidFill>
                <a:latin typeface="Times New Roman" pitchFamily="18" charset="0"/>
                <a:ea typeface="楷体_GB2312" pitchFamily="49" charset="-122"/>
              </a:rPr>
              <a:t>manipulative</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操纵</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处理</a:t>
            </a:r>
            <a:r>
              <a:rPr lang="en-US" altLang="zh-CN" sz="2800" b="1">
                <a:solidFill>
                  <a:schemeClr val="accent2"/>
                </a:solidFill>
                <a:latin typeface="Times New Roman" pitchFamily="18" charset="0"/>
                <a:ea typeface="楷体_GB2312" pitchFamily="49" charset="-122"/>
              </a:rPr>
              <a:t>) and analysis functions are complex and may be processing intensive. Often, this inherently limits the functionality for large data sets.</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2BEB7CB-30D4-4E3A-8C2C-A14A6D5AF5CF}" type="slidenum">
              <a:rPr lang="en-US" altLang="zh-CN" sz="1400" smtClean="0"/>
              <a:pPr eaLnBrk="1" hangingPunct="1"/>
              <a:t>26</a:t>
            </a:fld>
            <a:endParaRPr lang="en-US" altLang="zh-CN" sz="1400" smtClean="0"/>
          </a:p>
        </p:txBody>
      </p:sp>
      <p:sp>
        <p:nvSpPr>
          <p:cNvPr id="27651"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7652" name="Rectangle 3"/>
          <p:cNvSpPr>
            <a:spLocks noChangeArrowheads="1"/>
          </p:cNvSpPr>
          <p:nvPr/>
        </p:nvSpPr>
        <p:spPr bwMode="auto">
          <a:xfrm>
            <a:off x="755650" y="1196975"/>
            <a:ext cx="8102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6</a:t>
            </a:r>
            <a:r>
              <a:rPr lang="zh-CN" altLang="en-US" sz="2800" b="1">
                <a:solidFill>
                  <a:srgbClr val="CC00CC"/>
                </a:solidFill>
                <a:latin typeface="Times New Roman" pitchFamily="18" charset="0"/>
                <a:ea typeface="楷体_GB2312" pitchFamily="49" charset="-122"/>
              </a:rPr>
              <a:t>）</a:t>
            </a:r>
            <a:r>
              <a:rPr lang="en-US" altLang="zh-CN" sz="2400" b="1">
                <a:solidFill>
                  <a:srgbClr val="CC00CC"/>
                </a:solidFill>
                <a:latin typeface="Times New Roman" pitchFamily="18" charset="0"/>
                <a:ea typeface="楷体_GB2312" pitchFamily="49" charset="-122"/>
              </a:rPr>
              <a:t>Vector and raster—advantages and disadvantages</a:t>
            </a:r>
            <a:endParaRPr lang="en-US" altLang="zh-CN" sz="24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Char char="Ø"/>
            </a:pPr>
            <a:r>
              <a:rPr lang="en-US" altLang="zh-CN" sz="2800" b="1">
                <a:solidFill>
                  <a:srgbClr val="CC00CC"/>
                </a:solidFill>
                <a:latin typeface="Times New Roman" pitchFamily="18" charset="0"/>
                <a:ea typeface="楷体_GB2312" pitchFamily="49" charset="-122"/>
              </a:rPr>
              <a:t>Vector data disadvantages</a:t>
            </a:r>
            <a:r>
              <a:rPr lang="en-US" altLang="zh-CN" sz="2800" b="1">
                <a:solidFill>
                  <a:schemeClr val="accent2"/>
                </a:solidFill>
                <a:latin typeface="Times New Roman" pitchFamily="18" charset="0"/>
                <a:ea typeface="楷体_GB2312" pitchFamily="49" charset="-122"/>
              </a:rPr>
              <a:t>:</a:t>
            </a:r>
          </a:p>
          <a:p>
            <a:pPr eaLnBrk="1" hangingPunct="1">
              <a:lnSpc>
                <a:spcPct val="130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④</a:t>
            </a:r>
            <a:r>
              <a:rPr lang="en-US" altLang="zh-CN" sz="2800" b="1">
                <a:solidFill>
                  <a:schemeClr val="accent2"/>
                </a:solidFill>
                <a:latin typeface="Times New Roman" pitchFamily="18" charset="0"/>
                <a:ea typeface="楷体_GB2312" pitchFamily="49" charset="-122"/>
              </a:rPr>
              <a:t>Continuous data, such as </a:t>
            </a:r>
            <a:r>
              <a:rPr lang="en-US" altLang="zh-CN" sz="2800" b="1" u="sng">
                <a:solidFill>
                  <a:schemeClr val="accent2"/>
                </a:solidFill>
                <a:latin typeface="Times New Roman" pitchFamily="18" charset="0"/>
                <a:ea typeface="楷体_GB2312" pitchFamily="49" charset="-122"/>
              </a:rPr>
              <a:t>elevation</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高程</a:t>
            </a:r>
            <a:r>
              <a:rPr lang="en-US" altLang="zh-CN" sz="2800" b="1">
                <a:solidFill>
                  <a:schemeClr val="accent2"/>
                </a:solidFill>
                <a:latin typeface="Times New Roman" pitchFamily="18" charset="0"/>
                <a:ea typeface="楷体_GB2312" pitchFamily="49" charset="-122"/>
              </a:rPr>
              <a:t>) data, is not effectively represented in vector form. Usually substantial (</a:t>
            </a:r>
            <a:r>
              <a:rPr lang="zh-CN" altLang="en-US" sz="2800" b="1">
                <a:solidFill>
                  <a:schemeClr val="accent2"/>
                </a:solidFill>
                <a:latin typeface="Times New Roman" pitchFamily="18" charset="0"/>
                <a:ea typeface="楷体_GB2312" pitchFamily="49" charset="-122"/>
              </a:rPr>
              <a:t>大量</a:t>
            </a:r>
            <a:r>
              <a:rPr lang="en-US" altLang="zh-CN" sz="2800" b="1">
                <a:solidFill>
                  <a:schemeClr val="accent2"/>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 səb'stænʃəl/</a:t>
            </a:r>
            <a:r>
              <a:rPr lang="en-US" altLang="zh-CN" sz="2800" b="1">
                <a:solidFill>
                  <a:schemeClr val="accent2"/>
                </a:solidFill>
                <a:latin typeface="Times New Roman" pitchFamily="18" charset="0"/>
                <a:ea typeface="楷体_GB2312" pitchFamily="49" charset="-122"/>
              </a:rPr>
              <a:t>) data generalization or </a:t>
            </a:r>
            <a:r>
              <a:rPr lang="en-US" altLang="zh-CN" sz="2800" b="1" u="sng">
                <a:solidFill>
                  <a:schemeClr val="accent2"/>
                </a:solidFill>
                <a:latin typeface="Times New Roman" pitchFamily="18" charset="0"/>
                <a:ea typeface="楷体_GB2312" pitchFamily="49" charset="-122"/>
              </a:rPr>
              <a:t>interpolation</a:t>
            </a:r>
            <a:r>
              <a:rPr lang="en-US" altLang="zh-CN" sz="2800" b="1">
                <a:solidFill>
                  <a:schemeClr val="accent2"/>
                </a:solidFill>
                <a:latin typeface="Times New Roman" pitchFamily="18" charset="0"/>
                <a:ea typeface="楷体_GB2312" pitchFamily="49" charset="-122"/>
              </a:rPr>
              <a:t> (</a:t>
            </a:r>
            <a:r>
              <a:rPr lang="zh-CN" altLang="en-US" sz="2800" b="1">
                <a:solidFill>
                  <a:schemeClr val="accent2"/>
                </a:solidFill>
                <a:latin typeface="Times New Roman" pitchFamily="18" charset="0"/>
                <a:ea typeface="楷体_GB2312" pitchFamily="49" charset="-122"/>
              </a:rPr>
              <a:t>插值</a:t>
            </a:r>
            <a:r>
              <a:rPr lang="en-US" altLang="zh-CN" sz="2800" b="1">
                <a:solidFill>
                  <a:schemeClr val="accent2"/>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in,təpəu'leiʃən/</a:t>
            </a:r>
            <a:r>
              <a:rPr lang="en-US" altLang="zh-CN" sz="2800" b="1">
                <a:solidFill>
                  <a:schemeClr val="accent2"/>
                </a:solidFill>
                <a:latin typeface="Times New Roman" pitchFamily="18" charset="0"/>
                <a:ea typeface="楷体_GB2312" pitchFamily="49" charset="-122"/>
              </a:rPr>
              <a:t>) is required for these data layers.</a:t>
            </a:r>
          </a:p>
          <a:p>
            <a:pPr eaLnBrk="1" hangingPunct="1">
              <a:lnSpc>
                <a:spcPct val="130000"/>
              </a:lnSpc>
              <a:spcBef>
                <a:spcPct val="20000"/>
              </a:spcBef>
              <a:buSzPct val="50000"/>
              <a:buFont typeface="Wingdings" pitchFamily="2" charset="2"/>
              <a:buChar char="p"/>
            </a:pPr>
            <a:r>
              <a:rPr lang="en-US" altLang="zh-CN" sz="2800" b="1">
                <a:solidFill>
                  <a:schemeClr val="accent2"/>
                </a:solidFill>
                <a:latin typeface="楷体_GB2312" pitchFamily="49" charset="-122"/>
                <a:ea typeface="楷体_GB2312" pitchFamily="49" charset="-122"/>
              </a:rPr>
              <a:t>⑤</a:t>
            </a:r>
            <a:r>
              <a:rPr lang="en-US" altLang="zh-CN" sz="2800" b="1">
                <a:solidFill>
                  <a:schemeClr val="accent2"/>
                </a:solidFill>
                <a:latin typeface="Times New Roman" pitchFamily="18" charset="0"/>
                <a:ea typeface="楷体_GB2312" pitchFamily="49" charset="-122"/>
              </a:rPr>
              <a:t>Spatial analysis and </a:t>
            </a:r>
            <a:r>
              <a:rPr lang="en-US" altLang="zh-CN" sz="2800" b="1" u="sng">
                <a:solidFill>
                  <a:schemeClr val="accent2"/>
                </a:solidFill>
                <a:latin typeface="Times New Roman" pitchFamily="18" charset="0"/>
                <a:ea typeface="楷体_GB2312" pitchFamily="49" charset="-122"/>
              </a:rPr>
              <a:t>filter</a:t>
            </a:r>
            <a:r>
              <a:rPr lang="en-US" altLang="zh-CN" sz="2800" b="1">
                <a:solidFill>
                  <a:schemeClr val="accent2"/>
                </a:solidFill>
                <a:latin typeface="Times New Roman" pitchFamily="18" charset="0"/>
                <a:ea typeface="楷体_GB2312" pitchFamily="49" charset="-122"/>
              </a:rPr>
              <a:t>ing (</a:t>
            </a:r>
            <a:r>
              <a:rPr lang="zh-CN" altLang="en-US" sz="2800" b="1">
                <a:solidFill>
                  <a:schemeClr val="accent2"/>
                </a:solidFill>
                <a:latin typeface="Times New Roman" pitchFamily="18" charset="0"/>
                <a:ea typeface="楷体_GB2312" pitchFamily="49" charset="-122"/>
              </a:rPr>
              <a:t>过滤，处理</a:t>
            </a:r>
            <a:r>
              <a:rPr lang="en-US" altLang="zh-CN" sz="2800" b="1">
                <a:solidFill>
                  <a:schemeClr val="accent2"/>
                </a:solidFill>
                <a:latin typeface="Times New Roman" pitchFamily="18" charset="0"/>
                <a:ea typeface="楷体_GB2312" pitchFamily="49" charset="-122"/>
              </a:rPr>
              <a:t>) within polygons is impossible. </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E7179D9-7E95-4A7E-9939-4E467D4826A2}" type="slidenum">
              <a:rPr lang="en-US" altLang="zh-CN" sz="1400" smtClean="0"/>
              <a:pPr eaLnBrk="1" hangingPunct="1"/>
              <a:t>27</a:t>
            </a:fld>
            <a:endParaRPr lang="en-US" altLang="zh-CN" sz="1400" smtClean="0"/>
          </a:p>
        </p:txBody>
      </p:sp>
      <p:sp>
        <p:nvSpPr>
          <p:cNvPr id="28675"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8676" name="Rectangle 3"/>
          <p:cNvSpPr>
            <a:spLocks noChangeArrowheads="1"/>
          </p:cNvSpPr>
          <p:nvPr/>
        </p:nvSpPr>
        <p:spPr bwMode="auto">
          <a:xfrm>
            <a:off x="250825" y="1196975"/>
            <a:ext cx="86423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6</a:t>
            </a:r>
            <a:r>
              <a:rPr lang="zh-CN" altLang="en-US" sz="2800" b="1">
                <a:solidFill>
                  <a:srgbClr val="CC00CC"/>
                </a:solidFill>
                <a:latin typeface="Times New Roman" pitchFamily="18" charset="0"/>
                <a:ea typeface="楷体_GB2312" pitchFamily="49" charset="-122"/>
              </a:rPr>
              <a:t>）</a:t>
            </a:r>
            <a:r>
              <a:rPr lang="en-US" altLang="zh-CN" sz="2400" b="1">
                <a:solidFill>
                  <a:srgbClr val="CC00CC"/>
                </a:solidFill>
                <a:latin typeface="Times New Roman" pitchFamily="18" charset="0"/>
                <a:ea typeface="楷体_GB2312" pitchFamily="49" charset="-122"/>
              </a:rPr>
              <a:t>Vector and raster—advantages and disadvantages</a:t>
            </a:r>
            <a:endParaRPr lang="en-US" altLang="zh-CN" sz="2400" b="1">
              <a:solidFill>
                <a:schemeClr val="accent2"/>
              </a:solidFill>
              <a:latin typeface="Times New Roman" pitchFamily="18" charset="0"/>
              <a:ea typeface="楷体_GB2312" pitchFamily="49" charset="-122"/>
            </a:endParaRPr>
          </a:p>
          <a:p>
            <a:pPr eaLnBrk="1" hangingPunct="1">
              <a:lnSpc>
                <a:spcPct val="120000"/>
              </a:lnSpc>
              <a:spcBef>
                <a:spcPct val="20000"/>
              </a:spcBef>
              <a:buFont typeface="Wingdings" pitchFamily="2" charset="2"/>
              <a:buChar char="Ø"/>
            </a:pPr>
            <a:r>
              <a:rPr lang="en-US" altLang="zh-CN" sz="2400" b="1">
                <a:solidFill>
                  <a:srgbClr val="CC00CC"/>
                </a:solidFill>
                <a:latin typeface="Times New Roman" pitchFamily="18" charset="0"/>
                <a:ea typeface="楷体_GB2312" pitchFamily="49" charset="-122"/>
              </a:rPr>
              <a:t>Raster data advantages</a:t>
            </a:r>
            <a:r>
              <a:rPr lang="en-US" altLang="zh-CN" sz="2400" b="1">
                <a:solidFill>
                  <a:schemeClr val="accent2"/>
                </a:solidFill>
                <a:latin typeface="Times New Roman" pitchFamily="18" charset="0"/>
                <a:ea typeface="楷体_GB2312" pitchFamily="49" charset="-122"/>
              </a:rPr>
              <a:t>:</a:t>
            </a:r>
          </a:p>
          <a:p>
            <a:pPr eaLnBrk="1" hangingPunct="1">
              <a:lnSpc>
                <a:spcPct val="120000"/>
              </a:lnSpc>
              <a:spcBef>
                <a:spcPct val="20000"/>
              </a:spcBef>
              <a:buSzPct val="50000"/>
              <a:buFont typeface="Wingdings" pitchFamily="2" charset="2"/>
              <a:buChar char="p"/>
            </a:pPr>
            <a:r>
              <a:rPr lang="en-US" altLang="zh-CN" sz="2400" b="1">
                <a:solidFill>
                  <a:schemeClr val="accent2"/>
                </a:solidFill>
                <a:latin typeface="Times New Roman" pitchFamily="18" charset="0"/>
                <a:ea typeface="楷体_GB2312" pitchFamily="49" charset="-122"/>
              </a:rPr>
              <a:t>①The geographic location of each cell is implied by its position in the </a:t>
            </a:r>
            <a:r>
              <a:rPr lang="en-US" altLang="zh-CN" sz="2400" b="1" u="sng">
                <a:solidFill>
                  <a:schemeClr val="accent2"/>
                </a:solidFill>
                <a:latin typeface="Times New Roman" pitchFamily="18" charset="0"/>
                <a:ea typeface="楷体_GB2312" pitchFamily="49" charset="-122"/>
              </a:rPr>
              <a:t>cell matrix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单元格矩阵</a:t>
            </a:r>
            <a:r>
              <a:rPr lang="en-US" altLang="zh-CN" sz="2400" b="1">
                <a:solidFill>
                  <a:schemeClr val="accent2"/>
                </a:solidFill>
                <a:latin typeface="Times New Roman" pitchFamily="18" charset="0"/>
                <a:ea typeface="楷体_GB2312" pitchFamily="49" charset="-122"/>
              </a:rPr>
              <a:t>). Accordingly, other than an </a:t>
            </a:r>
            <a:r>
              <a:rPr lang="en-US" altLang="zh-CN" sz="2400" b="1" u="sng">
                <a:solidFill>
                  <a:schemeClr val="accent2"/>
                </a:solidFill>
                <a:latin typeface="Times New Roman" pitchFamily="18" charset="0"/>
                <a:ea typeface="楷体_GB2312" pitchFamily="49" charset="-122"/>
              </a:rPr>
              <a:t>origin point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原点</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通常左下角</a:t>
            </a:r>
            <a:r>
              <a:rPr lang="en-US" altLang="zh-CN" sz="2400" b="1">
                <a:solidFill>
                  <a:schemeClr val="accent2"/>
                </a:solidFill>
                <a:latin typeface="Times New Roman" pitchFamily="18" charset="0"/>
                <a:ea typeface="楷体_GB2312" pitchFamily="49" charset="-122"/>
              </a:rPr>
              <a:t>), no geographic coordinates are stored.  </a:t>
            </a:r>
          </a:p>
          <a:p>
            <a:pPr eaLnBrk="1" hangingPunct="1">
              <a:lnSpc>
                <a:spcPct val="120000"/>
              </a:lnSpc>
              <a:spcBef>
                <a:spcPct val="20000"/>
              </a:spcBef>
              <a:buSzPct val="50000"/>
              <a:buFont typeface="Wingdings" pitchFamily="2" charset="2"/>
              <a:buChar char="p"/>
            </a:pPr>
            <a:r>
              <a:rPr lang="en-US" altLang="zh-CN" sz="2400" b="1">
                <a:solidFill>
                  <a:schemeClr val="accent2"/>
                </a:solidFill>
                <a:latin typeface="Times New Roman" pitchFamily="18" charset="0"/>
                <a:ea typeface="楷体_GB2312" pitchFamily="49" charset="-122"/>
              </a:rPr>
              <a:t>②Due to the nature of the data technique, data analysis is usually easy to </a:t>
            </a:r>
            <a:r>
              <a:rPr lang="en-US" altLang="zh-CN" sz="2400" b="1" u="sng">
                <a:solidFill>
                  <a:schemeClr val="accent2"/>
                </a:solidFill>
                <a:latin typeface="Times New Roman" pitchFamily="18" charset="0"/>
                <a:ea typeface="楷体_GB2312" pitchFamily="49" charset="-122"/>
              </a:rPr>
              <a:t>program</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编程</a:t>
            </a:r>
            <a:r>
              <a:rPr lang="en-US" altLang="zh-CN" sz="2400" b="1">
                <a:solidFill>
                  <a:schemeClr val="accent2"/>
                </a:solidFill>
                <a:latin typeface="Times New Roman" pitchFamily="18" charset="0"/>
                <a:ea typeface="楷体_GB2312" pitchFamily="49" charset="-122"/>
              </a:rPr>
              <a:t>) and quick to </a:t>
            </a:r>
            <a:r>
              <a:rPr lang="en-US" altLang="zh-CN" sz="2400" b="1" u="sng">
                <a:solidFill>
                  <a:schemeClr val="accent2"/>
                </a:solidFill>
                <a:latin typeface="Times New Roman" pitchFamily="18" charset="0"/>
                <a:ea typeface="楷体_GB2312" pitchFamily="49" charset="-122"/>
              </a:rPr>
              <a:t>perform</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运行</a:t>
            </a:r>
            <a:r>
              <a:rPr lang="en-US" altLang="zh-CN" sz="2400" b="1">
                <a:solidFill>
                  <a:schemeClr val="accent2"/>
                </a:solidFill>
                <a:latin typeface="Times New Roman" pitchFamily="18" charset="0"/>
                <a:ea typeface="楷体_GB2312" pitchFamily="49" charset="-122"/>
              </a:rPr>
              <a:t>).</a:t>
            </a:r>
          </a:p>
          <a:p>
            <a:pPr eaLnBrk="1" hangingPunct="1">
              <a:lnSpc>
                <a:spcPct val="120000"/>
              </a:lnSpc>
              <a:spcBef>
                <a:spcPct val="20000"/>
              </a:spcBef>
              <a:buSzPct val="50000"/>
              <a:buFont typeface="Wingdings" pitchFamily="2" charset="2"/>
              <a:buChar char="p"/>
            </a:pPr>
            <a:r>
              <a:rPr lang="en-US" altLang="zh-CN" sz="2400" b="1">
                <a:solidFill>
                  <a:schemeClr val="accent2"/>
                </a:solidFill>
                <a:latin typeface="Times New Roman" pitchFamily="18" charset="0"/>
                <a:ea typeface="楷体_GB2312" pitchFamily="49" charset="-122"/>
              </a:rPr>
              <a:t>③The inherent /in’hiərənt/ nature of raster maps, e. g. one attribute maps, is ideally suited for mathematical modeling and quantitative analysis. </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C4BF8CC-218E-46B2-99AA-08420E675591}" type="slidenum">
              <a:rPr lang="en-US" altLang="zh-CN" sz="1400" smtClean="0"/>
              <a:pPr eaLnBrk="1" hangingPunct="1"/>
              <a:t>28</a:t>
            </a:fld>
            <a:endParaRPr lang="en-US" altLang="zh-CN" sz="1400" smtClean="0"/>
          </a:p>
        </p:txBody>
      </p:sp>
      <p:sp>
        <p:nvSpPr>
          <p:cNvPr id="29699"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29700"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6</a:t>
            </a:r>
            <a:r>
              <a:rPr lang="zh-CN" altLang="en-US" sz="2800" b="1">
                <a:solidFill>
                  <a:srgbClr val="CC00CC"/>
                </a:solidFill>
                <a:latin typeface="Times New Roman" pitchFamily="18" charset="0"/>
                <a:ea typeface="楷体_GB2312" pitchFamily="49" charset="-122"/>
              </a:rPr>
              <a:t>）</a:t>
            </a:r>
            <a:r>
              <a:rPr lang="en-US" altLang="zh-CN" sz="2400" b="1">
                <a:solidFill>
                  <a:srgbClr val="CC00CC"/>
                </a:solidFill>
                <a:latin typeface="Times New Roman" pitchFamily="18" charset="0"/>
                <a:ea typeface="楷体_GB2312" pitchFamily="49" charset="-122"/>
              </a:rPr>
              <a:t>Vector and raster—advantages and disadvantages</a:t>
            </a:r>
            <a:endParaRPr lang="en-US" altLang="zh-CN" sz="24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Char char="Ø"/>
            </a:pPr>
            <a:r>
              <a:rPr lang="en-US" altLang="zh-CN" sz="2400" b="1">
                <a:solidFill>
                  <a:srgbClr val="CC00CC"/>
                </a:solidFill>
                <a:latin typeface="Times New Roman" pitchFamily="18" charset="0"/>
                <a:ea typeface="楷体_GB2312" pitchFamily="49" charset="-122"/>
              </a:rPr>
              <a:t>Raster data advantages</a:t>
            </a:r>
            <a:r>
              <a:rPr lang="en-US" altLang="zh-CN" sz="2400" b="1">
                <a:solidFill>
                  <a:schemeClr val="accent2"/>
                </a:solidFill>
                <a:latin typeface="Times New Roman" pitchFamily="18" charset="0"/>
                <a:ea typeface="楷体_GB2312" pitchFamily="49" charset="-122"/>
              </a:rPr>
              <a:t>:</a:t>
            </a:r>
          </a:p>
          <a:p>
            <a:pPr eaLnBrk="1" hangingPunct="1">
              <a:lnSpc>
                <a:spcPct val="130000"/>
              </a:lnSpc>
              <a:spcBef>
                <a:spcPct val="20000"/>
              </a:spcBef>
              <a:buSzPct val="50000"/>
              <a:buFont typeface="Wingdings" pitchFamily="2" charset="2"/>
              <a:buChar char="p"/>
            </a:pPr>
            <a:r>
              <a:rPr lang="en-US" altLang="zh-CN" sz="2400" b="1">
                <a:solidFill>
                  <a:schemeClr val="accent2"/>
                </a:solidFill>
                <a:latin typeface="Times New Roman" pitchFamily="18" charset="0"/>
                <a:ea typeface="楷体_GB2312" pitchFamily="49" charset="-122"/>
              </a:rPr>
              <a:t>④</a:t>
            </a:r>
            <a:r>
              <a:rPr lang="en-US" altLang="zh-CN" sz="2400" b="1" u="sng">
                <a:solidFill>
                  <a:schemeClr val="accent2"/>
                </a:solidFill>
                <a:latin typeface="Times New Roman" pitchFamily="18" charset="0"/>
                <a:ea typeface="楷体_GB2312" pitchFamily="49" charset="-122"/>
              </a:rPr>
              <a:t>Discrete data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离散数据</a:t>
            </a:r>
            <a:r>
              <a:rPr lang="en-US" altLang="zh-CN" sz="2400" b="1">
                <a:solidFill>
                  <a:schemeClr val="accent2"/>
                </a:solidFill>
                <a:latin typeface="Times New Roman" pitchFamily="18" charset="0"/>
                <a:ea typeface="楷体_GB2312" pitchFamily="49" charset="-122"/>
              </a:rPr>
              <a:t>), e. g. forestry stands, is </a:t>
            </a:r>
            <a:r>
              <a:rPr lang="en-US" altLang="zh-CN" sz="2400" b="1" u="sng">
                <a:solidFill>
                  <a:schemeClr val="accent2"/>
                </a:solidFill>
                <a:latin typeface="Times New Roman" pitchFamily="18" charset="0"/>
                <a:ea typeface="楷体_GB2312" pitchFamily="49" charset="-122"/>
              </a:rPr>
              <a:t>accommodated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适于</a:t>
            </a:r>
            <a:r>
              <a:rPr lang="en-US" altLang="zh-CN" sz="2400" b="1">
                <a:solidFill>
                  <a:schemeClr val="accent2"/>
                </a:solidFill>
                <a:latin typeface="Times New Roman" pitchFamily="18" charset="0"/>
                <a:ea typeface="楷体_GB2312" pitchFamily="49" charset="-122"/>
              </a:rPr>
              <a:t>) equally(to raster data)  well as continuous data, e. g. elevation data, and facilitates the </a:t>
            </a:r>
            <a:r>
              <a:rPr lang="en-US" altLang="zh-CN" sz="2400" b="1" u="sng">
                <a:solidFill>
                  <a:schemeClr val="accent2"/>
                </a:solidFill>
                <a:latin typeface="Times New Roman" pitchFamily="18" charset="0"/>
                <a:ea typeface="楷体_GB2312" pitchFamily="49" charset="-122"/>
              </a:rPr>
              <a:t>integrating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集成，整合</a:t>
            </a:r>
            <a:r>
              <a:rPr lang="en-US" altLang="zh-CN" sz="2400" b="1">
                <a:solidFill>
                  <a:schemeClr val="accent2"/>
                </a:solidFill>
                <a:latin typeface="Times New Roman" pitchFamily="18" charset="0"/>
                <a:ea typeface="楷体_GB2312" pitchFamily="49" charset="-122"/>
              </a:rPr>
              <a:t>) of the two data types.</a:t>
            </a:r>
          </a:p>
          <a:p>
            <a:pPr eaLnBrk="1" hangingPunct="1">
              <a:lnSpc>
                <a:spcPct val="130000"/>
              </a:lnSpc>
              <a:spcBef>
                <a:spcPct val="20000"/>
              </a:spcBef>
              <a:buSzPct val="50000"/>
              <a:buFont typeface="Wingdings" pitchFamily="2" charset="2"/>
              <a:buChar char="p"/>
            </a:pPr>
            <a:r>
              <a:rPr lang="en-US" altLang="zh-CN" sz="2400" b="1">
                <a:solidFill>
                  <a:schemeClr val="accent2"/>
                </a:solidFill>
                <a:latin typeface="Times New Roman" pitchFamily="18" charset="0"/>
                <a:ea typeface="楷体_GB2312" pitchFamily="49" charset="-122"/>
              </a:rPr>
              <a:t>⑤</a:t>
            </a:r>
            <a:r>
              <a:rPr lang="en-US" altLang="zh-CN" sz="2400" b="1" u="sng">
                <a:solidFill>
                  <a:schemeClr val="accent2"/>
                </a:solidFill>
                <a:latin typeface="Times New Roman" pitchFamily="18" charset="0"/>
                <a:ea typeface="楷体_GB2312" pitchFamily="49" charset="-122"/>
              </a:rPr>
              <a:t>Grid-cell systems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网格系统</a:t>
            </a:r>
            <a:r>
              <a:rPr lang="en-US" altLang="zh-CN" sz="2400" b="1">
                <a:solidFill>
                  <a:schemeClr val="accent2"/>
                </a:solidFill>
                <a:latin typeface="Times New Roman" pitchFamily="18" charset="0"/>
                <a:ea typeface="楷体_GB2312" pitchFamily="49" charset="-122"/>
              </a:rPr>
              <a:t>) are very </a:t>
            </a:r>
            <a:r>
              <a:rPr lang="en-US" altLang="zh-CN" sz="2400" b="1" u="sng">
                <a:solidFill>
                  <a:schemeClr val="accent2"/>
                </a:solidFill>
                <a:latin typeface="Times New Roman" pitchFamily="18" charset="0"/>
                <a:ea typeface="楷体_GB2312" pitchFamily="49" charset="-122"/>
              </a:rPr>
              <a:t>compatible</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兼容的</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kəm</a:t>
            </a:r>
            <a:r>
              <a:rPr lang="en-US" altLang="zh-CN" sz="2800" b="1">
                <a:solidFill>
                  <a:srgbClr val="000000"/>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rPr>
              <a:t>pætəbl/</a:t>
            </a:r>
            <a:r>
              <a:rPr lang="en-US" altLang="zh-CN" sz="2400" b="1">
                <a:solidFill>
                  <a:schemeClr val="accent2"/>
                </a:solidFill>
                <a:latin typeface="Times New Roman" pitchFamily="18" charset="0"/>
                <a:ea typeface="楷体_GB2312" pitchFamily="49" charset="-122"/>
              </a:rPr>
              <a:t> ) with raster-based output devices, e. g. </a:t>
            </a:r>
            <a:r>
              <a:rPr lang="en-US" altLang="zh-CN" sz="2400" b="1" u="sng">
                <a:solidFill>
                  <a:schemeClr val="accent2"/>
                </a:solidFill>
                <a:latin typeface="Times New Roman" pitchFamily="18" charset="0"/>
                <a:ea typeface="楷体_GB2312" pitchFamily="49" charset="-122"/>
              </a:rPr>
              <a:t>electrostatic plotters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电子绘图仪</a:t>
            </a:r>
            <a:r>
              <a:rPr lang="en-US" altLang="zh-CN" sz="2400" b="1">
                <a:solidFill>
                  <a:schemeClr val="accent2"/>
                </a:solidFill>
                <a:latin typeface="Times New Roman" pitchFamily="18" charset="0"/>
                <a:ea typeface="楷体_GB2312" pitchFamily="49" charset="-122"/>
              </a:rPr>
              <a:t>), </a:t>
            </a:r>
            <a:r>
              <a:rPr lang="en-US" altLang="zh-CN" sz="2400" b="1" u="sng">
                <a:latin typeface="Times New Roman" pitchFamily="18" charset="0"/>
                <a:ea typeface="楷体_GB2312" pitchFamily="49" charset="-122"/>
              </a:rPr>
              <a:t>graphic terminals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图形终端</a:t>
            </a:r>
            <a:r>
              <a:rPr lang="en-US" altLang="zh-CN" sz="2400" b="1">
                <a:solidFill>
                  <a:schemeClr val="accent2"/>
                </a:solidFill>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11D9165-E606-4EC2-BE40-B477867234EC}" type="slidenum">
              <a:rPr lang="en-US" altLang="zh-CN" sz="1400" smtClean="0"/>
              <a:pPr eaLnBrk="1" hangingPunct="1"/>
              <a:t>29</a:t>
            </a:fld>
            <a:endParaRPr lang="en-US" altLang="zh-CN" sz="1400" smtClean="0"/>
          </a:p>
        </p:txBody>
      </p:sp>
      <p:sp>
        <p:nvSpPr>
          <p:cNvPr id="30723"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30724" name="Rectangle 3"/>
          <p:cNvSpPr>
            <a:spLocks noChangeArrowheads="1"/>
          </p:cNvSpPr>
          <p:nvPr/>
        </p:nvSpPr>
        <p:spPr bwMode="auto">
          <a:xfrm>
            <a:off x="179388" y="1196975"/>
            <a:ext cx="8464550" cy="523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6</a:t>
            </a:r>
            <a:r>
              <a:rPr lang="zh-CN" altLang="en-US" sz="2800" b="1">
                <a:solidFill>
                  <a:srgbClr val="CC00CC"/>
                </a:solidFill>
                <a:latin typeface="Times New Roman" pitchFamily="18" charset="0"/>
                <a:ea typeface="楷体_GB2312" pitchFamily="49" charset="-122"/>
              </a:rPr>
              <a:t>）</a:t>
            </a:r>
            <a:r>
              <a:rPr lang="en-US" altLang="zh-CN" sz="2400" b="1">
                <a:solidFill>
                  <a:srgbClr val="CC00CC"/>
                </a:solidFill>
                <a:latin typeface="Times New Roman" pitchFamily="18" charset="0"/>
                <a:ea typeface="楷体_GB2312" pitchFamily="49" charset="-122"/>
              </a:rPr>
              <a:t>Vector and raster—advantages and disadvantages</a:t>
            </a:r>
            <a:endParaRPr lang="en-US" altLang="zh-CN" sz="2400" b="1">
              <a:solidFill>
                <a:schemeClr val="accent2"/>
              </a:solidFill>
              <a:latin typeface="Times New Roman" pitchFamily="18" charset="0"/>
              <a:ea typeface="楷体_GB2312" pitchFamily="49" charset="-122"/>
            </a:endParaRPr>
          </a:p>
          <a:p>
            <a:pPr eaLnBrk="1" hangingPunct="1">
              <a:lnSpc>
                <a:spcPct val="120000"/>
              </a:lnSpc>
              <a:spcBef>
                <a:spcPct val="20000"/>
              </a:spcBef>
              <a:buFont typeface="Wingdings" pitchFamily="2" charset="2"/>
              <a:buChar char="Ø"/>
            </a:pPr>
            <a:r>
              <a:rPr lang="en-US" altLang="zh-CN" sz="2400" b="1">
                <a:solidFill>
                  <a:srgbClr val="CC00CC"/>
                </a:solidFill>
                <a:latin typeface="Times New Roman" pitchFamily="18" charset="0"/>
                <a:ea typeface="楷体_GB2312" pitchFamily="49" charset="-122"/>
              </a:rPr>
              <a:t>Raster data disadvantages</a:t>
            </a:r>
            <a:r>
              <a:rPr lang="en-US" altLang="zh-CN" sz="2400" b="1">
                <a:solidFill>
                  <a:schemeClr val="accent2"/>
                </a:solidFill>
                <a:latin typeface="Times New Roman" pitchFamily="18" charset="0"/>
                <a:ea typeface="楷体_GB2312" pitchFamily="49" charset="-122"/>
              </a:rPr>
              <a:t>:</a:t>
            </a:r>
          </a:p>
          <a:p>
            <a:pPr eaLnBrk="1" hangingPunct="1">
              <a:lnSpc>
                <a:spcPct val="120000"/>
              </a:lnSpc>
              <a:spcBef>
                <a:spcPct val="20000"/>
              </a:spcBef>
              <a:buSzPct val="50000"/>
              <a:buFont typeface="Wingdings" pitchFamily="2" charset="2"/>
              <a:buChar char="p"/>
            </a:pPr>
            <a:r>
              <a:rPr lang="en-US" altLang="zh-CN" sz="2400" b="1">
                <a:solidFill>
                  <a:schemeClr val="accent2"/>
                </a:solidFill>
                <a:latin typeface="Times New Roman" pitchFamily="18" charset="0"/>
                <a:ea typeface="楷体_GB2312" pitchFamily="49" charset="-122"/>
              </a:rPr>
              <a:t>①The cell size determines the resolution at which the data is represented. </a:t>
            </a:r>
          </a:p>
          <a:p>
            <a:pPr eaLnBrk="1" hangingPunct="1">
              <a:lnSpc>
                <a:spcPct val="120000"/>
              </a:lnSpc>
              <a:spcBef>
                <a:spcPct val="20000"/>
              </a:spcBef>
              <a:buSzPct val="50000"/>
              <a:buFont typeface="Wingdings" pitchFamily="2" charset="2"/>
              <a:buChar char="p"/>
            </a:pPr>
            <a:r>
              <a:rPr lang="en-US" altLang="zh-CN" sz="2400" b="1">
                <a:solidFill>
                  <a:schemeClr val="accent2"/>
                </a:solidFill>
                <a:latin typeface="Times New Roman" pitchFamily="18" charset="0"/>
                <a:ea typeface="楷体_GB2312" pitchFamily="49" charset="-122"/>
              </a:rPr>
              <a:t>②It is especially difficult to adequately represent linear features depending on the cell resolution. Accordingly, </a:t>
            </a:r>
            <a:r>
              <a:rPr lang="en-US" altLang="zh-CN" sz="2400" b="1" u="sng">
                <a:solidFill>
                  <a:schemeClr val="accent2"/>
                </a:solidFill>
                <a:latin typeface="Times New Roman" pitchFamily="18" charset="0"/>
                <a:ea typeface="楷体_GB2312" pitchFamily="49" charset="-122"/>
              </a:rPr>
              <a:t>network linkage</a:t>
            </a:r>
            <a:r>
              <a:rPr lang="en-US" altLang="zh-CN" sz="2400" b="1">
                <a:solidFill>
                  <a:schemeClr val="accent2"/>
                </a:solidFill>
                <a:latin typeface="Times New Roman" pitchFamily="18" charset="0"/>
                <a:ea typeface="楷体_GB2312" pitchFamily="49" charset="-122"/>
              </a:rPr>
              <a:t>s (</a:t>
            </a:r>
            <a:r>
              <a:rPr lang="zh-CN" altLang="en-US" sz="2400" b="1">
                <a:solidFill>
                  <a:schemeClr val="accent2"/>
                </a:solidFill>
                <a:latin typeface="Times New Roman" pitchFamily="18" charset="0"/>
                <a:ea typeface="楷体_GB2312" pitchFamily="49" charset="-122"/>
              </a:rPr>
              <a:t>网络连接</a:t>
            </a:r>
            <a:r>
              <a:rPr lang="en-US" altLang="zh-CN" sz="2400" b="1">
                <a:solidFill>
                  <a:schemeClr val="accent2"/>
                </a:solidFill>
                <a:latin typeface="Times New Roman" pitchFamily="18" charset="0"/>
                <a:ea typeface="楷体_GB2312" pitchFamily="49" charset="-122"/>
              </a:rPr>
              <a:t>) are difficult to establish.</a:t>
            </a:r>
          </a:p>
          <a:p>
            <a:pPr eaLnBrk="1" hangingPunct="1">
              <a:lnSpc>
                <a:spcPct val="120000"/>
              </a:lnSpc>
              <a:spcBef>
                <a:spcPct val="20000"/>
              </a:spcBef>
              <a:buSzPct val="50000"/>
              <a:buFont typeface="Wingdings" pitchFamily="2" charset="2"/>
              <a:buChar char="p"/>
            </a:pPr>
            <a:r>
              <a:rPr lang="en-US" altLang="zh-CN" sz="2400" b="1">
                <a:solidFill>
                  <a:schemeClr val="accent2"/>
                </a:solidFill>
                <a:latin typeface="Times New Roman" pitchFamily="18" charset="0"/>
                <a:ea typeface="楷体_GB2312" pitchFamily="49" charset="-122"/>
              </a:rPr>
              <a:t>③Processing of </a:t>
            </a:r>
            <a:r>
              <a:rPr lang="en-US" altLang="zh-CN" sz="2400" b="1" u="sng">
                <a:solidFill>
                  <a:schemeClr val="accent2"/>
                </a:solidFill>
                <a:latin typeface="Times New Roman" pitchFamily="18" charset="0"/>
                <a:ea typeface="楷体_GB2312" pitchFamily="49" charset="-122"/>
              </a:rPr>
              <a:t>associated attribute data</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关联属性数据</a:t>
            </a:r>
            <a:r>
              <a:rPr lang="en-US" altLang="zh-CN" sz="2400" b="1">
                <a:solidFill>
                  <a:schemeClr val="accent2"/>
                </a:solidFill>
                <a:latin typeface="Times New Roman" pitchFamily="18" charset="0"/>
                <a:ea typeface="楷体_GB2312" pitchFamily="49" charset="-122"/>
              </a:rPr>
              <a:t>) may be cumbersome (</a:t>
            </a:r>
            <a:r>
              <a:rPr lang="zh-CN" altLang="en-US" sz="2400" b="1">
                <a:solidFill>
                  <a:schemeClr val="accent2"/>
                </a:solidFill>
                <a:latin typeface="Times New Roman" pitchFamily="18" charset="0"/>
                <a:ea typeface="楷体_GB2312" pitchFamily="49" charset="-122"/>
              </a:rPr>
              <a:t>麻烦的</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/'kʌmbəsəm/</a:t>
            </a:r>
            <a:r>
              <a:rPr lang="en-US" altLang="zh-CN" sz="2400" b="1">
                <a:solidFill>
                  <a:schemeClr val="accent2"/>
                </a:solidFill>
                <a:latin typeface="Times New Roman" pitchFamily="18" charset="0"/>
                <a:ea typeface="楷体_GB2312" pitchFamily="49" charset="-122"/>
              </a:rPr>
              <a:t> ) if large amounts of data exists. Raster maps inherently reflect only one attribute or characteristic for an area.</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E272FA0-673A-4297-943B-71B2083AD3C3}" type="slidenum">
              <a:rPr lang="en-US" altLang="zh-CN" sz="1400" smtClean="0"/>
              <a:pPr eaLnBrk="1" hangingPunct="1"/>
              <a:t>3</a:t>
            </a:fld>
            <a:endParaRPr lang="en-US" altLang="zh-CN" sz="1400" smtClean="0"/>
          </a:p>
        </p:txBody>
      </p:sp>
      <p:sp>
        <p:nvSpPr>
          <p:cNvPr id="4099" name="Rectangle 2"/>
          <p:cNvSpPr>
            <a:spLocks noChangeArrowheads="1"/>
          </p:cNvSpPr>
          <p:nvPr/>
        </p:nvSpPr>
        <p:spPr bwMode="auto">
          <a:xfrm>
            <a:off x="0" y="620713"/>
            <a:ext cx="7127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Ⅰ ——</a:t>
            </a:r>
            <a:r>
              <a:rPr lang="en-US" altLang="zh-CN" sz="3200" b="1">
                <a:latin typeface="Times New Roman" pitchFamily="18" charset="0"/>
              </a:rPr>
              <a:t>1.</a:t>
            </a:r>
            <a:r>
              <a:rPr lang="en-US" altLang="zh-CN" b="1">
                <a:solidFill>
                  <a:srgbClr val="CC00CC"/>
                </a:solidFill>
                <a:latin typeface="Times New Roman" pitchFamily="18" charset="0"/>
                <a:ea typeface="楷体_GB2312" pitchFamily="49" charset="-122"/>
              </a:rPr>
              <a:t> </a:t>
            </a:r>
            <a:r>
              <a:rPr lang="en-US" altLang="zh-CN" sz="3200" b="1">
                <a:latin typeface="Times New Roman" pitchFamily="18" charset="0"/>
              </a:rPr>
              <a:t>What is GIS?</a:t>
            </a:r>
          </a:p>
        </p:txBody>
      </p:sp>
      <p:sp>
        <p:nvSpPr>
          <p:cNvPr id="4100" name="Rectangle 3"/>
          <p:cNvSpPr>
            <a:spLocks noChangeArrowheads="1"/>
          </p:cNvSpPr>
          <p:nvPr/>
        </p:nvSpPr>
        <p:spPr bwMode="auto">
          <a:xfrm>
            <a:off x="1042988" y="1844675"/>
            <a:ext cx="7888287"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3200" b="1">
                <a:solidFill>
                  <a:srgbClr val="CC00CC"/>
                </a:solidFill>
                <a:latin typeface="Times New Roman" pitchFamily="18" charset="0"/>
              </a:rPr>
              <a:t>Geographic</a:t>
            </a:r>
            <a:r>
              <a:rPr lang="en-US" altLang="zh-CN" sz="3200" b="1"/>
              <a:t> </a:t>
            </a:r>
            <a:r>
              <a:rPr lang="en-US" altLang="zh-CN" sz="2400" b="1">
                <a:solidFill>
                  <a:schemeClr val="accent2"/>
                </a:solidFill>
                <a:latin typeface="Times New Roman" pitchFamily="18" charset="0"/>
              </a:rPr>
              <a:t>(/,dʒi:ə'ɡræfik/) </a:t>
            </a:r>
            <a:r>
              <a:rPr lang="en-US" altLang="zh-CN" sz="3200" b="1">
                <a:solidFill>
                  <a:schemeClr val="accent2"/>
                </a:solidFill>
                <a:latin typeface="Times New Roman" pitchFamily="18" charset="0"/>
              </a:rPr>
              <a:t>information system</a:t>
            </a:r>
            <a:r>
              <a:rPr lang="en-US" altLang="zh-CN" sz="3200" b="1">
                <a:latin typeface="Times New Roman" pitchFamily="18" charset="0"/>
              </a:rPr>
              <a:t>——United States</a:t>
            </a:r>
          </a:p>
          <a:p>
            <a:pPr eaLnBrk="1" hangingPunct="1">
              <a:lnSpc>
                <a:spcPct val="150000"/>
              </a:lnSpc>
              <a:spcBef>
                <a:spcPct val="20000"/>
              </a:spcBef>
              <a:buFont typeface="Wingdings" pitchFamily="2" charset="2"/>
              <a:buChar char="l"/>
            </a:pPr>
            <a:r>
              <a:rPr lang="en-US" altLang="zh-CN" sz="3200" b="1">
                <a:solidFill>
                  <a:srgbClr val="CC00CC"/>
                </a:solidFill>
                <a:latin typeface="Times New Roman" pitchFamily="18" charset="0"/>
              </a:rPr>
              <a:t>Geographical</a:t>
            </a:r>
            <a:r>
              <a:rPr lang="en-US" altLang="zh-CN" sz="3200" b="1"/>
              <a:t> </a:t>
            </a:r>
            <a:r>
              <a:rPr lang="en-US" altLang="zh-CN" sz="2400" b="1">
                <a:solidFill>
                  <a:schemeClr val="accent2"/>
                </a:solidFill>
                <a:latin typeface="Times New Roman" pitchFamily="18" charset="0"/>
              </a:rPr>
              <a:t>(/,dʒi:ə'ɡræfikl/</a:t>
            </a:r>
            <a:r>
              <a:rPr lang="en-US" altLang="zh-CN" sz="2400" b="1">
                <a:solidFill>
                  <a:srgbClr val="333399"/>
                </a:solidFill>
                <a:latin typeface="Times New Roman" pitchFamily="18" charset="0"/>
              </a:rPr>
              <a:t>) </a:t>
            </a:r>
            <a:r>
              <a:rPr lang="en-US" altLang="zh-CN" sz="3200" b="1">
                <a:solidFill>
                  <a:schemeClr val="accent2"/>
                </a:solidFill>
                <a:latin typeface="Times New Roman" pitchFamily="18" charset="0"/>
              </a:rPr>
              <a:t>information system</a:t>
            </a:r>
            <a:r>
              <a:rPr lang="en-US" altLang="zh-CN" sz="3200" b="1">
                <a:latin typeface="Times New Roman" pitchFamily="18" charset="0"/>
              </a:rPr>
              <a:t>——European</a:t>
            </a:r>
          </a:p>
          <a:p>
            <a:pPr eaLnBrk="1" hangingPunct="1">
              <a:lnSpc>
                <a:spcPct val="150000"/>
              </a:lnSpc>
              <a:spcBef>
                <a:spcPct val="20000"/>
              </a:spcBef>
              <a:buFont typeface="Wingdings" pitchFamily="2" charset="2"/>
              <a:buChar char="l"/>
            </a:pPr>
            <a:r>
              <a:rPr lang="en-US" altLang="zh-CN" sz="3200" b="1">
                <a:solidFill>
                  <a:srgbClr val="CC00CC"/>
                </a:solidFill>
                <a:latin typeface="Times New Roman" pitchFamily="18" charset="0"/>
              </a:rPr>
              <a:t>Geomatique </a:t>
            </a:r>
            <a:r>
              <a:rPr lang="en-US" altLang="zh-CN" sz="3200" b="1">
                <a:solidFill>
                  <a:schemeClr val="accent2"/>
                </a:solidFill>
                <a:latin typeface="Times New Roman" pitchFamily="18" charset="0"/>
              </a:rPr>
              <a:t>(</a:t>
            </a:r>
            <a:r>
              <a:rPr lang="zh-CN" altLang="en-US" sz="3200" b="1">
                <a:solidFill>
                  <a:schemeClr val="accent2"/>
                </a:solidFill>
                <a:latin typeface="Times New Roman" pitchFamily="18" charset="0"/>
                <a:ea typeface="楷体_GB2312" pitchFamily="49" charset="-122"/>
              </a:rPr>
              <a:t>地理信息技术</a:t>
            </a:r>
            <a:r>
              <a:rPr lang="en-US" altLang="zh-CN" sz="3200" b="1">
                <a:solidFill>
                  <a:schemeClr val="accent2"/>
                </a:solidFill>
                <a:latin typeface="Times New Roman" pitchFamily="18" charset="0"/>
              </a:rPr>
              <a:t>)</a:t>
            </a:r>
            <a:r>
              <a:rPr lang="en-US" altLang="zh-CN" sz="3200" b="1">
                <a:latin typeface="Times New Roman" pitchFamily="18" charset="0"/>
              </a:rPr>
              <a:t> ——Canada</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A186114-3CF2-473C-A092-AA83F75C2C8A}" type="slidenum">
              <a:rPr lang="en-US" altLang="zh-CN" sz="1400" smtClean="0"/>
              <a:pPr eaLnBrk="1" hangingPunct="1"/>
              <a:t>30</a:t>
            </a:fld>
            <a:endParaRPr lang="en-US" altLang="zh-CN" sz="1400" smtClean="0"/>
          </a:p>
        </p:txBody>
      </p:sp>
      <p:sp>
        <p:nvSpPr>
          <p:cNvPr id="31747"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1. GIS data models</a:t>
            </a:r>
          </a:p>
        </p:txBody>
      </p:sp>
      <p:sp>
        <p:nvSpPr>
          <p:cNvPr id="31748" name="Rectangle 3"/>
          <p:cNvSpPr>
            <a:spLocks noChangeArrowheads="1"/>
          </p:cNvSpPr>
          <p:nvPr/>
        </p:nvSpPr>
        <p:spPr bwMode="auto">
          <a:xfrm>
            <a:off x="755650" y="1196975"/>
            <a:ext cx="7888288"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6</a:t>
            </a:r>
            <a:r>
              <a:rPr lang="zh-CN" altLang="en-US" sz="2800" b="1">
                <a:solidFill>
                  <a:srgbClr val="CC00CC"/>
                </a:solidFill>
                <a:latin typeface="Times New Roman" pitchFamily="18" charset="0"/>
                <a:ea typeface="楷体_GB2312" pitchFamily="49" charset="-122"/>
              </a:rPr>
              <a:t>）</a:t>
            </a:r>
            <a:r>
              <a:rPr lang="en-US" altLang="zh-CN" sz="2400" b="1">
                <a:solidFill>
                  <a:srgbClr val="CC00CC"/>
                </a:solidFill>
                <a:latin typeface="Times New Roman" pitchFamily="18" charset="0"/>
                <a:ea typeface="楷体_GB2312" pitchFamily="49" charset="-122"/>
              </a:rPr>
              <a:t>Vector and raster—advantages and disadvantages</a:t>
            </a:r>
            <a:endParaRPr lang="en-US" altLang="zh-CN" sz="2400" b="1">
              <a:solidFill>
                <a:schemeClr val="accent2"/>
              </a:solidFill>
              <a:latin typeface="Times New Roman" pitchFamily="18" charset="0"/>
              <a:ea typeface="楷体_GB2312" pitchFamily="49" charset="-122"/>
            </a:endParaRPr>
          </a:p>
          <a:p>
            <a:pPr eaLnBrk="1" hangingPunct="1">
              <a:lnSpc>
                <a:spcPct val="130000"/>
              </a:lnSpc>
              <a:spcBef>
                <a:spcPct val="20000"/>
              </a:spcBef>
              <a:buFont typeface="Wingdings" pitchFamily="2" charset="2"/>
              <a:buChar char="Ø"/>
            </a:pPr>
            <a:r>
              <a:rPr lang="en-US" altLang="zh-CN" sz="2400" b="1">
                <a:solidFill>
                  <a:srgbClr val="CC00CC"/>
                </a:solidFill>
                <a:latin typeface="Times New Roman" pitchFamily="18" charset="0"/>
                <a:ea typeface="楷体_GB2312" pitchFamily="49" charset="-122"/>
              </a:rPr>
              <a:t>Raster data disadvantages</a:t>
            </a:r>
            <a:r>
              <a:rPr lang="en-US" altLang="zh-CN" sz="2400" b="1">
                <a:solidFill>
                  <a:schemeClr val="accent2"/>
                </a:solidFill>
                <a:latin typeface="Times New Roman" pitchFamily="18" charset="0"/>
                <a:ea typeface="楷体_GB2312" pitchFamily="49" charset="-122"/>
              </a:rPr>
              <a:t>:</a:t>
            </a:r>
          </a:p>
          <a:p>
            <a:pPr eaLnBrk="1" hangingPunct="1">
              <a:lnSpc>
                <a:spcPct val="130000"/>
              </a:lnSpc>
              <a:spcBef>
                <a:spcPct val="20000"/>
              </a:spcBef>
              <a:buSzPct val="50000"/>
              <a:buFont typeface="Wingdings" pitchFamily="2" charset="2"/>
              <a:buChar char="p"/>
            </a:pPr>
            <a:r>
              <a:rPr lang="en-US" altLang="zh-CN" sz="2400" b="1">
                <a:solidFill>
                  <a:schemeClr val="accent2"/>
                </a:solidFill>
                <a:latin typeface="楷体_GB2312" pitchFamily="49" charset="-122"/>
                <a:ea typeface="楷体_GB2312" pitchFamily="49" charset="-122"/>
              </a:rPr>
              <a:t>④</a:t>
            </a:r>
            <a:r>
              <a:rPr lang="en-US" altLang="zh-CN" sz="2400" b="1">
                <a:solidFill>
                  <a:schemeClr val="accent2"/>
                </a:solidFill>
                <a:latin typeface="Times New Roman" pitchFamily="18" charset="0"/>
                <a:ea typeface="楷体_GB2312" pitchFamily="49" charset="-122"/>
              </a:rPr>
              <a:t>Since most input data is in vector form, data must undergo </a:t>
            </a:r>
            <a:r>
              <a:rPr lang="en-US" altLang="zh-CN" sz="2400" b="1" u="sng">
                <a:solidFill>
                  <a:schemeClr val="accent2"/>
                </a:solidFill>
                <a:latin typeface="Times New Roman" pitchFamily="18" charset="0"/>
                <a:ea typeface="楷体_GB2312" pitchFamily="49" charset="-122"/>
              </a:rPr>
              <a:t>vector-to-raster conversion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矢量</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栅格转化</a:t>
            </a:r>
            <a:r>
              <a:rPr lang="en-US" altLang="zh-CN" sz="2400" b="1">
                <a:solidFill>
                  <a:schemeClr val="accent2"/>
                </a:solidFill>
                <a:latin typeface="Times New Roman" pitchFamily="18" charset="0"/>
                <a:ea typeface="楷体_GB2312" pitchFamily="49" charset="-122"/>
              </a:rPr>
              <a:t>). Besides increased processing requirements this may introduce data integrity concerns (</a:t>
            </a:r>
            <a:r>
              <a:rPr lang="zh-CN" altLang="en-US" sz="2400" b="1">
                <a:solidFill>
                  <a:schemeClr val="accent2"/>
                </a:solidFill>
                <a:latin typeface="Times New Roman" pitchFamily="18" charset="0"/>
                <a:ea typeface="楷体_GB2312" pitchFamily="49" charset="-122"/>
              </a:rPr>
              <a:t>担忧，顾虑</a:t>
            </a:r>
            <a:r>
              <a:rPr lang="en-US" altLang="zh-CN" sz="2400" b="1">
                <a:solidFill>
                  <a:schemeClr val="accent2"/>
                </a:solidFill>
                <a:latin typeface="Times New Roman" pitchFamily="18" charset="0"/>
                <a:ea typeface="楷体_GB2312" pitchFamily="49" charset="-122"/>
              </a:rPr>
              <a:t>) due to generalization and choice of inappropriate cell size.</a:t>
            </a:r>
          </a:p>
          <a:p>
            <a:pPr eaLnBrk="1" hangingPunct="1">
              <a:lnSpc>
                <a:spcPct val="130000"/>
              </a:lnSpc>
              <a:spcBef>
                <a:spcPct val="20000"/>
              </a:spcBef>
              <a:buSzPct val="50000"/>
              <a:buFont typeface="Wingdings" pitchFamily="2" charset="2"/>
              <a:buChar char="p"/>
            </a:pPr>
            <a:r>
              <a:rPr lang="en-US" altLang="zh-CN" sz="2400" b="1">
                <a:solidFill>
                  <a:schemeClr val="accent2"/>
                </a:solidFill>
                <a:latin typeface="楷体_GB2312" pitchFamily="49" charset="-122"/>
                <a:ea typeface="楷体_GB2312" pitchFamily="49" charset="-122"/>
              </a:rPr>
              <a:t>⑤</a:t>
            </a:r>
            <a:r>
              <a:rPr lang="en-US" altLang="zh-CN" sz="2400" b="1">
                <a:solidFill>
                  <a:schemeClr val="accent2"/>
                </a:solidFill>
                <a:latin typeface="Times New Roman" pitchFamily="18" charset="0"/>
                <a:ea typeface="楷体_GB2312" pitchFamily="49" charset="-122"/>
              </a:rPr>
              <a:t>Most output maps from grid-cell systems do not conform to high-quality cartographic (</a:t>
            </a:r>
            <a:r>
              <a:rPr lang="zh-CN" altLang="en-US" sz="2400" b="1">
                <a:solidFill>
                  <a:schemeClr val="accent2"/>
                </a:solidFill>
                <a:latin typeface="Times New Roman" pitchFamily="18" charset="0"/>
                <a:ea typeface="楷体_GB2312" pitchFamily="49" charset="-122"/>
              </a:rPr>
              <a:t>制图的</a:t>
            </a:r>
            <a:r>
              <a:rPr lang="en-US" altLang="zh-CN" sz="2400" b="1">
                <a:solidFill>
                  <a:schemeClr val="accent2"/>
                </a:solidFill>
                <a:latin typeface="Times New Roman" pitchFamily="18" charset="0"/>
                <a:ea typeface="楷体_GB2312" pitchFamily="49" charset="-122"/>
              </a:rPr>
              <a:t>/,kɑ:tə'ɡræfik/) needs. </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FF5CFE9-FD95-4DE6-B4FC-B2984056FC43}" type="slidenum">
              <a:rPr lang="en-US" altLang="zh-CN" sz="1400" smtClean="0"/>
              <a:pPr eaLnBrk="1" hangingPunct="1"/>
              <a:t>31</a:t>
            </a:fld>
            <a:endParaRPr lang="en-US" altLang="zh-CN" sz="1400" smtClean="0"/>
          </a:p>
        </p:txBody>
      </p:sp>
      <p:sp>
        <p:nvSpPr>
          <p:cNvPr id="32771"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2. Digital elevation modelling</a:t>
            </a:r>
          </a:p>
        </p:txBody>
      </p:sp>
      <p:sp>
        <p:nvSpPr>
          <p:cNvPr id="32772"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Digital elevation model (DEM): </a:t>
            </a:r>
            <a:r>
              <a:rPr lang="en-US" altLang="zh-CN" sz="2800" b="1">
                <a:solidFill>
                  <a:schemeClr val="accent2"/>
                </a:solidFill>
                <a:latin typeface="Times New Roman" pitchFamily="18" charset="0"/>
                <a:ea typeface="楷体_GB2312" pitchFamily="49" charset="-122"/>
              </a:rPr>
              <a:t>a digital representation of ground surface </a:t>
            </a:r>
            <a:r>
              <a:rPr lang="en-US" altLang="zh-CN" sz="2800" b="1" u="sng">
                <a:solidFill>
                  <a:schemeClr val="accent2"/>
                </a:solidFill>
                <a:latin typeface="Times New Roman" pitchFamily="18" charset="0"/>
                <a:ea typeface="楷体_GB2312" pitchFamily="49" charset="-122"/>
              </a:rPr>
              <a:t>topography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地貌</a:t>
            </a:r>
            <a:r>
              <a:rPr lang="en-US" altLang="zh-CN" sz="2800" b="1">
                <a:solidFill>
                  <a:schemeClr val="accent2"/>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tə'pɔgrəfi:/</a:t>
            </a:r>
            <a:r>
              <a:rPr lang="en-US" altLang="zh-CN" sz="2800" b="1">
                <a:solidFill>
                  <a:schemeClr val="accent2"/>
                </a:solidFill>
                <a:latin typeface="Times New Roman" pitchFamily="18" charset="0"/>
                <a:ea typeface="楷体_GB2312" pitchFamily="49" charset="-122"/>
              </a:rPr>
              <a:t>) or </a:t>
            </a:r>
            <a:r>
              <a:rPr lang="en-US" altLang="zh-CN" sz="2800" b="1" u="sng">
                <a:solidFill>
                  <a:schemeClr val="accent2"/>
                </a:solidFill>
                <a:latin typeface="Times New Roman" pitchFamily="18" charset="0"/>
                <a:ea typeface="楷体_GB2312" pitchFamily="49" charset="-122"/>
              </a:rPr>
              <a:t>terrain</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地形</a:t>
            </a:r>
            <a:r>
              <a:rPr lang="en-US" altLang="zh-CN" sz="2800" b="1">
                <a:solidFill>
                  <a:schemeClr val="accent2"/>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te</a:t>
            </a:r>
            <a:r>
              <a:rPr lang="en-US" altLang="zh-CN" sz="2400" b="1">
                <a:solidFill>
                  <a:srgbClr val="000000"/>
                </a:solidFill>
                <a:latin typeface="Times New Roman" pitchFamily="18" charset="0"/>
                <a:ea typeface="楷体_GB2312" pitchFamily="49" charset="-122"/>
              </a:rPr>
              <a:t>'</a:t>
            </a:r>
            <a:r>
              <a:rPr lang="en-US" altLang="zh-CN" sz="2800" b="1">
                <a:solidFill>
                  <a:srgbClr val="000000"/>
                </a:solidFill>
                <a:latin typeface="Times New Roman" pitchFamily="18" charset="0"/>
                <a:ea typeface="楷体_GB2312" pitchFamily="49" charset="-122"/>
              </a:rPr>
              <a:t>rein/</a:t>
            </a:r>
            <a:r>
              <a:rPr lang="en-US" altLang="zh-CN" sz="2800" b="1">
                <a:solidFill>
                  <a:schemeClr val="accent2"/>
                </a:solidFill>
                <a:latin typeface="Times New Roman" pitchFamily="18" charset="0"/>
                <a:ea typeface="楷体_GB2312" pitchFamily="49" charset="-122"/>
              </a:rPr>
              <a:t>)</a:t>
            </a:r>
          </a:p>
          <a:p>
            <a:pPr eaLnBrk="1" hangingPunct="1">
              <a:lnSpc>
                <a:spcPct val="150000"/>
              </a:lnSpc>
              <a:spcBef>
                <a:spcPct val="20000"/>
              </a:spcBef>
              <a:buFont typeface="Wingdings" pitchFamily="2" charset="2"/>
              <a:buChar char="l"/>
            </a:pPr>
            <a:endParaRPr lang="en-US" altLang="zh-CN" sz="2800" b="1" u="sng">
              <a:solidFill>
                <a:schemeClr val="accent2"/>
              </a:solidFill>
              <a:latin typeface="Times New Roman" pitchFamily="18" charset="0"/>
              <a:ea typeface="楷体_GB2312" pitchFamily="49" charset="-122"/>
            </a:endParaRPr>
          </a:p>
          <a:p>
            <a:pPr eaLnBrk="1" hangingPunct="1">
              <a:lnSpc>
                <a:spcPct val="150000"/>
              </a:lnSpc>
              <a:spcBef>
                <a:spcPct val="20000"/>
              </a:spcBef>
              <a:buFont typeface="Wingdings" pitchFamily="2" charset="2"/>
              <a:buChar char="l"/>
            </a:pPr>
            <a:r>
              <a:rPr lang="en-US" altLang="zh-CN" sz="2800" b="1" u="sng">
                <a:solidFill>
                  <a:srgbClr val="CC00CC"/>
                </a:solidFill>
                <a:latin typeface="Times New Roman" pitchFamily="18" charset="0"/>
                <a:ea typeface="楷体_GB2312" pitchFamily="49" charset="-122"/>
              </a:rPr>
              <a:t>Digital terrain model</a:t>
            </a:r>
            <a:r>
              <a:rPr lang="en-US" altLang="zh-CN" sz="2800" b="1">
                <a:solidFill>
                  <a:srgbClr val="CC00CC"/>
                </a:solidFill>
                <a:latin typeface="Times New Roman" pitchFamily="18" charset="0"/>
                <a:ea typeface="楷体_GB2312" pitchFamily="49" charset="-122"/>
              </a:rPr>
              <a:t> (DTM) ): </a:t>
            </a:r>
            <a:r>
              <a:rPr lang="zh-CN" altLang="en-US" sz="2800" b="1">
                <a:solidFill>
                  <a:schemeClr val="accent2"/>
                </a:solidFill>
                <a:latin typeface="Times New Roman" pitchFamily="18" charset="0"/>
                <a:ea typeface="楷体_GB2312" pitchFamily="49" charset="-122"/>
              </a:rPr>
              <a:t>数字地形模型</a:t>
            </a:r>
          </a:p>
        </p:txBody>
      </p:sp>
      <p:sp>
        <p:nvSpPr>
          <p:cNvPr id="32773" name="AutoShape 4"/>
          <p:cNvSpPr>
            <a:spLocks noChangeArrowheads="1"/>
          </p:cNvSpPr>
          <p:nvPr/>
        </p:nvSpPr>
        <p:spPr bwMode="auto">
          <a:xfrm>
            <a:off x="4067175" y="3141663"/>
            <a:ext cx="485775" cy="976312"/>
          </a:xfrm>
          <a:prstGeom prst="downArrow">
            <a:avLst>
              <a:gd name="adj1" fmla="val 50000"/>
              <a:gd name="adj2" fmla="val 50245"/>
            </a:avLst>
          </a:prstGeom>
          <a:solidFill>
            <a:schemeClr val="accent1"/>
          </a:solidFill>
          <a:ln w="9525">
            <a:solidFill>
              <a:schemeClr val="tx1"/>
            </a:solidFill>
            <a:miter lim="800000"/>
            <a:headEnd/>
            <a:tailEnd/>
          </a:ln>
        </p:spPr>
        <p:txBody>
          <a:bodyPr vert="eaVert"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67BAFB2-D507-46E7-9B92-69E5A81D70C7}" type="slidenum">
              <a:rPr lang="en-US" altLang="zh-CN" sz="1400" smtClean="0"/>
              <a:pPr eaLnBrk="1" hangingPunct="1"/>
              <a:t>32</a:t>
            </a:fld>
            <a:endParaRPr lang="en-US" altLang="zh-CN" sz="1400" smtClean="0"/>
          </a:p>
        </p:txBody>
      </p:sp>
      <p:sp>
        <p:nvSpPr>
          <p:cNvPr id="33795"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2. Digital elevation modelling</a:t>
            </a:r>
          </a:p>
        </p:txBody>
      </p:sp>
      <p:sp>
        <p:nvSpPr>
          <p:cNvPr id="33796" name="Rectangle 3"/>
          <p:cNvSpPr>
            <a:spLocks noChangeArrowheads="1"/>
          </p:cNvSpPr>
          <p:nvPr/>
        </p:nvSpPr>
        <p:spPr bwMode="auto">
          <a:xfrm>
            <a:off x="395288" y="1196975"/>
            <a:ext cx="83534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DEM form an integral(</a:t>
            </a:r>
            <a:r>
              <a:rPr lang="zh-CN" altLang="en-US" sz="2800" b="1">
                <a:solidFill>
                  <a:srgbClr val="CC00CC"/>
                </a:solidFill>
                <a:latin typeface="Times New Roman" pitchFamily="18" charset="0"/>
                <a:ea typeface="楷体_GB2312" pitchFamily="49" charset="-122"/>
              </a:rPr>
              <a:t>必须的</a:t>
            </a:r>
            <a:r>
              <a:rPr lang="en-US" altLang="zh-CN" sz="2800" b="1">
                <a:solidFill>
                  <a:srgbClr val="CC00CC"/>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'intiɡrəl/</a:t>
            </a:r>
            <a:r>
              <a:rPr lang="en-US" altLang="zh-CN" sz="2800" b="1">
                <a:solidFill>
                  <a:srgbClr val="CC00CC"/>
                </a:solidFill>
                <a:latin typeface="Times New Roman" pitchFamily="18" charset="0"/>
                <a:ea typeface="楷体_GB2312" pitchFamily="49" charset="-122"/>
              </a:rPr>
              <a:t>) part of GIS and most often used for:</a:t>
            </a:r>
          </a:p>
          <a:p>
            <a:pPr eaLnBrk="1" hangingPunct="1">
              <a:lnSpc>
                <a:spcPct val="120000"/>
              </a:lnSpc>
              <a:spcBef>
                <a:spcPct val="20000"/>
              </a:spcBef>
              <a:buFont typeface="Wingdings" pitchFamily="2" charset="2"/>
              <a:buChar char="l"/>
            </a:pPr>
            <a:r>
              <a:rPr lang="en-US" altLang="zh-CN" sz="2400" b="1">
                <a:solidFill>
                  <a:schemeClr val="accent2"/>
                </a:solidFill>
                <a:latin typeface="楷体_GB2312" pitchFamily="49" charset="-122"/>
                <a:ea typeface="楷体_GB2312" pitchFamily="49" charset="-122"/>
              </a:rPr>
              <a:t>①</a:t>
            </a:r>
            <a:r>
              <a:rPr lang="en-US" altLang="zh-CN" sz="2400" b="1" u="sng">
                <a:solidFill>
                  <a:schemeClr val="accent2"/>
                </a:solidFill>
                <a:latin typeface="Times New Roman" pitchFamily="18" charset="0"/>
                <a:ea typeface="楷体_GB2312" pitchFamily="49" charset="-122"/>
              </a:rPr>
              <a:t>Hydrological</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水文</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hai'drɔlədʒikl/</a:t>
            </a:r>
            <a:r>
              <a:rPr lang="en-US" altLang="zh-CN" sz="2400" b="1">
                <a:solidFill>
                  <a:schemeClr val="accent2"/>
                </a:solidFill>
                <a:latin typeface="Times New Roman" pitchFamily="18" charset="0"/>
                <a:ea typeface="楷体_GB2312" pitchFamily="49" charset="-122"/>
              </a:rPr>
              <a:t>  ) models including </a:t>
            </a:r>
            <a:r>
              <a:rPr lang="en-US" altLang="zh-CN" sz="2400" b="1" u="sng">
                <a:solidFill>
                  <a:schemeClr val="accent2"/>
                </a:solidFill>
                <a:latin typeface="Times New Roman" pitchFamily="18" charset="0"/>
                <a:ea typeface="楷体_GB2312" pitchFamily="49" charset="-122"/>
              </a:rPr>
              <a:t>flood simulation</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洪水模拟</a:t>
            </a:r>
            <a:r>
              <a:rPr lang="en-US" altLang="zh-CN" sz="2400" b="1">
                <a:solidFill>
                  <a:schemeClr val="accent2"/>
                </a:solidFill>
                <a:latin typeface="Times New Roman" pitchFamily="18" charset="0"/>
                <a:ea typeface="楷体_GB2312" pitchFamily="49" charset="-122"/>
              </a:rPr>
              <a:t>), </a:t>
            </a:r>
            <a:r>
              <a:rPr lang="en-US" altLang="zh-CN" sz="2400" b="1" u="sng">
                <a:solidFill>
                  <a:schemeClr val="accent2"/>
                </a:solidFill>
                <a:latin typeface="Times New Roman" pitchFamily="18" charset="0"/>
                <a:ea typeface="楷体_GB2312" pitchFamily="49" charset="-122"/>
              </a:rPr>
              <a:t>delineation</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界定</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di</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lini'eiʃn/</a:t>
            </a:r>
            <a:r>
              <a:rPr lang="en-US" altLang="zh-CN" sz="2400" b="1">
                <a:solidFill>
                  <a:schemeClr val="accent2"/>
                </a:solidFill>
                <a:latin typeface="Times New Roman" pitchFamily="18" charset="0"/>
                <a:ea typeface="楷体_GB2312" pitchFamily="49" charset="-122"/>
              </a:rPr>
              <a:t> ) and analysis of </a:t>
            </a:r>
            <a:r>
              <a:rPr lang="en-US" altLang="zh-CN" sz="2400" b="1" u="sng">
                <a:solidFill>
                  <a:schemeClr val="accent2"/>
                </a:solidFill>
                <a:latin typeface="Times New Roman" pitchFamily="18" charset="0"/>
                <a:ea typeface="楷体_GB2312" pitchFamily="49" charset="-122"/>
              </a:rPr>
              <a:t>watershed</a:t>
            </a:r>
            <a:r>
              <a:rPr lang="en-US" altLang="zh-CN" sz="2400" b="1">
                <a:solidFill>
                  <a:schemeClr val="accent2"/>
                </a:solidFill>
                <a:latin typeface="Times New Roman" pitchFamily="18" charset="0"/>
                <a:ea typeface="楷体_GB2312" pitchFamily="49" charset="-122"/>
              </a:rPr>
              <a:t>s (</a:t>
            </a:r>
            <a:r>
              <a:rPr lang="zh-CN" altLang="en-US" sz="2400" b="1">
                <a:solidFill>
                  <a:schemeClr val="accent2"/>
                </a:solidFill>
                <a:latin typeface="Times New Roman" pitchFamily="18" charset="0"/>
                <a:ea typeface="楷体_GB2312" pitchFamily="49" charset="-122"/>
              </a:rPr>
              <a:t>流域</a:t>
            </a:r>
            <a:r>
              <a:rPr lang="en-US" altLang="zh-CN" sz="2400" b="1">
                <a:solidFill>
                  <a:schemeClr val="accent2"/>
                </a:solidFill>
                <a:latin typeface="Times New Roman" pitchFamily="18" charset="0"/>
                <a:ea typeface="楷体_GB2312" pitchFamily="49" charset="-122"/>
              </a:rPr>
              <a:t>) and </a:t>
            </a:r>
            <a:r>
              <a:rPr lang="en-US" altLang="zh-CN" sz="2400" b="1" u="sng">
                <a:solidFill>
                  <a:schemeClr val="accent2"/>
                </a:solidFill>
                <a:latin typeface="Times New Roman" pitchFamily="18" charset="0"/>
                <a:ea typeface="楷体_GB2312" pitchFamily="49" charset="-122"/>
              </a:rPr>
              <a:t>drainage /’dreinidʒ/ networks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排水网络</a:t>
            </a:r>
            <a:r>
              <a:rPr lang="en-US" altLang="zh-CN" sz="2400" b="1">
                <a:solidFill>
                  <a:schemeClr val="accent2"/>
                </a:solidFill>
                <a:latin typeface="Times New Roman" pitchFamily="18" charset="0"/>
                <a:ea typeface="楷体_GB2312" pitchFamily="49" charset="-122"/>
              </a:rPr>
              <a:t>).</a:t>
            </a:r>
          </a:p>
          <a:p>
            <a:pPr eaLnBrk="1" hangingPunct="1">
              <a:lnSpc>
                <a:spcPct val="120000"/>
              </a:lnSpc>
              <a:spcBef>
                <a:spcPct val="20000"/>
              </a:spcBef>
              <a:buFont typeface="Wingdings" pitchFamily="2" charset="2"/>
              <a:buChar char="l"/>
            </a:pPr>
            <a:r>
              <a:rPr lang="en-US" altLang="zh-CN" sz="2400" b="1">
                <a:solidFill>
                  <a:schemeClr val="accent2"/>
                </a:solidFill>
                <a:latin typeface="楷体_GB2312" pitchFamily="49" charset="-122"/>
                <a:ea typeface="楷体_GB2312" pitchFamily="49" charset="-122"/>
              </a:rPr>
              <a:t>②</a:t>
            </a:r>
            <a:r>
              <a:rPr lang="en-US" altLang="zh-CN" sz="2400" b="1" u="sng">
                <a:solidFill>
                  <a:schemeClr val="accent2"/>
                </a:solidFill>
                <a:latin typeface="Times New Roman" pitchFamily="18" charset="0"/>
                <a:ea typeface="楷体_GB2312" pitchFamily="49" charset="-122"/>
              </a:rPr>
              <a:t>Soil erosion</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土壤侵蚀</a:t>
            </a:r>
            <a:r>
              <a:rPr lang="en-US" altLang="zh-CN" sz="2400" b="1">
                <a:solidFill>
                  <a:schemeClr val="accent2"/>
                </a:solidFill>
                <a:latin typeface="Times New Roman" pitchFamily="18" charset="0"/>
                <a:ea typeface="楷体_GB2312" pitchFamily="49" charset="-122"/>
              </a:rPr>
              <a:t>) and </a:t>
            </a:r>
            <a:r>
              <a:rPr lang="en-US" altLang="zh-CN" sz="2400" b="1" u="sng">
                <a:solidFill>
                  <a:schemeClr val="accent2"/>
                </a:solidFill>
                <a:latin typeface="Times New Roman" pitchFamily="18" charset="0"/>
                <a:ea typeface="楷体_GB2312" pitchFamily="49" charset="-122"/>
              </a:rPr>
              <a:t>sediment</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沉积物</a:t>
            </a:r>
            <a:r>
              <a:rPr lang="en-US" altLang="zh-CN" sz="2400" b="1">
                <a:solidFill>
                  <a:schemeClr val="accent2"/>
                </a:solidFill>
                <a:latin typeface="Times New Roman" pitchFamily="18" charset="0"/>
                <a:ea typeface="楷体_GB2312" pitchFamily="49" charset="-122"/>
              </a:rPr>
              <a:t>) transport modeling.</a:t>
            </a:r>
          </a:p>
          <a:p>
            <a:pPr eaLnBrk="1" hangingPunct="1">
              <a:lnSpc>
                <a:spcPct val="120000"/>
              </a:lnSpc>
              <a:spcBef>
                <a:spcPct val="20000"/>
              </a:spcBef>
              <a:buFont typeface="Wingdings" pitchFamily="2" charset="2"/>
              <a:buChar char="l"/>
            </a:pPr>
            <a:r>
              <a:rPr lang="en-US" altLang="zh-CN" sz="2400" b="1">
                <a:solidFill>
                  <a:schemeClr val="accent2"/>
                </a:solidFill>
                <a:latin typeface="楷体_GB2312" pitchFamily="49" charset="-122"/>
                <a:ea typeface="楷体_GB2312" pitchFamily="49" charset="-122"/>
              </a:rPr>
              <a:t>③</a:t>
            </a:r>
            <a:r>
              <a:rPr lang="en-US" altLang="zh-CN" sz="2400" b="1">
                <a:solidFill>
                  <a:schemeClr val="accent2"/>
                </a:solidFill>
                <a:latin typeface="Times New Roman" pitchFamily="18" charset="0"/>
                <a:ea typeface="楷体_GB2312" pitchFamily="49" charset="-122"/>
              </a:rPr>
              <a:t> Delineation and study of </a:t>
            </a:r>
            <a:r>
              <a:rPr lang="en-US" altLang="zh-CN" sz="2400" b="1" u="sng">
                <a:solidFill>
                  <a:schemeClr val="accent2"/>
                </a:solidFill>
                <a:latin typeface="Times New Roman" pitchFamily="18" charset="0"/>
                <a:ea typeface="楷体_GB2312" pitchFamily="49" charset="-122"/>
              </a:rPr>
              <a:t>physiographic units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地文单元</a:t>
            </a:r>
            <a:r>
              <a:rPr lang="en-US" altLang="zh-CN" sz="2400" b="1">
                <a:solidFill>
                  <a:schemeClr val="accent2"/>
                </a:solidFill>
                <a:latin typeface="Times New Roman" pitchFamily="18" charset="0"/>
                <a:ea typeface="楷体_GB2312" pitchFamily="49" charset="-122"/>
              </a:rPr>
              <a:t>/ 'fizi:əu'græfik/) </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31600E1-7064-4A50-9D51-2D17673C055D}" type="slidenum">
              <a:rPr lang="en-US" altLang="zh-CN" sz="1400" smtClean="0"/>
              <a:pPr eaLnBrk="1" hangingPunct="1"/>
              <a:t>33</a:t>
            </a:fld>
            <a:endParaRPr lang="en-US" altLang="zh-CN" sz="1400" smtClean="0"/>
          </a:p>
        </p:txBody>
      </p:sp>
      <p:sp>
        <p:nvSpPr>
          <p:cNvPr id="34819"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Ⅱ——</a:t>
            </a:r>
            <a:r>
              <a:rPr lang="en-US" altLang="zh-CN" sz="3200" b="1">
                <a:latin typeface="Times New Roman" pitchFamily="18" charset="0"/>
                <a:ea typeface="楷体_GB2312" pitchFamily="49" charset="-122"/>
              </a:rPr>
              <a:t>2. Digital elevation modelling</a:t>
            </a:r>
          </a:p>
        </p:txBody>
      </p:sp>
      <p:sp>
        <p:nvSpPr>
          <p:cNvPr id="34820" name="Rectangle 3"/>
          <p:cNvSpPr>
            <a:spLocks noChangeArrowheads="1"/>
          </p:cNvSpPr>
          <p:nvPr/>
        </p:nvSpPr>
        <p:spPr bwMode="auto">
          <a:xfrm>
            <a:off x="755650" y="1196975"/>
            <a:ext cx="80645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DEM form an integral(</a:t>
            </a:r>
            <a:r>
              <a:rPr lang="zh-CN" altLang="en-US" sz="2800" b="1">
                <a:solidFill>
                  <a:srgbClr val="CC00CC"/>
                </a:solidFill>
                <a:latin typeface="Times New Roman" pitchFamily="18" charset="0"/>
                <a:ea typeface="楷体_GB2312" pitchFamily="49" charset="-122"/>
              </a:rPr>
              <a:t>必须的</a:t>
            </a:r>
            <a:r>
              <a:rPr lang="en-US" altLang="zh-CN" sz="2800" b="1">
                <a:solidFill>
                  <a:srgbClr val="CC00CC"/>
                </a:solidFill>
                <a:latin typeface="Times New Roman" pitchFamily="18" charset="0"/>
                <a:ea typeface="楷体_GB2312" pitchFamily="49" charset="-122"/>
              </a:rPr>
              <a:t>) part of GIS and most often used for:</a:t>
            </a:r>
          </a:p>
          <a:p>
            <a:pPr eaLnBrk="1" hangingPunct="1">
              <a:lnSpc>
                <a:spcPct val="120000"/>
              </a:lnSpc>
              <a:spcBef>
                <a:spcPct val="20000"/>
              </a:spcBef>
              <a:buFont typeface="Wingdings" pitchFamily="2" charset="2"/>
              <a:buChar char="l"/>
            </a:pPr>
            <a:r>
              <a:rPr lang="en-US" altLang="zh-CN" sz="2400" b="1">
                <a:solidFill>
                  <a:schemeClr val="accent2"/>
                </a:solidFill>
                <a:latin typeface="楷体_GB2312" pitchFamily="49" charset="-122"/>
                <a:ea typeface="楷体_GB2312" pitchFamily="49" charset="-122"/>
              </a:rPr>
              <a:t>④</a:t>
            </a:r>
            <a:r>
              <a:rPr lang="en-US" altLang="zh-CN" sz="2400" b="1">
                <a:solidFill>
                  <a:schemeClr val="accent2"/>
                </a:solidFill>
                <a:latin typeface="Times New Roman" pitchFamily="18" charset="0"/>
                <a:ea typeface="楷体_GB2312" pitchFamily="49" charset="-122"/>
              </a:rPr>
              <a:t>Soil and ecological studies.</a:t>
            </a:r>
          </a:p>
          <a:p>
            <a:pPr eaLnBrk="1" hangingPunct="1">
              <a:lnSpc>
                <a:spcPct val="120000"/>
              </a:lnSpc>
              <a:spcBef>
                <a:spcPct val="20000"/>
              </a:spcBef>
              <a:buFont typeface="Wingdings" pitchFamily="2" charset="2"/>
              <a:buChar char="l"/>
            </a:pPr>
            <a:r>
              <a:rPr lang="en-US" altLang="zh-CN" sz="2400" b="1">
                <a:solidFill>
                  <a:schemeClr val="accent2"/>
                </a:solidFill>
                <a:latin typeface="楷体_GB2312" pitchFamily="49" charset="-122"/>
                <a:ea typeface="楷体_GB2312" pitchFamily="49" charset="-122"/>
              </a:rPr>
              <a:t>⑤</a:t>
            </a:r>
            <a:r>
              <a:rPr lang="en-US" altLang="zh-CN" sz="2400" b="1" u="sng">
                <a:solidFill>
                  <a:schemeClr val="accent2"/>
                </a:solidFill>
                <a:latin typeface="Times New Roman" pitchFamily="18" charset="0"/>
                <a:ea typeface="楷体_GB2312" pitchFamily="49" charset="-122"/>
              </a:rPr>
              <a:t>Geomorphological</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地形学的，地貌学的</a:t>
            </a:r>
            <a:r>
              <a:rPr lang="en-US" altLang="zh-CN" sz="2400" b="1">
                <a:solidFill>
                  <a:schemeClr val="accent2"/>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 mɔ:fə'lɔdʒikəl/</a:t>
            </a:r>
            <a:r>
              <a:rPr lang="en-US" altLang="zh-CN" sz="2400" b="1">
                <a:solidFill>
                  <a:schemeClr val="accent2"/>
                </a:solidFill>
                <a:latin typeface="Times New Roman" pitchFamily="18" charset="0"/>
                <a:ea typeface="楷体_GB2312" pitchFamily="49" charset="-122"/>
              </a:rPr>
              <a:t>) evaluation of landforms.</a:t>
            </a:r>
          </a:p>
          <a:p>
            <a:pPr eaLnBrk="1" hangingPunct="1">
              <a:lnSpc>
                <a:spcPct val="120000"/>
              </a:lnSpc>
              <a:spcBef>
                <a:spcPct val="20000"/>
              </a:spcBef>
              <a:buFont typeface="Wingdings" pitchFamily="2" charset="2"/>
              <a:buChar char="l"/>
            </a:pPr>
            <a:r>
              <a:rPr lang="en-US" altLang="zh-CN" sz="2400" b="1">
                <a:solidFill>
                  <a:schemeClr val="accent2"/>
                </a:solidFill>
                <a:latin typeface="楷体_GB2312" pitchFamily="49" charset="-122"/>
                <a:ea typeface="楷体_GB2312" pitchFamily="49" charset="-122"/>
              </a:rPr>
              <a:t>⑥</a:t>
            </a:r>
            <a:r>
              <a:rPr lang="en-US" altLang="zh-CN" sz="2400" b="1" u="sng">
                <a:solidFill>
                  <a:schemeClr val="accent2"/>
                </a:solidFill>
                <a:latin typeface="Times New Roman" pitchFamily="18" charset="0"/>
                <a:ea typeface="楷体_GB2312" pitchFamily="49" charset="-122"/>
              </a:rPr>
              <a:t>Civil engineering</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土木工程</a:t>
            </a:r>
            <a:r>
              <a:rPr lang="en-US" altLang="zh-CN" sz="2400" b="1">
                <a:solidFill>
                  <a:schemeClr val="accent2"/>
                </a:solidFill>
                <a:latin typeface="Times New Roman" pitchFamily="18" charset="0"/>
                <a:ea typeface="楷体_GB2312" pitchFamily="49" charset="-122"/>
              </a:rPr>
              <a:t>) and </a:t>
            </a:r>
            <a:r>
              <a:rPr lang="en-US" altLang="zh-CN" sz="2400" b="1" u="sng">
                <a:solidFill>
                  <a:schemeClr val="accent2"/>
                </a:solidFill>
                <a:latin typeface="Times New Roman" pitchFamily="18" charset="0"/>
                <a:ea typeface="楷体_GB2312" pitchFamily="49" charset="-122"/>
              </a:rPr>
              <a:t>military applications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军事应用</a:t>
            </a:r>
            <a:r>
              <a:rPr lang="en-US" altLang="zh-CN" sz="2400" b="1">
                <a:solidFill>
                  <a:schemeClr val="accent2"/>
                </a:solidFill>
                <a:latin typeface="Times New Roman" pitchFamily="18" charset="0"/>
                <a:ea typeface="楷体_GB2312" pitchFamily="49" charset="-122"/>
              </a:rPr>
              <a:t>) such as site and route selection, </a:t>
            </a:r>
            <a:r>
              <a:rPr lang="en-US" altLang="zh-CN" sz="2400" b="1" u="sng">
                <a:solidFill>
                  <a:schemeClr val="accent2"/>
                </a:solidFill>
                <a:latin typeface="Times New Roman" pitchFamily="18" charset="0"/>
                <a:ea typeface="楷体_GB2312" pitchFamily="49" charset="-122"/>
              </a:rPr>
              <a:t>landslide hazard assessment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滑坡风险评估</a:t>
            </a:r>
            <a:r>
              <a:rPr lang="en-US" altLang="zh-CN" sz="2400" b="1">
                <a:solidFill>
                  <a:schemeClr val="accent2"/>
                </a:solidFill>
                <a:latin typeface="Times New Roman" pitchFamily="18" charset="0"/>
                <a:ea typeface="楷体_GB2312" pitchFamily="49" charset="-122"/>
              </a:rPr>
              <a:t>), </a:t>
            </a:r>
            <a:r>
              <a:rPr lang="en-US" altLang="zh-CN" sz="2400" b="1" u="sng">
                <a:solidFill>
                  <a:schemeClr val="accent2"/>
                </a:solidFill>
                <a:latin typeface="Times New Roman" pitchFamily="18" charset="0"/>
                <a:ea typeface="楷体_GB2312" pitchFamily="49" charset="-122"/>
              </a:rPr>
              <a:t>visibility analysis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能见度分析</a:t>
            </a:r>
            <a:r>
              <a:rPr lang="en-US" altLang="zh-CN" sz="2400" b="1">
                <a:solidFill>
                  <a:schemeClr val="accent2"/>
                </a:solidFill>
                <a:latin typeface="Times New Roman" pitchFamily="18" charset="0"/>
                <a:ea typeface="楷体_GB2312" pitchFamily="49" charset="-122"/>
              </a:rPr>
              <a:t>).</a:t>
            </a:r>
          </a:p>
          <a:p>
            <a:pPr eaLnBrk="1" hangingPunct="1">
              <a:lnSpc>
                <a:spcPct val="120000"/>
              </a:lnSpc>
              <a:spcBef>
                <a:spcPct val="20000"/>
              </a:spcBef>
              <a:buFont typeface="Wingdings" pitchFamily="2" charset="2"/>
              <a:buChar char="l"/>
            </a:pPr>
            <a:r>
              <a:rPr lang="en-US" altLang="zh-CN" sz="2400" b="1">
                <a:solidFill>
                  <a:schemeClr val="accent2"/>
                </a:solidFill>
                <a:latin typeface="楷体_GB2312" pitchFamily="49" charset="-122"/>
                <a:ea typeface="楷体_GB2312" pitchFamily="49" charset="-122"/>
              </a:rPr>
              <a:t>⑦</a:t>
            </a:r>
            <a:r>
              <a:rPr lang="en-US" altLang="zh-CN" sz="2400" b="1">
                <a:solidFill>
                  <a:schemeClr val="accent2"/>
                </a:solidFill>
                <a:latin typeface="Times New Roman" pitchFamily="18" charset="0"/>
                <a:ea typeface="楷体_GB2312" pitchFamily="49" charset="-122"/>
              </a:rPr>
              <a:t>Remotely sensed image enhancement for 3D analysis.</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p:cNvSpPr>
          <p:nvPr>
            <p:ph type="title"/>
          </p:nvPr>
        </p:nvSpPr>
        <p:spPr>
          <a:xfrm>
            <a:off x="357188" y="142875"/>
            <a:ext cx="1714500" cy="1143000"/>
          </a:xfrm>
        </p:spPr>
        <p:txBody>
          <a:bodyPr/>
          <a:lstStyle/>
          <a:p>
            <a:r>
              <a:rPr lang="en-US" altLang="zh-CN" sz="3200" smtClean="0"/>
              <a:t>P44</a:t>
            </a:r>
            <a:endParaRPr lang="zh-CN" altLang="en-US" sz="3200" smtClean="0"/>
          </a:p>
        </p:txBody>
      </p:sp>
      <p:sp>
        <p:nvSpPr>
          <p:cNvPr id="35843" name="内容占位符 2"/>
          <p:cNvSpPr>
            <a:spLocks noGrp="1"/>
          </p:cNvSpPr>
          <p:nvPr>
            <p:ph idx="1"/>
          </p:nvPr>
        </p:nvSpPr>
        <p:spPr>
          <a:xfrm>
            <a:off x="571500" y="1285875"/>
            <a:ext cx="8229600" cy="4525963"/>
          </a:xfrm>
        </p:spPr>
        <p:txBody>
          <a:bodyPr/>
          <a:lstStyle/>
          <a:p>
            <a:r>
              <a:rPr lang="en-US" altLang="zh-CN" sz="2800" b="1" smtClean="0">
                <a:latin typeface="Times New Roman" pitchFamily="18" charset="0"/>
                <a:cs typeface="Times New Roman" pitchFamily="18" charset="0"/>
              </a:rPr>
              <a:t>Systems based on quadtrees are called variable resolution systems because they can operate at any level of quadtree subdivision. If you do not need high resolution for your computations—in other words, if details is not essential—you can use a rather coarse level of resolution(or quadtree subdivision) in your analysis. Thus users can decide how fine the resolution needs to be for various manipulations. In addition, because of the compactness of storage from this method, very large databases, perhaps continental or even global scales, can be stored in a single system.</a:t>
            </a:r>
            <a:endParaRPr lang="zh-CN" altLang="en-US" sz="2800" b="1" smtClean="0">
              <a:latin typeface="Times New Roman" pitchFamily="18" charset="0"/>
              <a:cs typeface="Times New Roman" pitchFamily="18" charset="0"/>
            </a:endParaRPr>
          </a:p>
        </p:txBody>
      </p:sp>
      <p:sp>
        <p:nvSpPr>
          <p:cNvPr id="35844"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8B2A89E-4AA5-4304-A32B-66265FB10339}" type="slidenum">
              <a:rPr lang="en-US" altLang="zh-CN" sz="1400" smtClean="0"/>
              <a:pPr eaLnBrk="1" hangingPunct="1"/>
              <a:t>34</a:t>
            </a:fld>
            <a:endParaRPr lang="en-US" altLang="zh-CN" sz="140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7DEF9FD-D9B7-4818-8B45-4981B9DE4A04}" type="slidenum">
              <a:rPr lang="en-US" altLang="zh-CN" sz="1400" smtClean="0"/>
              <a:pPr eaLnBrk="1" hangingPunct="1"/>
              <a:t>35</a:t>
            </a:fld>
            <a:endParaRPr lang="en-US" altLang="zh-CN" sz="1400" smtClean="0"/>
          </a:p>
        </p:txBody>
      </p:sp>
      <p:sp>
        <p:nvSpPr>
          <p:cNvPr id="36867" name="Rectangle 2"/>
          <p:cNvSpPr>
            <a:spLocks noChangeArrowheads="1"/>
          </p:cNvSpPr>
          <p:nvPr/>
        </p:nvSpPr>
        <p:spPr bwMode="auto">
          <a:xfrm>
            <a:off x="684213" y="595313"/>
            <a:ext cx="7488237"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latin typeface="Times New Roman" pitchFamily="18" charset="0"/>
                <a:ea typeface="楷体_GB2312" pitchFamily="49" charset="-122"/>
              </a:rPr>
              <a:t> Acquisition</a:t>
            </a:r>
            <a:r>
              <a:rPr lang="en-US" altLang="zh-CN" b="1">
                <a:latin typeface="Times New Roman" pitchFamily="18" charset="0"/>
                <a:ea typeface="楷体_GB2312" pitchFamily="49" charset="-122"/>
              </a:rPr>
              <a:t>(/</a:t>
            </a:r>
            <a:r>
              <a:rPr lang="en-US" altLang="zh-CN" b="1">
                <a:sym typeface="Kingsoft Phonetic Plain"/>
              </a:rPr>
              <a:t>,</a:t>
            </a:r>
            <a:r>
              <a:rPr lang="en-US" altLang="zh-CN" b="1">
                <a:latin typeface="Times New Roman" pitchFamily="18" charset="0"/>
                <a:ea typeface="楷体_GB2312" pitchFamily="49" charset="-122"/>
              </a:rPr>
              <a:t>ækwi</a:t>
            </a:r>
            <a:r>
              <a:rPr lang="en-US" altLang="zh-CN" b="1"/>
              <a:t>'</a:t>
            </a:r>
            <a:r>
              <a:rPr lang="en-US" altLang="zh-CN" b="1">
                <a:latin typeface="Times New Roman" pitchFamily="18" charset="0"/>
                <a:ea typeface="楷体_GB2312" pitchFamily="49" charset="-122"/>
              </a:rPr>
              <a:t>ziʃən/)</a:t>
            </a:r>
            <a:r>
              <a:rPr lang="en-US" altLang="zh-CN" b="1">
                <a:solidFill>
                  <a:srgbClr val="CC00CC"/>
                </a:solidFill>
                <a:latin typeface="Times New Roman" pitchFamily="18" charset="0"/>
                <a:ea typeface="楷体_GB2312" pitchFamily="49" charset="-122"/>
              </a:rPr>
              <a:t> of spatial data </a:t>
            </a:r>
          </a:p>
        </p:txBody>
      </p:sp>
      <p:sp>
        <p:nvSpPr>
          <p:cNvPr id="36868" name="Rectangle 3"/>
          <p:cNvSpPr>
            <a:spLocks noChangeArrowheads="1"/>
          </p:cNvSpPr>
          <p:nvPr/>
        </p:nvSpPr>
        <p:spPr bwMode="auto">
          <a:xfrm>
            <a:off x="468313" y="1700213"/>
            <a:ext cx="820737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Tx/>
              <a:buChar char="•"/>
            </a:pPr>
            <a:r>
              <a:rPr lang="en-US" altLang="zh-CN" sz="3200" b="1" dirty="0">
                <a:latin typeface="Times New Roman" pitchFamily="18" charset="0"/>
              </a:rPr>
              <a:t>1. D</a:t>
            </a:r>
            <a:r>
              <a:rPr lang="nb-NO" altLang="zh-CN" sz="3200" b="1" dirty="0">
                <a:latin typeface="Times New Roman" pitchFamily="18" charset="0"/>
              </a:rPr>
              <a:t>ata sources (L.15)</a:t>
            </a:r>
            <a:endParaRPr lang="en-US" altLang="zh-CN" sz="3200" b="1" dirty="0">
              <a:latin typeface="Times New Roman" pitchFamily="18" charset="0"/>
            </a:endParaRPr>
          </a:p>
          <a:p>
            <a:pPr eaLnBrk="1" hangingPunct="1">
              <a:lnSpc>
                <a:spcPct val="150000"/>
              </a:lnSpc>
              <a:spcBef>
                <a:spcPct val="20000"/>
              </a:spcBef>
              <a:buFontTx/>
              <a:buChar char="•"/>
            </a:pPr>
            <a:r>
              <a:rPr lang="en-US" altLang="zh-CN" sz="3200" b="1" dirty="0">
                <a:latin typeface="Times New Roman" pitchFamily="18" charset="0"/>
              </a:rPr>
              <a:t>2. Data input techniques </a:t>
            </a:r>
            <a:r>
              <a:rPr lang="nb-NO" altLang="zh-CN" sz="3200" b="1" dirty="0">
                <a:latin typeface="Times New Roman" pitchFamily="18" charset="0"/>
              </a:rPr>
              <a:t>(L.15)</a:t>
            </a:r>
            <a:endParaRPr lang="en-US" altLang="zh-CN" sz="3200" b="1" dirty="0">
              <a:latin typeface="Times New Roman" pitchFamily="18" charset="0"/>
            </a:endParaRPr>
          </a:p>
          <a:p>
            <a:pPr eaLnBrk="1" hangingPunct="1">
              <a:lnSpc>
                <a:spcPct val="150000"/>
              </a:lnSpc>
              <a:spcBef>
                <a:spcPct val="20000"/>
              </a:spcBef>
              <a:buFontTx/>
              <a:buChar char="•"/>
            </a:pPr>
            <a:r>
              <a:rPr lang="en-US" altLang="zh-CN" sz="3200" b="1" dirty="0">
                <a:latin typeface="Times New Roman" pitchFamily="18" charset="0"/>
              </a:rPr>
              <a:t>3. Data editing and quality assurance </a:t>
            </a:r>
            <a:r>
              <a:rPr lang="nb-NO" altLang="zh-CN" sz="3200" b="1" dirty="0">
                <a:latin typeface="Times New Roman" pitchFamily="18" charset="0"/>
              </a:rPr>
              <a:t>(L.16)</a:t>
            </a:r>
            <a:endParaRPr lang="en-US" altLang="zh-CN" sz="3200" b="1" dirty="0">
              <a:latin typeface="Times New Roman" pitchFamily="18" charset="0"/>
            </a:endParaRPr>
          </a:p>
          <a:p>
            <a:pPr eaLnBrk="1" hangingPunct="1">
              <a:lnSpc>
                <a:spcPct val="150000"/>
              </a:lnSpc>
              <a:spcBef>
                <a:spcPct val="20000"/>
              </a:spcBef>
              <a:buFontTx/>
              <a:buChar char="•"/>
            </a:pPr>
            <a:r>
              <a:rPr lang="en-US" altLang="zh-CN" sz="3200" b="1" dirty="0">
                <a:latin typeface="Times New Roman" pitchFamily="18" charset="0"/>
              </a:rPr>
              <a:t>4. Surveying </a:t>
            </a:r>
            <a:r>
              <a:rPr lang="nb-NO" altLang="zh-CN" sz="3200" b="1" dirty="0">
                <a:latin typeface="Times New Roman" pitchFamily="18" charset="0"/>
              </a:rPr>
              <a:t>(L.17)</a:t>
            </a:r>
            <a:endParaRPr lang="en-US" altLang="zh-CN" sz="3200" b="1" dirty="0">
              <a:latin typeface="Times New Roman" pitchFamily="18" charset="0"/>
            </a:endParaRPr>
          </a:p>
          <a:p>
            <a:pPr eaLnBrk="1" hangingPunct="1">
              <a:lnSpc>
                <a:spcPct val="150000"/>
              </a:lnSpc>
              <a:spcBef>
                <a:spcPct val="20000"/>
              </a:spcBef>
              <a:buFontTx/>
              <a:buChar char="•"/>
            </a:pPr>
            <a:r>
              <a:rPr lang="en-US" altLang="zh-CN" sz="3200" b="1" dirty="0">
                <a:latin typeface="Times New Roman" pitchFamily="18" charset="0"/>
              </a:rPr>
              <a:t>5. Satellite positioning system </a:t>
            </a:r>
            <a:r>
              <a:rPr lang="nb-NO" altLang="zh-CN" sz="3200" b="1" dirty="0">
                <a:latin typeface="Times New Roman" pitchFamily="18" charset="0"/>
              </a:rPr>
              <a:t>(L.18)</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F9DDE33F-B221-47DC-A980-DA283CC30A77}" type="slidenum">
              <a:rPr lang="en-US" altLang="zh-CN" sz="1400" smtClean="0"/>
              <a:pPr eaLnBrk="1" hangingPunct="1"/>
              <a:t>36</a:t>
            </a:fld>
            <a:endParaRPr lang="en-US" altLang="zh-CN" sz="1400" smtClean="0"/>
          </a:p>
        </p:txBody>
      </p:sp>
      <p:sp>
        <p:nvSpPr>
          <p:cNvPr id="37891"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a:t>
            </a:r>
            <a:r>
              <a:rPr lang="en-US" altLang="zh-CN"/>
              <a:t> </a:t>
            </a:r>
            <a:r>
              <a:rPr lang="en-US" altLang="zh-CN" b="1">
                <a:solidFill>
                  <a:srgbClr val="CC00CC"/>
                </a:solidFill>
                <a:latin typeface="Times New Roman" pitchFamily="18" charset="0"/>
                <a:ea typeface="楷体_GB2312" pitchFamily="49" charset="-122"/>
              </a:rPr>
              <a:t>1</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sources</a:t>
            </a:r>
          </a:p>
        </p:txBody>
      </p:sp>
      <p:sp>
        <p:nvSpPr>
          <p:cNvPr id="37892" name="Rectangle 3"/>
          <p:cNvSpPr>
            <a:spLocks noChangeArrowheads="1"/>
          </p:cNvSpPr>
          <p:nvPr/>
        </p:nvSpPr>
        <p:spPr bwMode="auto">
          <a:xfrm>
            <a:off x="1979613" y="4581525"/>
            <a:ext cx="7021512"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buFontTx/>
              <a:buChar char="•"/>
            </a:pPr>
            <a:r>
              <a:rPr lang="en-US" altLang="zh-CN" sz="2000" b="1">
                <a:solidFill>
                  <a:srgbClr val="CC00CC"/>
                </a:solidFill>
                <a:latin typeface="Times New Roman" pitchFamily="18" charset="0"/>
              </a:rPr>
              <a:t>Base data</a:t>
            </a:r>
            <a:r>
              <a:rPr lang="en-US" altLang="zh-CN" sz="2000" b="1">
                <a:latin typeface="Times New Roman" pitchFamily="18" charset="0"/>
              </a:rPr>
              <a:t> represents information which is collected and encoded into the GIS database.</a:t>
            </a:r>
          </a:p>
          <a:p>
            <a:pPr eaLnBrk="1" hangingPunct="1">
              <a:buFontTx/>
              <a:buChar char="•"/>
            </a:pPr>
            <a:r>
              <a:rPr lang="en-US" altLang="zh-CN" sz="2000" b="1">
                <a:solidFill>
                  <a:srgbClr val="CC00CC"/>
                </a:solidFill>
                <a:latin typeface="Times New Roman" pitchFamily="18" charset="0"/>
              </a:rPr>
              <a:t>Derived data</a:t>
            </a:r>
            <a:r>
              <a:rPr lang="en-US" altLang="zh-CN" sz="2000" b="1">
                <a:latin typeface="Times New Roman" pitchFamily="18" charset="0"/>
              </a:rPr>
              <a:t> are created through algorithms, such as the derivation of slope from an elevation map.</a:t>
            </a:r>
          </a:p>
          <a:p>
            <a:pPr eaLnBrk="1" hangingPunct="1">
              <a:buFontTx/>
              <a:buChar char="•"/>
            </a:pPr>
            <a:r>
              <a:rPr lang="en-US" altLang="zh-CN" sz="2000" b="1">
                <a:solidFill>
                  <a:srgbClr val="CC00CC"/>
                </a:solidFill>
                <a:latin typeface="Times New Roman" pitchFamily="18" charset="0"/>
              </a:rPr>
              <a:t>Interpreted data</a:t>
            </a:r>
            <a:r>
              <a:rPr lang="en-US" altLang="zh-CN" sz="2000" b="1">
                <a:latin typeface="Times New Roman" pitchFamily="18" charset="0"/>
              </a:rPr>
              <a:t> involve the calibration(/</a:t>
            </a:r>
            <a:r>
              <a:rPr lang="en-US" altLang="zh-CN" sz="2400" b="1">
                <a:solidFill>
                  <a:srgbClr val="000000"/>
                </a:solidFill>
                <a:latin typeface="Times New Roman" pitchFamily="18" charset="0"/>
                <a:ea typeface="楷体_GB2312" pitchFamily="49" charset="-122"/>
                <a:sym typeface="Kingsoft Phonetic Plain"/>
              </a:rPr>
              <a:t>,</a:t>
            </a:r>
            <a:r>
              <a:rPr lang="en-US" altLang="zh-CN" sz="2000" b="1">
                <a:latin typeface="Times New Roman" pitchFamily="18" charset="0"/>
              </a:rPr>
              <a:t>kælə</a:t>
            </a:r>
            <a:r>
              <a:rPr lang="en-US" altLang="zh-CN" sz="2400" b="1">
                <a:solidFill>
                  <a:srgbClr val="000000"/>
                </a:solidFill>
                <a:latin typeface="Times New Roman" pitchFamily="18" charset="0"/>
                <a:ea typeface="楷体_GB2312" pitchFamily="49" charset="-122"/>
              </a:rPr>
              <a:t>'</a:t>
            </a:r>
            <a:r>
              <a:rPr lang="en-US" altLang="zh-CN" sz="2000" b="1">
                <a:latin typeface="Times New Roman" pitchFamily="18" charset="0"/>
              </a:rPr>
              <a:t>breiʃən/) and modeling of base and derived maps in the expression of a GIS application.</a:t>
            </a:r>
          </a:p>
        </p:txBody>
      </p:sp>
      <p:sp>
        <p:nvSpPr>
          <p:cNvPr id="37893" name="Rectangle 5"/>
          <p:cNvSpPr>
            <a:spLocks noChangeArrowheads="1"/>
          </p:cNvSpPr>
          <p:nvPr/>
        </p:nvSpPr>
        <p:spPr bwMode="auto">
          <a:xfrm>
            <a:off x="395288" y="1274763"/>
            <a:ext cx="1728787" cy="485775"/>
          </a:xfrm>
          <a:prstGeom prst="rect">
            <a:avLst/>
          </a:prstGeom>
          <a:solidFill>
            <a:srgbClr val="CCF4D0"/>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rPr>
              <a:t>Base Data</a:t>
            </a:r>
          </a:p>
        </p:txBody>
      </p:sp>
      <p:sp>
        <p:nvSpPr>
          <p:cNvPr id="37894" name="Rectangle 6"/>
          <p:cNvSpPr>
            <a:spLocks noChangeArrowheads="1"/>
          </p:cNvSpPr>
          <p:nvPr/>
        </p:nvSpPr>
        <p:spPr bwMode="auto">
          <a:xfrm>
            <a:off x="395288" y="1773238"/>
            <a:ext cx="1727200" cy="3473450"/>
          </a:xfrm>
          <a:prstGeom prst="rect">
            <a:avLst/>
          </a:prstGeom>
          <a:solidFill>
            <a:srgbClr val="CCF4D0"/>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latin typeface="Times New Roman" pitchFamily="18" charset="0"/>
              </a:rPr>
              <a:t>Elevation</a:t>
            </a:r>
          </a:p>
          <a:p>
            <a:pPr eaLnBrk="1" hangingPunct="1"/>
            <a:r>
              <a:rPr lang="en-US" altLang="zh-CN" sz="2000" b="1">
                <a:latin typeface="Times New Roman" pitchFamily="18" charset="0"/>
              </a:rPr>
              <a:t>Roads</a:t>
            </a:r>
          </a:p>
          <a:p>
            <a:pPr eaLnBrk="1" hangingPunct="1"/>
            <a:r>
              <a:rPr lang="en-US" altLang="zh-CN" sz="2000" b="1">
                <a:latin typeface="Times New Roman" pitchFamily="18" charset="0"/>
              </a:rPr>
              <a:t>Water</a:t>
            </a:r>
          </a:p>
          <a:p>
            <a:pPr eaLnBrk="1" hangingPunct="1"/>
            <a:r>
              <a:rPr lang="en-US" altLang="zh-CN" sz="2000" b="1">
                <a:latin typeface="Times New Roman" pitchFamily="18" charset="0"/>
              </a:rPr>
              <a:t>Vegetation</a:t>
            </a:r>
          </a:p>
          <a:p>
            <a:pPr eaLnBrk="1" hangingPunct="1"/>
            <a:r>
              <a:rPr lang="en-US" altLang="zh-CN" sz="2000" b="1">
                <a:latin typeface="Times New Roman" pitchFamily="18" charset="0"/>
              </a:rPr>
              <a:t>structures</a:t>
            </a:r>
          </a:p>
          <a:p>
            <a:pPr eaLnBrk="1" hangingPunct="1"/>
            <a:r>
              <a:rPr lang="en-US" altLang="zh-CN" sz="2000" b="1">
                <a:latin typeface="Times New Roman" pitchFamily="18" charset="0"/>
              </a:rPr>
              <a:t>Political data</a:t>
            </a:r>
          </a:p>
          <a:p>
            <a:pPr eaLnBrk="1" hangingPunct="1"/>
            <a:r>
              <a:rPr lang="en-US" altLang="zh-CN" sz="2000" b="1">
                <a:latin typeface="Times New Roman" pitchFamily="18" charset="0"/>
              </a:rPr>
              <a:t>Features</a:t>
            </a:r>
          </a:p>
          <a:p>
            <a:pPr eaLnBrk="1" hangingPunct="1"/>
            <a:r>
              <a:rPr lang="en-US" altLang="zh-CN" sz="2000" b="1">
                <a:latin typeface="Times New Roman" pitchFamily="18" charset="0"/>
              </a:rPr>
              <a:t>Ownership</a:t>
            </a:r>
          </a:p>
          <a:p>
            <a:pPr eaLnBrk="1" hangingPunct="1"/>
            <a:r>
              <a:rPr lang="en-US" altLang="zh-CN" sz="2000" b="1">
                <a:latin typeface="Times New Roman" pitchFamily="18" charset="0"/>
              </a:rPr>
              <a:t>Soils</a:t>
            </a:r>
          </a:p>
          <a:p>
            <a:pPr eaLnBrk="1" hangingPunct="1"/>
            <a:r>
              <a:rPr lang="en-US" altLang="zh-CN" sz="2000" b="1">
                <a:latin typeface="Times New Roman" pitchFamily="18" charset="0"/>
              </a:rPr>
              <a:t>Parent rock</a:t>
            </a:r>
          </a:p>
          <a:p>
            <a:pPr eaLnBrk="1" hangingPunct="1"/>
            <a:r>
              <a:rPr lang="en-US" altLang="zh-CN" sz="2000" b="1">
                <a:latin typeface="宋体" pitchFamily="2" charset="-122"/>
              </a:rPr>
              <a:t>┅</a:t>
            </a:r>
            <a:endParaRPr lang="en-US" altLang="zh-CN" sz="2000" b="1">
              <a:latin typeface="Times New Roman" pitchFamily="18" charset="0"/>
            </a:endParaRPr>
          </a:p>
        </p:txBody>
      </p:sp>
      <p:sp>
        <p:nvSpPr>
          <p:cNvPr id="37895" name="Rectangle 7"/>
          <p:cNvSpPr>
            <a:spLocks noChangeArrowheads="1"/>
          </p:cNvSpPr>
          <p:nvPr/>
        </p:nvSpPr>
        <p:spPr bwMode="auto">
          <a:xfrm>
            <a:off x="2987675" y="1287463"/>
            <a:ext cx="2447925" cy="485775"/>
          </a:xfrm>
          <a:prstGeom prst="rect">
            <a:avLst/>
          </a:prstGeom>
          <a:solidFill>
            <a:srgbClr val="FFFFCC"/>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rPr>
              <a:t>Derived Data</a:t>
            </a:r>
          </a:p>
        </p:txBody>
      </p:sp>
      <p:sp>
        <p:nvSpPr>
          <p:cNvPr id="37896" name="Rectangle 8"/>
          <p:cNvSpPr>
            <a:spLocks noChangeArrowheads="1"/>
          </p:cNvSpPr>
          <p:nvPr/>
        </p:nvSpPr>
        <p:spPr bwMode="auto">
          <a:xfrm>
            <a:off x="2987675" y="1766888"/>
            <a:ext cx="2592388" cy="2863850"/>
          </a:xfrm>
          <a:prstGeom prst="rect">
            <a:avLst/>
          </a:prstGeom>
          <a:solidFill>
            <a:srgbClr val="FFFFCC"/>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latin typeface="Times New Roman" pitchFamily="18" charset="0"/>
              </a:rPr>
              <a:t>Slope</a:t>
            </a:r>
          </a:p>
          <a:p>
            <a:pPr eaLnBrk="1" hangingPunct="1"/>
            <a:r>
              <a:rPr lang="en-US" altLang="zh-CN" sz="2000" b="1">
                <a:latin typeface="Times New Roman" pitchFamily="18" charset="0"/>
              </a:rPr>
              <a:t>aspect</a:t>
            </a:r>
          </a:p>
          <a:p>
            <a:pPr eaLnBrk="1" hangingPunct="1"/>
            <a:r>
              <a:rPr lang="en-US" altLang="zh-CN" sz="2000" b="1">
                <a:latin typeface="Times New Roman" pitchFamily="18" charset="0"/>
              </a:rPr>
              <a:t>Watersheds</a:t>
            </a:r>
          </a:p>
          <a:p>
            <a:pPr eaLnBrk="1" hangingPunct="1"/>
            <a:r>
              <a:rPr lang="en-US" altLang="zh-CN" sz="2000" b="1">
                <a:latin typeface="Times New Roman" pitchFamily="18" charset="0"/>
              </a:rPr>
              <a:t>Stream buffer</a:t>
            </a:r>
          </a:p>
          <a:p>
            <a:pPr eaLnBrk="1" hangingPunct="1"/>
            <a:r>
              <a:rPr lang="en-US" altLang="zh-CN" sz="2000" b="1">
                <a:latin typeface="Times New Roman" pitchFamily="18" charset="0"/>
              </a:rPr>
              <a:t>Viewsheds</a:t>
            </a:r>
            <a:r>
              <a:rPr lang="en-US" altLang="zh-CN" sz="2000" b="1">
                <a:latin typeface="楷体_GB2312" pitchFamily="49" charset="-122"/>
                <a:ea typeface="楷体_GB2312" pitchFamily="49" charset="-122"/>
              </a:rPr>
              <a:t>(</a:t>
            </a:r>
            <a:r>
              <a:rPr lang="zh-CN" altLang="en-US" sz="2000" b="1">
                <a:latin typeface="楷体_GB2312" pitchFamily="49" charset="-122"/>
                <a:ea typeface="楷体_GB2312" pitchFamily="49" charset="-122"/>
              </a:rPr>
              <a:t>视域</a:t>
            </a:r>
            <a:r>
              <a:rPr lang="en-US" altLang="zh-CN" sz="2000" b="1">
                <a:latin typeface="楷体_GB2312" pitchFamily="49" charset="-122"/>
                <a:ea typeface="楷体_GB2312" pitchFamily="49" charset="-122"/>
              </a:rPr>
              <a:t>)</a:t>
            </a:r>
          </a:p>
          <a:p>
            <a:pPr eaLnBrk="1" hangingPunct="1"/>
            <a:r>
              <a:rPr lang="en-US" altLang="zh-CN" sz="2000" b="1">
                <a:latin typeface="Times New Roman" pitchFamily="18" charset="0"/>
              </a:rPr>
              <a:t>Accessibility</a:t>
            </a:r>
            <a:r>
              <a:rPr lang="en-US" altLang="zh-CN" sz="2000" b="1">
                <a:latin typeface="楷体_GB2312" pitchFamily="49" charset="-122"/>
                <a:ea typeface="楷体_GB2312" pitchFamily="49" charset="-122"/>
              </a:rPr>
              <a:t>(</a:t>
            </a:r>
            <a:r>
              <a:rPr lang="zh-CN" altLang="en-US" sz="2000" b="1">
                <a:latin typeface="楷体_GB2312" pitchFamily="49" charset="-122"/>
                <a:ea typeface="楷体_GB2312" pitchFamily="49" charset="-122"/>
              </a:rPr>
              <a:t>通达性</a:t>
            </a:r>
            <a:r>
              <a:rPr lang="en-US" altLang="zh-CN" sz="2000" b="1">
                <a:latin typeface="楷体_GB2312" pitchFamily="49" charset="-122"/>
                <a:ea typeface="楷体_GB2312" pitchFamily="49" charset="-122"/>
              </a:rPr>
              <a:t>)</a:t>
            </a:r>
          </a:p>
          <a:p>
            <a:pPr eaLnBrk="1" hangingPunct="1"/>
            <a:r>
              <a:rPr lang="en-US" altLang="zh-CN" sz="2000" b="1">
                <a:latin typeface="Times New Roman" pitchFamily="18" charset="0"/>
              </a:rPr>
              <a:t>Covertype diversity</a:t>
            </a:r>
          </a:p>
          <a:p>
            <a:pPr eaLnBrk="1" hangingPunct="1"/>
            <a:r>
              <a:rPr lang="en-US" altLang="zh-CN" sz="2000" b="1">
                <a:latin typeface="Times New Roman" pitchFamily="18" charset="0"/>
              </a:rPr>
              <a:t>Housing density</a:t>
            </a:r>
          </a:p>
          <a:p>
            <a:pPr eaLnBrk="1" hangingPunct="1"/>
            <a:r>
              <a:rPr lang="en-US" altLang="zh-CN" sz="2000" b="1">
                <a:latin typeface="宋体" pitchFamily="2" charset="-122"/>
              </a:rPr>
              <a:t>┅</a:t>
            </a:r>
            <a:endParaRPr lang="en-US" altLang="zh-CN" sz="2000" b="1">
              <a:latin typeface="Times New Roman" pitchFamily="18" charset="0"/>
            </a:endParaRPr>
          </a:p>
        </p:txBody>
      </p:sp>
      <p:sp>
        <p:nvSpPr>
          <p:cNvPr id="37897" name="Rectangle 9"/>
          <p:cNvSpPr>
            <a:spLocks noChangeArrowheads="1"/>
          </p:cNvSpPr>
          <p:nvPr/>
        </p:nvSpPr>
        <p:spPr bwMode="auto">
          <a:xfrm>
            <a:off x="6084888" y="1268413"/>
            <a:ext cx="2735262" cy="485775"/>
          </a:xfrm>
          <a:prstGeom prst="rect">
            <a:avLst/>
          </a:prstGeom>
          <a:solidFill>
            <a:srgbClr val="E8D1FF"/>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rPr>
              <a:t>Interpreted Data</a:t>
            </a:r>
          </a:p>
        </p:txBody>
      </p:sp>
      <p:sp>
        <p:nvSpPr>
          <p:cNvPr id="37898" name="Rectangle 10"/>
          <p:cNvSpPr>
            <a:spLocks noChangeArrowheads="1"/>
          </p:cNvSpPr>
          <p:nvPr/>
        </p:nvSpPr>
        <p:spPr bwMode="auto">
          <a:xfrm>
            <a:off x="6084888" y="1773238"/>
            <a:ext cx="2735262" cy="1938337"/>
          </a:xfrm>
          <a:prstGeom prst="rect">
            <a:avLst/>
          </a:prstGeom>
          <a:solidFill>
            <a:srgbClr val="E8D1FF"/>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000" b="1"/>
              <a:t>Habitat</a:t>
            </a:r>
          </a:p>
          <a:p>
            <a:pPr eaLnBrk="1" hangingPunct="1"/>
            <a:r>
              <a:rPr lang="en-US" altLang="zh-CN" sz="2000" b="1"/>
              <a:t>Aesthetics </a:t>
            </a:r>
            <a:r>
              <a:rPr lang="en-US" altLang="zh-CN" sz="2000" b="1">
                <a:latin typeface="Times New Roman" pitchFamily="18" charset="0"/>
                <a:ea typeface="楷体_GB2312" pitchFamily="49" charset="-122"/>
              </a:rPr>
              <a:t>(/ i:s'</a:t>
            </a:r>
            <a:r>
              <a:rPr lang="el-GR" altLang="zh-CN" sz="2000" b="1">
                <a:latin typeface="Times New Roman" pitchFamily="18" charset="0"/>
                <a:ea typeface="楷体_GB2312" pitchFamily="49" charset="-122"/>
              </a:rPr>
              <a:t>θ</a:t>
            </a:r>
            <a:r>
              <a:rPr lang="en-US" altLang="zh-CN" sz="2000" b="1">
                <a:latin typeface="Times New Roman" pitchFamily="18" charset="0"/>
                <a:ea typeface="楷体_GB2312" pitchFamily="49" charset="-122"/>
              </a:rPr>
              <a:t>etiks </a:t>
            </a:r>
            <a:r>
              <a:rPr lang="en-US" altLang="zh-CN" sz="2000" b="1">
                <a:latin typeface="Times New Roman" pitchFamily="18" charset="0"/>
              </a:rPr>
              <a:t>/</a:t>
            </a:r>
            <a:r>
              <a:rPr lang="zh-CN" altLang="en-US" sz="2000" b="1">
                <a:latin typeface="Times New Roman" pitchFamily="18" charset="0"/>
                <a:ea typeface="楷体_GB2312" pitchFamily="49" charset="-122"/>
              </a:rPr>
              <a:t>美学</a:t>
            </a:r>
            <a:r>
              <a:rPr lang="en-US" altLang="zh-CN" sz="2000" b="1">
                <a:latin typeface="Times New Roman" pitchFamily="18" charset="0"/>
              </a:rPr>
              <a:t>)</a:t>
            </a:r>
            <a:endParaRPr lang="en-US" altLang="zh-CN" sz="2000" b="1"/>
          </a:p>
          <a:p>
            <a:pPr eaLnBrk="1" hangingPunct="1"/>
            <a:r>
              <a:rPr lang="en-US" altLang="zh-CN" sz="2000" b="1"/>
              <a:t>Best route</a:t>
            </a:r>
          </a:p>
          <a:p>
            <a:pPr eaLnBrk="1" hangingPunct="1"/>
            <a:r>
              <a:rPr lang="en-US" altLang="zh-CN" sz="2000" b="1"/>
              <a:t>Harvesting schedule</a:t>
            </a:r>
          </a:p>
          <a:p>
            <a:pPr eaLnBrk="1" hangingPunct="1"/>
            <a:r>
              <a:rPr lang="en-US" altLang="zh-CN" sz="2000" b="1">
                <a:latin typeface="宋体" pitchFamily="2" charset="-122"/>
              </a:rPr>
              <a:t>┅</a:t>
            </a:r>
          </a:p>
        </p:txBody>
      </p:sp>
      <p:sp>
        <p:nvSpPr>
          <p:cNvPr id="37899" name="AutoShape 11"/>
          <p:cNvSpPr>
            <a:spLocks noChangeArrowheads="1"/>
          </p:cNvSpPr>
          <p:nvPr/>
        </p:nvSpPr>
        <p:spPr bwMode="auto">
          <a:xfrm>
            <a:off x="2124075" y="1484313"/>
            <a:ext cx="863600" cy="144462"/>
          </a:xfrm>
          <a:prstGeom prst="rightArrow">
            <a:avLst>
              <a:gd name="adj1" fmla="val 50000"/>
              <a:gd name="adj2" fmla="val 149451"/>
            </a:avLst>
          </a:prstGeom>
          <a:solidFill>
            <a:schemeClr val="folHlink"/>
          </a:solidFill>
          <a:ln w="9525">
            <a:solidFill>
              <a:schemeClr val="folHlink"/>
            </a:solidFill>
            <a:miter lim="800000"/>
            <a:headEnd/>
            <a:tailEnd/>
          </a:ln>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a:solidFill>
                <a:schemeClr val="folHlink"/>
              </a:solidFill>
            </a:endParaRPr>
          </a:p>
        </p:txBody>
      </p:sp>
      <p:sp>
        <p:nvSpPr>
          <p:cNvPr id="37900" name="AutoShape 12"/>
          <p:cNvSpPr>
            <a:spLocks noChangeArrowheads="1"/>
          </p:cNvSpPr>
          <p:nvPr/>
        </p:nvSpPr>
        <p:spPr bwMode="auto">
          <a:xfrm>
            <a:off x="5435600" y="1412875"/>
            <a:ext cx="649288" cy="215900"/>
          </a:xfrm>
          <a:prstGeom prst="rightArrow">
            <a:avLst>
              <a:gd name="adj1" fmla="val 50000"/>
              <a:gd name="adj2" fmla="val 75184"/>
            </a:avLst>
          </a:prstGeom>
          <a:solidFill>
            <a:schemeClr val="folHlink"/>
          </a:solidFill>
          <a:ln w="9525">
            <a:solidFill>
              <a:schemeClr val="folHlink"/>
            </a:solidFill>
            <a:miter lim="800000"/>
            <a:headEnd/>
            <a:tailEnd/>
          </a:ln>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lang="zh-CN" altLang="zh-CN">
              <a:solidFill>
                <a:schemeClr val="folHlink"/>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637B2B7-F503-4829-BB82-A36D01A7A902}" type="slidenum">
              <a:rPr lang="en-US" altLang="zh-CN" sz="1400" smtClean="0"/>
              <a:pPr eaLnBrk="1" hangingPunct="1"/>
              <a:t>37</a:t>
            </a:fld>
            <a:endParaRPr lang="en-US" altLang="zh-CN" sz="1400" smtClean="0"/>
          </a:p>
        </p:txBody>
      </p:sp>
      <p:sp>
        <p:nvSpPr>
          <p:cNvPr id="38915"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a:t>
            </a:r>
            <a:r>
              <a:rPr lang="en-US" altLang="zh-CN"/>
              <a:t> </a:t>
            </a:r>
            <a:r>
              <a:rPr lang="en-US" altLang="zh-CN" b="1">
                <a:solidFill>
                  <a:srgbClr val="CC00CC"/>
                </a:solidFill>
                <a:latin typeface="Times New Roman" pitchFamily="18" charset="0"/>
                <a:ea typeface="楷体_GB2312" pitchFamily="49" charset="-122"/>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38916" name="Rectangle 4"/>
          <p:cNvSpPr>
            <a:spLocks noChangeArrowheads="1"/>
          </p:cNvSpPr>
          <p:nvPr/>
        </p:nvSpPr>
        <p:spPr bwMode="auto">
          <a:xfrm>
            <a:off x="2484438" y="1844675"/>
            <a:ext cx="4392612" cy="485775"/>
          </a:xfrm>
          <a:prstGeom prst="rect">
            <a:avLst/>
          </a:prstGeom>
          <a:solidFill>
            <a:srgbClr val="CCF4D0"/>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(1)</a:t>
            </a:r>
            <a:r>
              <a:rPr lang="en-US" altLang="zh-CN" sz="2400">
                <a:solidFill>
                  <a:srgbClr val="CC00CC"/>
                </a:solidFill>
              </a:rPr>
              <a:t> Manual digitizing</a:t>
            </a:r>
            <a:r>
              <a:rPr lang="en-US" altLang="zh-CN" sz="2400"/>
              <a:t>(/</a:t>
            </a:r>
            <a:r>
              <a:rPr lang="en-US" altLang="zh-CN" sz="2000" b="1">
                <a:latin typeface="Times New Roman" pitchFamily="18" charset="0"/>
                <a:ea typeface="楷体_GB2312" pitchFamily="49" charset="-122"/>
                <a:cs typeface="Times New Roman" pitchFamily="18" charset="0"/>
              </a:rPr>
              <a:t>'</a:t>
            </a:r>
            <a:r>
              <a:rPr lang="en-US" altLang="zh-CN" sz="2400">
                <a:solidFill>
                  <a:srgbClr val="000000"/>
                </a:solidFill>
              </a:rPr>
              <a:t>didʒitaiz</a:t>
            </a:r>
            <a:r>
              <a:rPr lang="en-US" altLang="zh-CN" sz="2400"/>
              <a:t>/) </a:t>
            </a:r>
          </a:p>
        </p:txBody>
      </p:sp>
      <p:sp>
        <p:nvSpPr>
          <p:cNvPr id="38917" name="Rectangle 6"/>
          <p:cNvSpPr>
            <a:spLocks noChangeArrowheads="1"/>
          </p:cNvSpPr>
          <p:nvPr/>
        </p:nvSpPr>
        <p:spPr bwMode="auto">
          <a:xfrm>
            <a:off x="2484438" y="2636838"/>
            <a:ext cx="4392612" cy="485775"/>
          </a:xfrm>
          <a:prstGeom prst="rect">
            <a:avLst/>
          </a:prstGeom>
          <a:solidFill>
            <a:srgbClr val="FFFFCC"/>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(2)</a:t>
            </a:r>
            <a:r>
              <a:rPr lang="en-US" altLang="zh-CN" sz="2400">
                <a:solidFill>
                  <a:srgbClr val="CC00CC"/>
                </a:solidFill>
              </a:rPr>
              <a:t> </a:t>
            </a:r>
            <a:r>
              <a:rPr lang="en-US" altLang="zh-CN" sz="2400" b="1">
                <a:solidFill>
                  <a:srgbClr val="CC00CC"/>
                </a:solidFill>
                <a:latin typeface="Times New Roman" pitchFamily="18" charset="0"/>
                <a:ea typeface="楷体_GB2312" pitchFamily="49" charset="-122"/>
              </a:rPr>
              <a:t>Automatic </a:t>
            </a:r>
            <a:r>
              <a:rPr lang="en-US" altLang="zh-CN" sz="2400" b="1" u="sng">
                <a:solidFill>
                  <a:srgbClr val="CC00CC"/>
                </a:solidFill>
                <a:latin typeface="Times New Roman" pitchFamily="18" charset="0"/>
                <a:ea typeface="楷体_GB2312" pitchFamily="49" charset="-122"/>
              </a:rPr>
              <a:t>scan</a:t>
            </a:r>
            <a:r>
              <a:rPr lang="en-US" altLang="zh-CN" sz="2400" b="1">
                <a:solidFill>
                  <a:srgbClr val="CC00CC"/>
                </a:solidFill>
                <a:latin typeface="Times New Roman" pitchFamily="18" charset="0"/>
                <a:ea typeface="楷体_GB2312" pitchFamily="49" charset="-122"/>
              </a:rPr>
              <a:t>ning(</a:t>
            </a:r>
            <a:r>
              <a:rPr lang="zh-CN" altLang="en-US" sz="2400" b="1">
                <a:solidFill>
                  <a:srgbClr val="CC00CC"/>
                </a:solidFill>
                <a:latin typeface="Times New Roman" pitchFamily="18" charset="0"/>
                <a:ea typeface="楷体_GB2312" pitchFamily="49" charset="-122"/>
              </a:rPr>
              <a:t>扫描</a:t>
            </a:r>
            <a:r>
              <a:rPr lang="en-US" altLang="zh-CN" sz="2400" b="1">
                <a:solidFill>
                  <a:srgbClr val="CC00CC"/>
                </a:solidFill>
                <a:latin typeface="Times New Roman" pitchFamily="18" charset="0"/>
                <a:ea typeface="楷体_GB2312" pitchFamily="49" charset="-122"/>
              </a:rPr>
              <a:t>)</a:t>
            </a:r>
          </a:p>
        </p:txBody>
      </p:sp>
      <p:sp>
        <p:nvSpPr>
          <p:cNvPr id="38918" name="Rectangle 8"/>
          <p:cNvSpPr>
            <a:spLocks noChangeArrowheads="1"/>
          </p:cNvSpPr>
          <p:nvPr/>
        </p:nvSpPr>
        <p:spPr bwMode="auto">
          <a:xfrm>
            <a:off x="2484438" y="3429000"/>
            <a:ext cx="4967287" cy="830263"/>
          </a:xfrm>
          <a:prstGeom prst="rect">
            <a:avLst/>
          </a:prstGeom>
          <a:solidFill>
            <a:srgbClr val="E8D1FF"/>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(3)</a:t>
            </a:r>
            <a:r>
              <a:rPr lang="en-US" altLang="zh-CN" sz="2400">
                <a:solidFill>
                  <a:srgbClr val="CC00CC"/>
                </a:solidFill>
              </a:rPr>
              <a:t> Coordinate geometry </a:t>
            </a:r>
            <a:r>
              <a:rPr lang="en-US" altLang="zh-CN" sz="2400"/>
              <a:t>(/dʒi</a:t>
            </a:r>
            <a:r>
              <a:rPr lang="en-US" altLang="zh-CN" sz="2000" b="1">
                <a:latin typeface="Times New Roman" pitchFamily="18" charset="0"/>
                <a:ea typeface="楷体_GB2312" pitchFamily="49" charset="-122"/>
                <a:cs typeface="Times New Roman" pitchFamily="18" charset="0"/>
              </a:rPr>
              <a:t>'</a:t>
            </a:r>
            <a:r>
              <a:rPr lang="en-US" altLang="zh-CN" sz="2400"/>
              <a:t>ɔmitri/) </a:t>
            </a:r>
          </a:p>
        </p:txBody>
      </p:sp>
      <p:sp>
        <p:nvSpPr>
          <p:cNvPr id="38919" name="Rectangle 12"/>
          <p:cNvSpPr>
            <a:spLocks noChangeArrowheads="1"/>
          </p:cNvSpPr>
          <p:nvPr/>
        </p:nvSpPr>
        <p:spPr bwMode="auto">
          <a:xfrm>
            <a:off x="2484438" y="4581525"/>
            <a:ext cx="4967287" cy="850900"/>
          </a:xfrm>
          <a:prstGeom prst="rect">
            <a:avLst/>
          </a:prstGeom>
          <a:solidFill>
            <a:srgbClr val="8FFFFF"/>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(4)</a:t>
            </a:r>
            <a:r>
              <a:rPr lang="en-US" altLang="zh-CN" sz="2400">
                <a:solidFill>
                  <a:srgbClr val="CC00CC"/>
                </a:solidFill>
              </a:rPr>
              <a:t> Conversion of existing digital data</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78E67D0-2D63-44B1-9950-43AAB85A7EE7}" type="slidenum">
              <a:rPr lang="en-US" altLang="zh-CN" sz="1400" smtClean="0"/>
              <a:pPr eaLnBrk="1" hangingPunct="1"/>
              <a:t>38</a:t>
            </a:fld>
            <a:endParaRPr lang="en-US" altLang="zh-CN" sz="1400" smtClean="0"/>
          </a:p>
        </p:txBody>
      </p:sp>
      <p:sp>
        <p:nvSpPr>
          <p:cNvPr id="39939"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39940" name="Rectangle 3"/>
          <p:cNvSpPr>
            <a:spLocks noChangeArrowheads="1"/>
          </p:cNvSpPr>
          <p:nvPr/>
        </p:nvSpPr>
        <p:spPr bwMode="auto">
          <a:xfrm>
            <a:off x="611188" y="1655763"/>
            <a:ext cx="7889875"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800" b="1">
                <a:latin typeface="Times New Roman" pitchFamily="18" charset="0"/>
                <a:ea typeface="楷体_GB2312" pitchFamily="49" charset="-122"/>
              </a:rPr>
              <a:t>A </a:t>
            </a:r>
            <a:r>
              <a:rPr lang="en-US" altLang="zh-CN" sz="2800" b="1" u="sng">
                <a:solidFill>
                  <a:srgbClr val="CC00CC"/>
                </a:solidFill>
                <a:latin typeface="Times New Roman" pitchFamily="18" charset="0"/>
                <a:ea typeface="楷体_GB2312" pitchFamily="49" charset="-122"/>
              </a:rPr>
              <a:t>digitizer</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数字化仪</a:t>
            </a:r>
            <a:r>
              <a:rPr lang="en-US" altLang="zh-CN" sz="2800" b="1">
                <a:solidFill>
                  <a:schemeClr val="accent2"/>
                </a:solidFill>
                <a:latin typeface="Times New Roman" pitchFamily="18" charset="0"/>
                <a:ea typeface="楷体_GB2312" pitchFamily="49" charset="-122"/>
              </a:rPr>
              <a:t>)</a:t>
            </a:r>
            <a:r>
              <a:rPr lang="en-US" altLang="zh-CN" sz="2800" b="1">
                <a:solidFill>
                  <a:srgbClr val="660066"/>
                </a:solidFill>
                <a:latin typeface="Times New Roman" pitchFamily="18" charset="0"/>
                <a:ea typeface="楷体_GB2312" pitchFamily="49" charset="-122"/>
              </a:rPr>
              <a:t> </a:t>
            </a:r>
            <a:r>
              <a:rPr lang="en-US" altLang="zh-CN" sz="2800" b="1">
                <a:latin typeface="Times New Roman" pitchFamily="18" charset="0"/>
                <a:ea typeface="楷体_GB2312" pitchFamily="49" charset="-122"/>
              </a:rPr>
              <a:t>is an electronic device consisting of a table upon which the map or drawing is placed.</a:t>
            </a:r>
          </a:p>
          <a:p>
            <a:pPr eaLnBrk="1" hangingPunct="1">
              <a:lnSpc>
                <a:spcPct val="120000"/>
              </a:lnSpc>
              <a:spcBef>
                <a:spcPct val="20000"/>
              </a:spcBef>
              <a:buFont typeface="Wingdings" pitchFamily="2" charset="2"/>
              <a:buChar char="l"/>
            </a:pPr>
            <a:r>
              <a:rPr lang="en-US" altLang="zh-CN" sz="2800" b="1">
                <a:latin typeface="Times New Roman" pitchFamily="18" charset="0"/>
                <a:ea typeface="楷体_GB2312" pitchFamily="49" charset="-122"/>
              </a:rPr>
              <a:t>The user </a:t>
            </a:r>
            <a:r>
              <a:rPr lang="en-US" altLang="zh-CN" sz="2800" b="1" u="sng">
                <a:solidFill>
                  <a:srgbClr val="9900CC"/>
                </a:solidFill>
                <a:latin typeface="Times New Roman" pitchFamily="18" charset="0"/>
                <a:ea typeface="楷体_GB2312" pitchFamily="49" charset="-122"/>
              </a:rPr>
              <a:t>trace</a:t>
            </a:r>
            <a:r>
              <a:rPr lang="en-US" altLang="zh-CN" sz="2800" b="1">
                <a:solidFill>
                  <a:srgbClr val="9900CC"/>
                </a:solidFill>
                <a:latin typeface="Times New Roman" pitchFamily="18" charset="0"/>
                <a:ea typeface="楷体_GB2312" pitchFamily="49" charset="-122"/>
              </a:rPr>
              <a:t>s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跟踪</a:t>
            </a:r>
            <a:r>
              <a:rPr lang="en-US" altLang="zh-CN" sz="2800" b="1">
                <a:solidFill>
                  <a:schemeClr val="accent2"/>
                </a:solidFill>
                <a:latin typeface="Times New Roman" pitchFamily="18" charset="0"/>
                <a:ea typeface="楷体_GB2312" pitchFamily="49" charset="-122"/>
              </a:rPr>
              <a:t>)</a:t>
            </a:r>
            <a:r>
              <a:rPr lang="en-US" altLang="zh-CN" sz="2800" b="1">
                <a:latin typeface="Times New Roman" pitchFamily="18" charset="0"/>
                <a:ea typeface="楷体_GB2312" pitchFamily="49" charset="-122"/>
              </a:rPr>
              <a:t> the spatial features with </a:t>
            </a:r>
            <a:r>
              <a:rPr lang="en-US" altLang="zh-CN" sz="2800" b="1">
                <a:solidFill>
                  <a:srgbClr val="FF00FF"/>
                </a:solidFill>
                <a:latin typeface="Times New Roman" pitchFamily="18" charset="0"/>
                <a:ea typeface="楷体_GB2312" pitchFamily="49" charset="-122"/>
              </a:rPr>
              <a:t>a </a:t>
            </a:r>
            <a:r>
              <a:rPr lang="en-US" altLang="zh-CN" sz="2800" b="1">
                <a:solidFill>
                  <a:srgbClr val="9900CC"/>
                </a:solidFill>
                <a:latin typeface="Times New Roman" pitchFamily="18" charset="0"/>
                <a:ea typeface="楷体_GB2312" pitchFamily="49" charset="-122"/>
              </a:rPr>
              <a:t>hand-held </a:t>
            </a:r>
            <a:r>
              <a:rPr lang="en-US" altLang="zh-CN" sz="2800" b="1" u="sng">
                <a:solidFill>
                  <a:srgbClr val="9900CC"/>
                </a:solidFill>
                <a:latin typeface="Times New Roman" pitchFamily="18" charset="0"/>
                <a:ea typeface="楷体_GB2312" pitchFamily="49" charset="-122"/>
              </a:rPr>
              <a:t>magnetic</a:t>
            </a:r>
            <a:r>
              <a:rPr lang="en-US" altLang="zh-CN" sz="2800" b="1">
                <a:latin typeface="Times New Roman" pitchFamily="18" charset="0"/>
                <a:ea typeface="楷体_GB2312" pitchFamily="49" charset="-122"/>
              </a:rPr>
              <a:t>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磁性</a:t>
            </a:r>
            <a:r>
              <a:rPr lang="en-US" altLang="zh-CN" sz="2800" b="1">
                <a:solidFill>
                  <a:schemeClr val="accent2"/>
                </a:solidFill>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mæɡ</a:t>
            </a:r>
            <a:r>
              <a:rPr lang="en-US" altLang="zh-CN" sz="3200" b="1"/>
              <a:t>'</a:t>
            </a:r>
            <a:r>
              <a:rPr lang="en-US" altLang="zh-CN" sz="2800" b="1">
                <a:solidFill>
                  <a:srgbClr val="000000"/>
                </a:solidFill>
                <a:latin typeface="Times New Roman" pitchFamily="18" charset="0"/>
                <a:ea typeface="楷体_GB2312" pitchFamily="49" charset="-122"/>
              </a:rPr>
              <a:t>netik/</a:t>
            </a:r>
            <a:r>
              <a:rPr lang="en-US" altLang="zh-CN" sz="2800" b="1">
                <a:solidFill>
                  <a:schemeClr val="accent2"/>
                </a:solidFill>
                <a:latin typeface="Times New Roman" pitchFamily="18" charset="0"/>
                <a:ea typeface="楷体_GB2312" pitchFamily="49" charset="-122"/>
              </a:rPr>
              <a:t>)</a:t>
            </a:r>
            <a:r>
              <a:rPr lang="en-US" altLang="zh-CN" sz="2800" b="1">
                <a:latin typeface="Times New Roman" pitchFamily="18" charset="0"/>
                <a:ea typeface="楷体_GB2312" pitchFamily="49" charset="-122"/>
              </a:rPr>
              <a:t>  pen, often called a mouse or cursor. While tracing the features the coordinates of selected points are sent to the computer and stored.</a:t>
            </a:r>
          </a:p>
        </p:txBody>
      </p:sp>
      <p:sp>
        <p:nvSpPr>
          <p:cNvPr id="39941" name="Rectangle 12"/>
          <p:cNvSpPr>
            <a:spLocks noChangeArrowheads="1"/>
          </p:cNvSpPr>
          <p:nvPr/>
        </p:nvSpPr>
        <p:spPr bwMode="auto">
          <a:xfrm>
            <a:off x="971550" y="1125538"/>
            <a:ext cx="3313113" cy="485775"/>
          </a:xfrm>
          <a:prstGeom prst="rect">
            <a:avLst/>
          </a:prstGeom>
          <a:solidFill>
            <a:srgbClr val="CCF4D0"/>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(1)</a:t>
            </a:r>
            <a:r>
              <a:rPr lang="en-US" altLang="zh-CN" sz="2400">
                <a:solidFill>
                  <a:srgbClr val="CC00CC"/>
                </a:solidFill>
              </a:rPr>
              <a:t> Manual digitizing</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21F6A97-DA90-4E6D-B2BD-89203C263C64}" type="slidenum">
              <a:rPr lang="en-US" altLang="zh-CN" sz="1400" smtClean="0"/>
              <a:pPr eaLnBrk="1" hangingPunct="1"/>
              <a:t>39</a:t>
            </a:fld>
            <a:endParaRPr lang="en-US" altLang="zh-CN" sz="1400" smtClean="0"/>
          </a:p>
        </p:txBody>
      </p:sp>
      <p:sp>
        <p:nvSpPr>
          <p:cNvPr id="40963"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40964" name="Rectangle 3"/>
          <p:cNvSpPr>
            <a:spLocks noChangeArrowheads="1"/>
          </p:cNvSpPr>
          <p:nvPr/>
        </p:nvSpPr>
        <p:spPr bwMode="auto">
          <a:xfrm>
            <a:off x="611188" y="1655763"/>
            <a:ext cx="7632700"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20000"/>
              </a:spcBef>
              <a:buFont typeface="Wingdings" pitchFamily="2" charset="2"/>
              <a:buChar char="l"/>
            </a:pPr>
            <a:r>
              <a:rPr lang="en-US" altLang="zh-CN" sz="2800" b="1">
                <a:latin typeface="Times New Roman" pitchFamily="18" charset="0"/>
                <a:ea typeface="楷体_GB2312" pitchFamily="49" charset="-122"/>
              </a:rPr>
              <a:t>All points that are recorded are registered against positional </a:t>
            </a:r>
            <a:r>
              <a:rPr lang="en-US" altLang="zh-CN" sz="2800" b="1" u="sng">
                <a:solidFill>
                  <a:srgbClr val="9900CC"/>
                </a:solidFill>
                <a:latin typeface="Times New Roman" pitchFamily="18" charset="0"/>
                <a:ea typeface="楷体_GB2312" pitchFamily="49" charset="-122"/>
              </a:rPr>
              <a:t>control point</a:t>
            </a:r>
            <a:r>
              <a:rPr lang="en-US" altLang="zh-CN" sz="2800" b="1">
                <a:solidFill>
                  <a:srgbClr val="9900CC"/>
                </a:solidFill>
                <a:latin typeface="Times New Roman" pitchFamily="18" charset="0"/>
                <a:ea typeface="楷体_GB2312" pitchFamily="49" charset="-122"/>
              </a:rPr>
              <a:t>s</a:t>
            </a:r>
            <a:r>
              <a:rPr lang="en-US" altLang="zh-CN" sz="2800" b="1">
                <a:latin typeface="Times New Roman" pitchFamily="18" charset="0"/>
                <a:ea typeface="楷体_GB2312" pitchFamily="49" charset="-122"/>
              </a:rPr>
              <a:t>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控制点</a:t>
            </a:r>
            <a:r>
              <a:rPr lang="en-US" altLang="zh-CN" sz="2800" b="1">
                <a:solidFill>
                  <a:schemeClr val="accent2"/>
                </a:solidFill>
                <a:latin typeface="Times New Roman" pitchFamily="18" charset="0"/>
                <a:ea typeface="楷体_GB2312" pitchFamily="49" charset="-122"/>
              </a:rPr>
              <a:t>)</a:t>
            </a:r>
            <a:r>
              <a:rPr lang="en-US" altLang="zh-CN" sz="2800" b="1">
                <a:latin typeface="Times New Roman" pitchFamily="18" charset="0"/>
                <a:ea typeface="楷体_GB2312" pitchFamily="49" charset="-122"/>
              </a:rPr>
              <a:t>, usually the map corners, that are keyed in by the user at the beginning of the digitizing session.</a:t>
            </a:r>
          </a:p>
          <a:p>
            <a:pPr eaLnBrk="1" hangingPunct="1">
              <a:spcBef>
                <a:spcPct val="20000"/>
              </a:spcBef>
              <a:buFont typeface="Wingdings" pitchFamily="2" charset="2"/>
              <a:buChar char="l"/>
            </a:pPr>
            <a:r>
              <a:rPr lang="en-US" altLang="zh-CN" sz="2800" b="1">
                <a:latin typeface="Times New Roman" pitchFamily="18" charset="0"/>
                <a:ea typeface="楷体_GB2312" pitchFamily="49" charset="-122"/>
              </a:rPr>
              <a:t>The </a:t>
            </a:r>
            <a:r>
              <a:rPr lang="en-US" altLang="zh-CN" sz="2800" b="1" u="sng">
                <a:solidFill>
                  <a:srgbClr val="9900CC"/>
                </a:solidFill>
                <a:latin typeface="Times New Roman" pitchFamily="18" charset="0"/>
                <a:ea typeface="楷体_GB2312" pitchFamily="49" charset="-122"/>
              </a:rPr>
              <a:t>building of topology</a:t>
            </a:r>
            <a:r>
              <a:rPr lang="en-US" altLang="zh-CN" sz="2800" b="1">
                <a:latin typeface="Times New Roman" pitchFamily="18" charset="0"/>
                <a:ea typeface="楷体_GB2312" pitchFamily="49" charset="-122"/>
              </a:rPr>
              <a:t>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建立拓扑关系</a:t>
            </a:r>
            <a:r>
              <a:rPr lang="en-US" altLang="zh-CN" sz="2800" b="1">
                <a:solidFill>
                  <a:schemeClr val="accent2"/>
                </a:solidFill>
                <a:latin typeface="Times New Roman" pitchFamily="18" charset="0"/>
                <a:ea typeface="楷体_GB2312" pitchFamily="49" charset="-122"/>
              </a:rPr>
              <a:t>)</a:t>
            </a:r>
            <a:r>
              <a:rPr lang="en-US" altLang="zh-CN" sz="2800" b="1">
                <a:latin typeface="Times New Roman" pitchFamily="18" charset="0"/>
                <a:ea typeface="楷体_GB2312" pitchFamily="49" charset="-122"/>
              </a:rPr>
              <a:t> is primarily a post-digitizing process that is commonly </a:t>
            </a:r>
            <a:r>
              <a:rPr lang="en-US" altLang="zh-CN" sz="2800" b="1" u="sng">
                <a:solidFill>
                  <a:srgbClr val="9900CC"/>
                </a:solidFill>
                <a:latin typeface="Times New Roman" pitchFamily="18" charset="0"/>
                <a:ea typeface="楷体_GB2312" pitchFamily="49" charset="-122"/>
              </a:rPr>
              <a:t>executed in batch</a:t>
            </a:r>
            <a:r>
              <a:rPr lang="en-US" altLang="zh-CN" sz="2800" b="1">
                <a:solidFill>
                  <a:srgbClr val="9900CC"/>
                </a:solidFill>
                <a:latin typeface="Times New Roman" pitchFamily="18" charset="0"/>
                <a:ea typeface="楷体_GB2312" pitchFamily="49" charset="-122"/>
              </a:rPr>
              <a:t> </a:t>
            </a:r>
            <a:r>
              <a:rPr lang="en-US" altLang="zh-CN" sz="2800" b="1" u="sng">
                <a:solidFill>
                  <a:srgbClr val="9900CC"/>
                </a:solidFill>
                <a:latin typeface="Times New Roman" pitchFamily="18" charset="0"/>
                <a:ea typeface="楷体_GB2312" pitchFamily="49" charset="-122"/>
              </a:rPr>
              <a:t>mode</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批量处理</a:t>
            </a:r>
            <a:r>
              <a:rPr lang="en-US" altLang="zh-CN" sz="2800" b="1">
                <a:solidFill>
                  <a:schemeClr val="accent2"/>
                </a:solidFill>
                <a:latin typeface="Times New Roman" pitchFamily="18" charset="0"/>
                <a:ea typeface="楷体_GB2312" pitchFamily="49" charset="-122"/>
              </a:rPr>
              <a:t>/</a:t>
            </a:r>
            <a:r>
              <a:rPr lang="en-US" altLang="zh-CN" sz="2800" b="1">
                <a:latin typeface="Times New Roman" pitchFamily="18" charset="0"/>
                <a:ea typeface="楷体_GB2312" pitchFamily="49" charset="-122"/>
              </a:rPr>
              <a:t>bætʃ/</a:t>
            </a:r>
            <a:r>
              <a:rPr lang="en-US" altLang="zh-CN" sz="2800" b="1">
                <a:solidFill>
                  <a:schemeClr val="accent2"/>
                </a:solidFill>
                <a:latin typeface="Times New Roman" pitchFamily="18" charset="0"/>
                <a:ea typeface="楷体_GB2312" pitchFamily="49" charset="-122"/>
              </a:rPr>
              <a:t>)</a:t>
            </a:r>
            <a:r>
              <a:rPr lang="en-US" altLang="zh-CN" sz="2800" b="1">
                <a:latin typeface="Times New Roman" pitchFamily="18" charset="0"/>
                <a:ea typeface="楷体_GB2312" pitchFamily="49" charset="-122"/>
              </a:rPr>
              <a:t> after data has been cleaned. </a:t>
            </a:r>
          </a:p>
          <a:p>
            <a:pPr eaLnBrk="1" hangingPunct="1">
              <a:spcBef>
                <a:spcPct val="20000"/>
              </a:spcBef>
              <a:buFont typeface="Wingdings" pitchFamily="2" charset="2"/>
              <a:buNone/>
            </a:pPr>
            <a:endParaRPr lang="en-US" altLang="zh-CN" sz="2800" b="1">
              <a:latin typeface="Times New Roman" pitchFamily="18" charset="0"/>
              <a:ea typeface="楷体_GB2312" pitchFamily="49" charset="-122"/>
            </a:endParaRPr>
          </a:p>
        </p:txBody>
      </p:sp>
      <p:sp>
        <p:nvSpPr>
          <p:cNvPr id="40965" name="Rectangle 4"/>
          <p:cNvSpPr>
            <a:spLocks noChangeArrowheads="1"/>
          </p:cNvSpPr>
          <p:nvPr/>
        </p:nvSpPr>
        <p:spPr bwMode="auto">
          <a:xfrm>
            <a:off x="971550" y="1125538"/>
            <a:ext cx="3313113" cy="485775"/>
          </a:xfrm>
          <a:prstGeom prst="rect">
            <a:avLst/>
          </a:prstGeom>
          <a:solidFill>
            <a:srgbClr val="CCF4D0"/>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(1)</a:t>
            </a:r>
            <a:r>
              <a:rPr lang="en-US" altLang="zh-CN" sz="2400">
                <a:solidFill>
                  <a:srgbClr val="CC00CC"/>
                </a:solidFill>
              </a:rPr>
              <a:t> Manual digitizing</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88CB3A9-B22E-4F24-98A1-5627D7A365C8}" type="slidenum">
              <a:rPr lang="en-US" altLang="zh-CN" sz="1400" smtClean="0"/>
              <a:pPr eaLnBrk="1" hangingPunct="1"/>
              <a:t>4</a:t>
            </a:fld>
            <a:endParaRPr lang="en-US" altLang="zh-CN" sz="1400" smtClean="0"/>
          </a:p>
        </p:txBody>
      </p:sp>
      <p:pic>
        <p:nvPicPr>
          <p:cNvPr id="5123" name="Picture 3" descr="COMPON1"/>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438400" y="1905000"/>
            <a:ext cx="4343400" cy="4343400"/>
          </a:xfrm>
        </p:spPr>
      </p:pic>
      <p:sp>
        <p:nvSpPr>
          <p:cNvPr id="5124" name="Rectangle 4"/>
          <p:cNvSpPr>
            <a:spLocks noChangeArrowheads="1"/>
          </p:cNvSpPr>
          <p:nvPr/>
        </p:nvSpPr>
        <p:spPr bwMode="auto">
          <a:xfrm>
            <a:off x="3824288" y="3789363"/>
            <a:ext cx="1279525" cy="360362"/>
          </a:xfrm>
          <a:prstGeom prst="rect">
            <a:avLst/>
          </a:prstGeom>
          <a:solidFill>
            <a:schemeClr val="bg1"/>
          </a:solidFill>
          <a:ln w="9525">
            <a:solidFill>
              <a:schemeClr val="bg1"/>
            </a:solidFill>
            <a:miter lim="800000"/>
            <a:headEnd/>
            <a:tailEnd/>
          </a:ln>
        </p:spPr>
        <p:txBody>
          <a:bodyPr wrap="none" anchor="ct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endParaRPr kumimoji="1" lang="zh-CN" altLang="zh-CN" sz="2000" b="1">
              <a:latin typeface="Times New Roman" pitchFamily="18" charset="0"/>
            </a:endParaRPr>
          </a:p>
        </p:txBody>
      </p:sp>
      <p:grpSp>
        <p:nvGrpSpPr>
          <p:cNvPr id="5125" name="Group 5"/>
          <p:cNvGrpSpPr>
            <a:grpSpLocks/>
          </p:cNvGrpSpPr>
          <p:nvPr/>
        </p:nvGrpSpPr>
        <p:grpSpPr bwMode="auto">
          <a:xfrm>
            <a:off x="1752600" y="1905000"/>
            <a:ext cx="5410200" cy="3368675"/>
            <a:chOff x="1104" y="1296"/>
            <a:chExt cx="3408" cy="2122"/>
          </a:xfrm>
        </p:grpSpPr>
        <p:grpSp>
          <p:nvGrpSpPr>
            <p:cNvPr id="5127" name="Group 6"/>
            <p:cNvGrpSpPr>
              <a:grpSpLocks/>
            </p:cNvGrpSpPr>
            <p:nvPr/>
          </p:nvGrpSpPr>
          <p:grpSpPr bwMode="auto">
            <a:xfrm>
              <a:off x="1104" y="1296"/>
              <a:ext cx="3408" cy="2122"/>
              <a:chOff x="1104" y="1296"/>
              <a:chExt cx="3408" cy="2122"/>
            </a:xfrm>
          </p:grpSpPr>
          <p:sp>
            <p:nvSpPr>
              <p:cNvPr id="121863" name="Text Box 7"/>
              <p:cNvSpPr txBox="1">
                <a:spLocks noChangeArrowheads="1"/>
              </p:cNvSpPr>
              <p:nvPr/>
            </p:nvSpPr>
            <p:spPr bwMode="auto">
              <a:xfrm>
                <a:off x="1407" y="3110"/>
                <a:ext cx="609" cy="250"/>
              </a:xfrm>
              <a:prstGeom prst="rect">
                <a:avLst/>
              </a:prstGeom>
              <a:noFill/>
              <a:ln w="9525">
                <a:noFill/>
                <a:miter lim="800000"/>
                <a:headEnd/>
                <a:tailEnd/>
              </a:ln>
            </p:spPr>
            <p:txBody>
              <a:bodyPr wrap="none">
                <a:spAutoFit/>
              </a:bodyPr>
              <a:lstStyle/>
              <a:p>
                <a:pPr algn="ctr">
                  <a:defRPr/>
                </a:pPr>
                <a:r>
                  <a:rPr kumimoji="1" lang="en-US" altLang="zh-CN" sz="2000" b="1">
                    <a:effectLst>
                      <a:outerShdw blurRad="38100" dist="38100" dir="2700000" algn="tl">
                        <a:srgbClr val="C0C0C0"/>
                      </a:outerShdw>
                    </a:effectLst>
                    <a:latin typeface="Times New Roman" pitchFamily="18" charset="0"/>
                    <a:ea typeface="微软繁魏碑" pitchFamily="2" charset="-122"/>
                  </a:rPr>
                  <a:t> People</a:t>
                </a:r>
              </a:p>
            </p:txBody>
          </p:sp>
          <p:sp>
            <p:nvSpPr>
              <p:cNvPr id="121864" name="Text Box 8"/>
              <p:cNvSpPr txBox="1">
                <a:spLocks noChangeArrowheads="1"/>
              </p:cNvSpPr>
              <p:nvPr/>
            </p:nvSpPr>
            <p:spPr bwMode="auto">
              <a:xfrm>
                <a:off x="1104" y="1766"/>
                <a:ext cx="858" cy="250"/>
              </a:xfrm>
              <a:prstGeom prst="rect">
                <a:avLst/>
              </a:prstGeom>
              <a:noFill/>
              <a:ln w="9525">
                <a:noFill/>
                <a:miter lim="800000"/>
                <a:headEnd/>
                <a:tailEnd/>
              </a:ln>
            </p:spPr>
            <p:txBody>
              <a:bodyPr wrap="none">
                <a:spAutoFit/>
              </a:bodyPr>
              <a:lstStyle/>
              <a:p>
                <a:pPr algn="ctr">
                  <a:defRPr/>
                </a:pPr>
                <a:r>
                  <a:rPr kumimoji="1" lang="en-US" altLang="zh-CN" sz="2000" b="1">
                    <a:effectLst>
                      <a:outerShdw blurRad="38100" dist="38100" dir="2700000" algn="tl">
                        <a:srgbClr val="C0C0C0"/>
                      </a:outerShdw>
                    </a:effectLst>
                    <a:latin typeface="Times New Roman" pitchFamily="18" charset="0"/>
                    <a:ea typeface="微软繁魏碑" pitchFamily="2" charset="-122"/>
                  </a:rPr>
                  <a:t> Hardware</a:t>
                </a:r>
              </a:p>
            </p:txBody>
          </p:sp>
          <p:sp>
            <p:nvSpPr>
              <p:cNvPr id="121865" name="Text Box 9"/>
              <p:cNvSpPr txBox="1">
                <a:spLocks noChangeArrowheads="1"/>
              </p:cNvSpPr>
              <p:nvPr/>
            </p:nvSpPr>
            <p:spPr bwMode="auto">
              <a:xfrm>
                <a:off x="3120" y="1296"/>
                <a:ext cx="729" cy="250"/>
              </a:xfrm>
              <a:prstGeom prst="rect">
                <a:avLst/>
              </a:prstGeom>
              <a:noFill/>
              <a:ln w="9525">
                <a:noFill/>
                <a:miter lim="800000"/>
                <a:headEnd/>
                <a:tailEnd/>
              </a:ln>
            </p:spPr>
            <p:txBody>
              <a:bodyPr wrap="none">
                <a:spAutoFit/>
              </a:bodyPr>
              <a:lstStyle/>
              <a:p>
                <a:pPr algn="ctr">
                  <a:defRPr/>
                </a:pPr>
                <a:r>
                  <a:rPr kumimoji="1" lang="en-US" altLang="zh-CN" sz="2000" b="1">
                    <a:effectLst>
                      <a:outerShdw blurRad="38100" dist="38100" dir="2700000" algn="tl">
                        <a:srgbClr val="C0C0C0"/>
                      </a:outerShdw>
                    </a:effectLst>
                    <a:latin typeface="Times New Roman" pitchFamily="18" charset="0"/>
                    <a:ea typeface="微软繁魏碑" pitchFamily="2" charset="-122"/>
                  </a:rPr>
                  <a:t>Software</a:t>
                </a:r>
              </a:p>
            </p:txBody>
          </p:sp>
          <p:sp>
            <p:nvSpPr>
              <p:cNvPr id="121866" name="Text Box 10"/>
              <p:cNvSpPr txBox="1">
                <a:spLocks noChangeArrowheads="1"/>
              </p:cNvSpPr>
              <p:nvPr/>
            </p:nvSpPr>
            <p:spPr bwMode="auto">
              <a:xfrm>
                <a:off x="3971" y="2016"/>
                <a:ext cx="445" cy="250"/>
              </a:xfrm>
              <a:prstGeom prst="rect">
                <a:avLst/>
              </a:prstGeom>
              <a:noFill/>
              <a:ln w="9525">
                <a:noFill/>
                <a:miter lim="800000"/>
                <a:headEnd/>
                <a:tailEnd/>
              </a:ln>
            </p:spPr>
            <p:txBody>
              <a:bodyPr wrap="none">
                <a:spAutoFit/>
              </a:bodyPr>
              <a:lstStyle/>
              <a:p>
                <a:pPr algn="ctr">
                  <a:defRPr/>
                </a:pPr>
                <a:r>
                  <a:rPr kumimoji="1" lang="en-US" altLang="zh-CN" sz="2000" b="1">
                    <a:effectLst>
                      <a:outerShdw blurRad="38100" dist="38100" dir="2700000" algn="tl">
                        <a:srgbClr val="C0C0C0"/>
                      </a:outerShdw>
                    </a:effectLst>
                    <a:latin typeface="Times New Roman" pitchFamily="18" charset="0"/>
                    <a:ea typeface="微软繁魏碑" pitchFamily="2" charset="-122"/>
                  </a:rPr>
                  <a:t>Data</a:t>
                </a:r>
              </a:p>
            </p:txBody>
          </p:sp>
          <p:sp>
            <p:nvSpPr>
              <p:cNvPr id="121867" name="Text Box 11"/>
              <p:cNvSpPr txBox="1">
                <a:spLocks noChangeArrowheads="1"/>
              </p:cNvSpPr>
              <p:nvPr/>
            </p:nvSpPr>
            <p:spPr bwMode="auto">
              <a:xfrm>
                <a:off x="3600" y="3168"/>
                <a:ext cx="912" cy="250"/>
              </a:xfrm>
              <a:prstGeom prst="rect">
                <a:avLst/>
              </a:prstGeom>
              <a:noFill/>
              <a:ln w="9525">
                <a:noFill/>
                <a:miter lim="800000"/>
                <a:headEnd/>
                <a:tailEnd/>
              </a:ln>
            </p:spPr>
            <p:txBody>
              <a:bodyPr>
                <a:spAutoFit/>
              </a:bodyPr>
              <a:lstStyle/>
              <a:p>
                <a:pPr algn="ctr">
                  <a:defRPr/>
                </a:pPr>
                <a:r>
                  <a:rPr kumimoji="1" lang="en-US" altLang="zh-CN" sz="2000" b="1">
                    <a:effectLst>
                      <a:outerShdw blurRad="38100" dist="38100" dir="2700000" algn="tl">
                        <a:srgbClr val="C0C0C0"/>
                      </a:outerShdw>
                    </a:effectLst>
                    <a:latin typeface="Times New Roman" pitchFamily="18" charset="0"/>
                    <a:ea typeface="微软繁魏碑" pitchFamily="2" charset="-122"/>
                  </a:rPr>
                  <a:t>Methods</a:t>
                </a:r>
              </a:p>
            </p:txBody>
          </p:sp>
        </p:grpSp>
        <p:sp>
          <p:nvSpPr>
            <p:cNvPr id="121868" name="Text Box 12"/>
            <p:cNvSpPr txBox="1">
              <a:spLocks noChangeArrowheads="1"/>
            </p:cNvSpPr>
            <p:nvPr/>
          </p:nvSpPr>
          <p:spPr bwMode="auto">
            <a:xfrm>
              <a:off x="2556" y="2352"/>
              <a:ext cx="612" cy="404"/>
            </a:xfrm>
            <a:prstGeom prst="rect">
              <a:avLst/>
            </a:prstGeom>
            <a:noFill/>
            <a:ln w="9525">
              <a:noFill/>
              <a:miter lim="800000"/>
              <a:headEnd/>
              <a:tailEnd/>
            </a:ln>
          </p:spPr>
          <p:txBody>
            <a:bodyPr wrap="none">
              <a:spAutoFit/>
            </a:bodyPr>
            <a:lstStyle/>
            <a:p>
              <a:pPr algn="ctr">
                <a:defRPr/>
              </a:pPr>
              <a:r>
                <a:rPr kumimoji="1" lang="en-US" altLang="zh-CN" b="1">
                  <a:effectLst>
                    <a:outerShdw blurRad="38100" dist="38100" dir="2700000" algn="tl">
                      <a:srgbClr val="C0C0C0"/>
                    </a:outerShdw>
                  </a:effectLst>
                  <a:latin typeface="Times New Roman" pitchFamily="18" charset="0"/>
                </a:rPr>
                <a:t>GIS</a:t>
              </a:r>
            </a:p>
          </p:txBody>
        </p:sp>
      </p:grpSp>
      <p:sp>
        <p:nvSpPr>
          <p:cNvPr id="5126" name="TextBox 4"/>
          <p:cNvSpPr txBox="1">
            <a:spLocks noChangeArrowheads="1"/>
          </p:cNvSpPr>
          <p:nvPr/>
        </p:nvSpPr>
        <p:spPr bwMode="auto">
          <a:xfrm>
            <a:off x="1828800" y="5867400"/>
            <a:ext cx="518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b="1">
                <a:latin typeface="Times New Roman" pitchFamily="18" charset="0"/>
              </a:rPr>
              <a:t>           Figure  Components of GIS</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9CFCA11-1A69-4482-BE17-7066B2FADCAA}" type="slidenum">
              <a:rPr lang="en-US" altLang="zh-CN" sz="1400" smtClean="0"/>
              <a:pPr eaLnBrk="1" hangingPunct="1"/>
              <a:t>40</a:t>
            </a:fld>
            <a:endParaRPr lang="en-US" altLang="zh-CN" sz="1400" smtClean="0"/>
          </a:p>
        </p:txBody>
      </p:sp>
      <p:sp>
        <p:nvSpPr>
          <p:cNvPr id="41987"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41988" name="Rectangle 3"/>
          <p:cNvSpPr>
            <a:spLocks noChangeArrowheads="1"/>
          </p:cNvSpPr>
          <p:nvPr/>
        </p:nvSpPr>
        <p:spPr bwMode="auto">
          <a:xfrm>
            <a:off x="323850" y="1700213"/>
            <a:ext cx="8424863"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None/>
            </a:pPr>
            <a:r>
              <a:rPr lang="en-US" altLang="zh-CN" sz="2400" b="1">
                <a:latin typeface="Times New Roman" pitchFamily="18" charset="0"/>
                <a:ea typeface="楷体_GB2312" pitchFamily="49" charset="-122"/>
              </a:rPr>
              <a:t>Manual digitizing has many advantages: </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① Low capital cost, e. g. digitizing tables are cheap.</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②Flexibility and adaptability (</a:t>
            </a:r>
            <a:r>
              <a:rPr lang="zh-CN" altLang="en-US" sz="2400" b="1">
                <a:latin typeface="Times New Roman" pitchFamily="18" charset="0"/>
                <a:ea typeface="楷体_GB2312" pitchFamily="49" charset="-122"/>
              </a:rPr>
              <a:t>适应性</a:t>
            </a:r>
            <a:r>
              <a:rPr lang="en-US" altLang="zh-CN" sz="2400" b="1">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rPr>
              <a:t>ə</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dæptə'biləti/</a:t>
            </a:r>
            <a:r>
              <a:rPr lang="en-US" altLang="zh-CN" sz="2400" b="1">
                <a:latin typeface="Times New Roman" pitchFamily="18" charset="0"/>
                <a:ea typeface="楷体_GB2312" pitchFamily="49" charset="-122"/>
              </a:rPr>
              <a:t>) to different data types and sources.</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③Easily taught in a short amount of time--an easily mastered skill.</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④Generally the quality of data is high.</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⑤Digitizing devices are very reliable and most often offer a greater precision that the data warrants (</a:t>
            </a:r>
            <a:r>
              <a:rPr lang="zh-CN" altLang="en-US" sz="2400" b="1">
                <a:latin typeface="Times New Roman" pitchFamily="18" charset="0"/>
                <a:ea typeface="楷体_GB2312" pitchFamily="49" charset="-122"/>
              </a:rPr>
              <a:t>保证</a:t>
            </a:r>
            <a:r>
              <a:rPr lang="en-US" altLang="zh-CN" sz="2400" b="1">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rPr>
              <a:t>'wɔrənt/</a:t>
            </a:r>
            <a:r>
              <a:rPr lang="en-US" altLang="zh-CN" sz="2400" b="1">
                <a:latin typeface="Times New Roman" pitchFamily="18" charset="0"/>
                <a:ea typeface="楷体_GB2312" pitchFamily="49" charset="-122"/>
              </a:rPr>
              <a:t>).</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⑥Easily </a:t>
            </a:r>
            <a:r>
              <a:rPr lang="en-US" altLang="zh-CN" sz="2400" b="1" u="sng">
                <a:solidFill>
                  <a:srgbClr val="9900CC"/>
                </a:solidFill>
                <a:latin typeface="Times New Roman" pitchFamily="18" charset="0"/>
                <a:ea typeface="楷体_GB2312" pitchFamily="49" charset="-122"/>
              </a:rPr>
              <a:t>register</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记录</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and </a:t>
            </a:r>
            <a:r>
              <a:rPr lang="en-US" altLang="zh-CN" sz="2400" b="1" u="sng">
                <a:solidFill>
                  <a:srgbClr val="9900CC"/>
                </a:solidFill>
                <a:latin typeface="Times New Roman" pitchFamily="18" charset="0"/>
                <a:ea typeface="楷体_GB2312" pitchFamily="49" charset="-122"/>
              </a:rPr>
              <a:t>update</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更新</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existing data.</a:t>
            </a:r>
          </a:p>
        </p:txBody>
      </p:sp>
      <p:sp>
        <p:nvSpPr>
          <p:cNvPr id="41989" name="Rectangle 4"/>
          <p:cNvSpPr>
            <a:spLocks noChangeArrowheads="1"/>
          </p:cNvSpPr>
          <p:nvPr/>
        </p:nvSpPr>
        <p:spPr bwMode="auto">
          <a:xfrm>
            <a:off x="971550" y="1125538"/>
            <a:ext cx="3240088" cy="485775"/>
          </a:xfrm>
          <a:prstGeom prst="rect">
            <a:avLst/>
          </a:prstGeom>
          <a:solidFill>
            <a:srgbClr val="CCF4D0"/>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(1)</a:t>
            </a:r>
            <a:r>
              <a:rPr lang="en-US" altLang="zh-CN" sz="2400">
                <a:solidFill>
                  <a:srgbClr val="CC00CC"/>
                </a:solidFill>
              </a:rPr>
              <a:t> Manual digitizing</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200" b="1" dirty="0"/>
              <a:t>Precision farming yields many gains</a:t>
            </a:r>
            <a:r>
              <a:rPr lang="zh-CN" altLang="zh-CN" sz="3200" dirty="0"/>
              <a:t/>
            </a:r>
            <a:br>
              <a:rPr lang="zh-CN" altLang="zh-CN" sz="3200" dirty="0"/>
            </a:br>
            <a:endParaRPr lang="zh-CN" altLang="en-US" sz="3200" dirty="0"/>
          </a:p>
        </p:txBody>
      </p:sp>
      <p:sp>
        <p:nvSpPr>
          <p:cNvPr id="3" name="内容占位符 2"/>
          <p:cNvSpPr>
            <a:spLocks noGrp="1"/>
          </p:cNvSpPr>
          <p:nvPr>
            <p:ph idx="1"/>
          </p:nvPr>
        </p:nvSpPr>
        <p:spPr>
          <a:xfrm>
            <a:off x="467544" y="1052736"/>
            <a:ext cx="8424936" cy="4525963"/>
          </a:xfrm>
        </p:spPr>
        <p:txBody>
          <a:bodyPr/>
          <a:lstStyle/>
          <a:p>
            <a:r>
              <a:rPr lang="en-US" altLang="zh-CN" sz="2000" dirty="0" smtClean="0"/>
              <a:t>The </a:t>
            </a:r>
            <a:r>
              <a:rPr lang="en-US" altLang="zh-CN" sz="2000" dirty="0"/>
              <a:t>Chinese government's No 1 central document released in February attached great importance to high-tech </a:t>
            </a:r>
            <a:r>
              <a:rPr lang="en-US" altLang="zh-CN" sz="2000" dirty="0" smtClean="0"/>
              <a:t>agriculture.</a:t>
            </a:r>
            <a:endParaRPr lang="zh-CN" altLang="zh-CN" sz="2000" dirty="0"/>
          </a:p>
          <a:p>
            <a:r>
              <a:rPr lang="en-US" altLang="zh-CN" sz="2000" dirty="0"/>
              <a:t>Everyone thinks high-tech farming means biotechnology, but it actually goes far beyond that. Biotech seeds are now being upstaged in the United States by a variety of "precision farming" technologies, such as drip irrigation and GPS guidance systems, that offer savings in the use of water and chemical inputs.</a:t>
            </a:r>
            <a:endParaRPr lang="zh-CN" altLang="zh-CN" sz="2000" dirty="0"/>
          </a:p>
          <a:p>
            <a:r>
              <a:rPr lang="en-US" altLang="zh-CN" sz="2000" dirty="0"/>
              <a:t>On big farms in the US four out of five tractors are now equipped with GPS systems that </a:t>
            </a:r>
            <a:r>
              <a:rPr lang="en-US" altLang="zh-CN" sz="2000" dirty="0" smtClean="0"/>
              <a:t>“auto-steer(</a:t>
            </a:r>
            <a:r>
              <a:rPr lang="zh-CN" altLang="en-US" sz="2000" dirty="0" smtClean="0"/>
              <a:t>驾驶</a:t>
            </a:r>
            <a:r>
              <a:rPr lang="en-US" altLang="zh-CN" sz="2000" dirty="0" smtClean="0"/>
              <a:t>)" </a:t>
            </a:r>
            <a:r>
              <a:rPr lang="en-US" altLang="zh-CN" sz="2000" dirty="0"/>
              <a:t>the equipment in perfectly straight lines. With differential correction signals, these systems can tell a machine exactly where it is in a field, down to 1 square meter. This in turn allows on-board computers to access GIS mapping data and instruct the machine to apply fertilizer or lime at differential rates, location by location. This eliminates both under-application that can hold down yields and over-application that wastes money and pollutes the environment.</a:t>
            </a:r>
            <a:endParaRPr lang="zh-CN" altLang="zh-CN" sz="2000" dirty="0"/>
          </a:p>
          <a:p>
            <a:endParaRPr lang="zh-CN" altLang="en-US" sz="2000" dirty="0"/>
          </a:p>
        </p:txBody>
      </p:sp>
      <p:sp>
        <p:nvSpPr>
          <p:cNvPr id="4" name="灯片编号占位符 3"/>
          <p:cNvSpPr>
            <a:spLocks noGrp="1"/>
          </p:cNvSpPr>
          <p:nvPr>
            <p:ph type="sldNum" sz="quarter" idx="12"/>
          </p:nvPr>
        </p:nvSpPr>
        <p:spPr/>
        <p:txBody>
          <a:bodyPr/>
          <a:lstStyle/>
          <a:p>
            <a:pPr>
              <a:defRPr/>
            </a:pPr>
            <a:fld id="{31967E0A-B865-44EE-BF16-E399B51CCF96}" type="slidenum">
              <a:rPr lang="en-US" altLang="zh-CN" smtClean="0"/>
              <a:pPr>
                <a:defRPr/>
              </a:pPr>
              <a:t>41</a:t>
            </a:fld>
            <a:endParaRPr lang="en-US" altLang="zh-CN"/>
          </a:p>
        </p:txBody>
      </p:sp>
    </p:spTree>
    <p:extLst>
      <p:ext uri="{BB962C8B-B14F-4D97-AF65-F5344CB8AC3E}">
        <p14:creationId xmlns:p14="http://schemas.microsoft.com/office/powerpoint/2010/main" val="34970507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212A072-5D2E-4D84-82C7-CE1246C66895}" type="slidenum">
              <a:rPr lang="en-US" altLang="zh-CN" sz="1400" smtClean="0"/>
              <a:pPr eaLnBrk="1" hangingPunct="1"/>
              <a:t>42</a:t>
            </a:fld>
            <a:endParaRPr lang="en-US" altLang="zh-CN" sz="1400" smtClean="0"/>
          </a:p>
        </p:txBody>
      </p:sp>
      <p:sp>
        <p:nvSpPr>
          <p:cNvPr id="43011"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43012" name="Rectangle 3"/>
          <p:cNvSpPr>
            <a:spLocks noChangeArrowheads="1"/>
          </p:cNvSpPr>
          <p:nvPr/>
        </p:nvSpPr>
        <p:spPr bwMode="auto">
          <a:xfrm>
            <a:off x="611188" y="1655763"/>
            <a:ext cx="8137525"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20000"/>
              </a:spcBef>
              <a:buFont typeface="Wingdings" pitchFamily="2" charset="2"/>
              <a:buChar char="l"/>
            </a:pPr>
            <a:r>
              <a:rPr lang="en-US" altLang="zh-CN" sz="2400" b="1">
                <a:latin typeface="Times New Roman" pitchFamily="18" charset="0"/>
                <a:ea typeface="楷体_GB2312" pitchFamily="49" charset="-122"/>
              </a:rPr>
              <a:t>Automatic scanning has the </a:t>
            </a:r>
            <a:r>
              <a:rPr lang="en-US" altLang="zh-CN" sz="2400" b="1">
                <a:solidFill>
                  <a:srgbClr val="9900CC"/>
                </a:solidFill>
                <a:latin typeface="Times New Roman" pitchFamily="18" charset="0"/>
                <a:ea typeface="楷体_GB2312" pitchFamily="49" charset="-122"/>
              </a:rPr>
              <a:t>advantage</a:t>
            </a:r>
            <a:r>
              <a:rPr lang="en-US" altLang="zh-CN" sz="2400" b="1">
                <a:latin typeface="Times New Roman" pitchFamily="18" charset="0"/>
                <a:ea typeface="楷体_GB2312" pitchFamily="49" charset="-122"/>
              </a:rPr>
              <a:t> of being able to capture spatial features from a map at a rapid rate of speed. </a:t>
            </a:r>
          </a:p>
          <a:p>
            <a:pPr eaLnBrk="1" hangingPunct="1">
              <a:spcBef>
                <a:spcPct val="20000"/>
              </a:spcBef>
              <a:buFont typeface="Wingdings" pitchFamily="2" charset="2"/>
              <a:buChar char="l"/>
            </a:pPr>
            <a:r>
              <a:rPr lang="en-US" altLang="zh-CN" sz="2400" b="1">
                <a:latin typeface="Times New Roman" pitchFamily="18" charset="0"/>
                <a:ea typeface="楷体_GB2312" pitchFamily="49" charset="-122"/>
              </a:rPr>
              <a:t>But it has some practical </a:t>
            </a:r>
            <a:r>
              <a:rPr lang="en-US" altLang="zh-CN" sz="2400" b="1">
                <a:solidFill>
                  <a:srgbClr val="9900CC"/>
                </a:solidFill>
                <a:latin typeface="Times New Roman" pitchFamily="18" charset="0"/>
                <a:ea typeface="楷体_GB2312" pitchFamily="49" charset="-122"/>
              </a:rPr>
              <a:t>limitations</a:t>
            </a:r>
            <a:r>
              <a:rPr lang="en-US" altLang="zh-CN" sz="2400" b="1">
                <a:latin typeface="Times New Roman" pitchFamily="18" charset="0"/>
                <a:ea typeface="楷体_GB2312" pitchFamily="49" charset="-122"/>
              </a:rPr>
              <a:t>:</a:t>
            </a:r>
          </a:p>
          <a:p>
            <a:pPr eaLnBrk="1" hangingPunct="1">
              <a:spcBef>
                <a:spcPct val="20000"/>
              </a:spcBef>
              <a:buFont typeface="Wingdings" pitchFamily="2" charset="2"/>
              <a:buChar char="Ø"/>
            </a:pPr>
            <a:r>
              <a:rPr lang="en-US" altLang="zh-CN" sz="2400" b="1">
                <a:latin typeface="Times New Roman" pitchFamily="18" charset="0"/>
                <a:ea typeface="楷体_GB2312" pitchFamily="49" charset="-122"/>
              </a:rPr>
              <a:t>① </a:t>
            </a:r>
            <a:r>
              <a:rPr lang="en-US" altLang="zh-CN" sz="2400" b="1" u="sng">
                <a:solidFill>
                  <a:srgbClr val="9900CC"/>
                </a:solidFill>
                <a:latin typeface="Times New Roman" pitchFamily="18" charset="0"/>
                <a:ea typeface="楷体_GB2312" pitchFamily="49" charset="-122"/>
              </a:rPr>
              <a:t>Hard copy map</a:t>
            </a:r>
            <a:r>
              <a:rPr lang="en-US" altLang="zh-CN" sz="2400" b="1">
                <a:solidFill>
                  <a:srgbClr val="9900CC"/>
                </a:solidFill>
                <a:latin typeface="Times New Roman" pitchFamily="18" charset="0"/>
                <a:ea typeface="楷体_GB2312" pitchFamily="49" charset="-122"/>
              </a:rPr>
              <a:t>s</a:t>
            </a:r>
            <a:r>
              <a:rPr lang="en-US" altLang="zh-CN" sz="2400" b="1">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硬拷贝地图</a:t>
            </a:r>
            <a:r>
              <a:rPr lang="en-US" altLang="zh-CN" sz="2400" b="1">
                <a:latin typeface="Times New Roman" pitchFamily="18" charset="0"/>
                <a:ea typeface="楷体_GB2312" pitchFamily="49" charset="-122"/>
              </a:rPr>
              <a:t>) are often unable to be removed to where a scanning device is available, e. g. most companies or agencies (/</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eidʒənsi</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cannot afford their own scanning device and therefore must send their maps to a private firm for scanning.</a:t>
            </a:r>
          </a:p>
          <a:p>
            <a:pPr eaLnBrk="1" hangingPunct="1">
              <a:spcBef>
                <a:spcPct val="20000"/>
              </a:spcBef>
              <a:buFont typeface="Wingdings" pitchFamily="2" charset="2"/>
              <a:buChar char="Ø"/>
            </a:pPr>
            <a:r>
              <a:rPr lang="en-US" altLang="zh-CN" sz="2400" b="1">
                <a:latin typeface="Times New Roman" pitchFamily="18" charset="0"/>
                <a:ea typeface="楷体_GB2312" pitchFamily="49" charset="-122"/>
              </a:rPr>
              <a:t>②Hard copy data may not be in a form that is </a:t>
            </a:r>
            <a:r>
              <a:rPr lang="en-US" altLang="zh-CN" sz="2400" b="1" u="sng">
                <a:solidFill>
                  <a:srgbClr val="9900CC"/>
                </a:solidFill>
                <a:latin typeface="Times New Roman" pitchFamily="18" charset="0"/>
                <a:ea typeface="楷体_GB2312" pitchFamily="49" charset="-122"/>
              </a:rPr>
              <a:t>viable</a:t>
            </a:r>
            <a:r>
              <a:rPr lang="en-US" altLang="zh-CN" sz="2400" b="1">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可行的</a:t>
            </a:r>
            <a:r>
              <a:rPr lang="en-US" altLang="zh-CN" sz="2400" b="1">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va</a:t>
            </a:r>
            <a:r>
              <a:rPr lang="en-US" altLang="zh-CN" sz="2400" b="1">
                <a:solidFill>
                  <a:schemeClr val="accent2"/>
                </a:solidFill>
                <a:latin typeface="Times New Roman" pitchFamily="18" charset="0"/>
                <a:ea typeface="楷体_GB2312" pitchFamily="49" charset="-122"/>
                <a:sym typeface="Kingsoft Phonetic Plain"/>
              </a:rPr>
              <a:t>i</a:t>
            </a:r>
            <a:r>
              <a:rPr lang="en-US" altLang="zh-CN" sz="2400" b="1">
                <a:solidFill>
                  <a:schemeClr val="accent2"/>
                </a:solidFill>
                <a:latin typeface="Times New Roman" pitchFamily="18" charset="0"/>
                <a:ea typeface="楷体_GB2312" pitchFamily="49" charset="-122"/>
              </a:rPr>
              <a:t>əbəl/</a:t>
            </a:r>
            <a:r>
              <a:rPr lang="en-US" altLang="zh-CN" sz="2400" b="1">
                <a:latin typeface="Times New Roman" pitchFamily="18" charset="0"/>
                <a:ea typeface="楷体_GB2312" pitchFamily="49" charset="-122"/>
              </a:rPr>
              <a:t>) for effective scanning, e. g. maps are of poor quality, or are in poor condition.</a:t>
            </a:r>
          </a:p>
        </p:txBody>
      </p:sp>
      <p:sp>
        <p:nvSpPr>
          <p:cNvPr id="43013" name="Rectangle 5"/>
          <p:cNvSpPr>
            <a:spLocks noChangeArrowheads="1"/>
          </p:cNvSpPr>
          <p:nvPr/>
        </p:nvSpPr>
        <p:spPr bwMode="auto">
          <a:xfrm>
            <a:off x="900113" y="1196975"/>
            <a:ext cx="4248150" cy="485775"/>
          </a:xfrm>
          <a:prstGeom prst="rect">
            <a:avLst/>
          </a:prstGeom>
          <a:solidFill>
            <a:srgbClr val="FFFFCC"/>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(2)</a:t>
            </a:r>
            <a:r>
              <a:rPr lang="en-US" altLang="zh-CN" sz="2400">
                <a:solidFill>
                  <a:srgbClr val="CC00CC"/>
                </a:solidFill>
              </a:rPr>
              <a:t> </a:t>
            </a:r>
            <a:r>
              <a:rPr lang="en-US" altLang="zh-CN" sz="2400" b="1">
                <a:solidFill>
                  <a:srgbClr val="CC00CC"/>
                </a:solidFill>
                <a:latin typeface="Times New Roman" pitchFamily="18" charset="0"/>
                <a:ea typeface="楷体_GB2312" pitchFamily="49" charset="-122"/>
              </a:rPr>
              <a:t>Automatic </a:t>
            </a:r>
            <a:r>
              <a:rPr lang="en-US" altLang="zh-CN" sz="2400" b="1" u="sng">
                <a:solidFill>
                  <a:srgbClr val="CC00CC"/>
                </a:solidFill>
                <a:latin typeface="Times New Roman" pitchFamily="18" charset="0"/>
                <a:ea typeface="楷体_GB2312" pitchFamily="49" charset="-122"/>
              </a:rPr>
              <a:t>scan</a:t>
            </a:r>
            <a:r>
              <a:rPr lang="en-US" altLang="zh-CN" sz="2400" b="1">
                <a:solidFill>
                  <a:srgbClr val="CC00CC"/>
                </a:solidFill>
                <a:latin typeface="Times New Roman" pitchFamily="18" charset="0"/>
                <a:ea typeface="楷体_GB2312" pitchFamily="49" charset="-122"/>
              </a:rPr>
              <a:t>ning(</a:t>
            </a:r>
            <a:r>
              <a:rPr lang="zh-CN" altLang="en-US" sz="2400" b="1">
                <a:solidFill>
                  <a:srgbClr val="CC00CC"/>
                </a:solidFill>
                <a:latin typeface="Times New Roman" pitchFamily="18" charset="0"/>
                <a:ea typeface="楷体_GB2312" pitchFamily="49" charset="-122"/>
              </a:rPr>
              <a:t>扫描</a:t>
            </a:r>
            <a:r>
              <a:rPr lang="en-US" altLang="zh-CN" sz="2400" b="1">
                <a:solidFill>
                  <a:srgbClr val="CC00CC"/>
                </a:solidFill>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2F3F511-A152-4304-B4F5-402AF23C4F25}" type="slidenum">
              <a:rPr lang="en-US" altLang="zh-CN" sz="1400" smtClean="0"/>
              <a:pPr eaLnBrk="1" hangingPunct="1"/>
              <a:t>43</a:t>
            </a:fld>
            <a:endParaRPr lang="en-US" altLang="zh-CN" sz="1400" smtClean="0"/>
          </a:p>
        </p:txBody>
      </p:sp>
      <p:sp>
        <p:nvSpPr>
          <p:cNvPr id="44035"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44036" name="Rectangle 3"/>
          <p:cNvSpPr>
            <a:spLocks noChangeArrowheads="1"/>
          </p:cNvSpPr>
          <p:nvPr/>
        </p:nvSpPr>
        <p:spPr bwMode="auto">
          <a:xfrm>
            <a:off x="611188" y="1655763"/>
            <a:ext cx="8137525" cy="494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20000"/>
              </a:spcBef>
              <a:buFont typeface="Wingdings" pitchFamily="2" charset="2"/>
              <a:buChar char="l"/>
            </a:pPr>
            <a:r>
              <a:rPr lang="en-US" altLang="zh-CN" sz="2400" b="1">
                <a:latin typeface="Times New Roman" pitchFamily="18" charset="0"/>
              </a:rPr>
              <a:t>But it has some practical </a:t>
            </a:r>
            <a:r>
              <a:rPr lang="en-US" altLang="zh-CN" sz="2400" b="1">
                <a:solidFill>
                  <a:srgbClr val="9900CC"/>
                </a:solidFill>
                <a:latin typeface="Times New Roman" pitchFamily="18" charset="0"/>
              </a:rPr>
              <a:t>limitations</a:t>
            </a:r>
            <a:r>
              <a:rPr lang="en-US" altLang="zh-CN" sz="2400" b="1">
                <a:latin typeface="Times New Roman" pitchFamily="18" charset="0"/>
              </a:rPr>
              <a:t>:</a:t>
            </a:r>
          </a:p>
          <a:p>
            <a:pPr eaLnBrk="1" hangingPunct="1">
              <a:spcBef>
                <a:spcPct val="20000"/>
              </a:spcBef>
              <a:buFont typeface="Wingdings" pitchFamily="2" charset="2"/>
              <a:buChar char="Ø"/>
            </a:pPr>
            <a:r>
              <a:rPr lang="en-US" altLang="zh-CN" sz="2400" b="1">
                <a:latin typeface="Times New Roman" pitchFamily="18" charset="0"/>
                <a:ea typeface="楷体_GB2312" pitchFamily="49" charset="-122"/>
              </a:rPr>
              <a:t>③Geographic features may be too few on a single map to make it practical to scan.</a:t>
            </a:r>
          </a:p>
          <a:p>
            <a:pPr eaLnBrk="1" hangingPunct="1">
              <a:spcBef>
                <a:spcPct val="20000"/>
              </a:spcBef>
              <a:buFont typeface="Wingdings" pitchFamily="2" charset="2"/>
              <a:buChar char="Ø"/>
            </a:pPr>
            <a:r>
              <a:rPr lang="en-US" altLang="zh-CN" sz="2400" b="1">
                <a:latin typeface="Times New Roman" pitchFamily="18" charset="0"/>
                <a:ea typeface="楷体_GB2312" pitchFamily="49" charset="-122"/>
              </a:rPr>
              <a:t>④Often on busy maps a scanner may be unable to distinguish the features to be captured from the surrounding graphic information, e. g. dense </a:t>
            </a:r>
            <a:r>
              <a:rPr lang="en-US" altLang="zh-CN" sz="2400" b="1" u="sng">
                <a:solidFill>
                  <a:srgbClr val="9900CC"/>
                </a:solidFill>
                <a:latin typeface="Times New Roman" pitchFamily="18" charset="0"/>
                <a:ea typeface="楷体_GB2312" pitchFamily="49" charset="-122"/>
              </a:rPr>
              <a:t>contour</a:t>
            </a:r>
            <a:r>
              <a:rPr lang="en-US" altLang="zh-CN" sz="2400" b="1">
                <a:latin typeface="Times New Roman" pitchFamily="18" charset="0"/>
                <a:ea typeface="楷体_GB2312" pitchFamily="49" charset="-122"/>
              </a:rPr>
              <a:t>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等高线</a:t>
            </a:r>
            <a:r>
              <a:rPr lang="en-US" altLang="zh-CN" sz="2400" b="1">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kɔn</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tuə/) </a:t>
            </a:r>
            <a:r>
              <a:rPr lang="en-US" altLang="zh-CN" sz="2400" b="1">
                <a:latin typeface="Times New Roman" pitchFamily="18" charset="0"/>
                <a:ea typeface="楷体_GB2312" pitchFamily="49" charset="-122"/>
              </a:rPr>
              <a:t>with labels.</a:t>
            </a:r>
          </a:p>
          <a:p>
            <a:pPr eaLnBrk="1" hangingPunct="1">
              <a:spcBef>
                <a:spcPct val="20000"/>
              </a:spcBef>
              <a:buFont typeface="Wingdings" pitchFamily="2" charset="2"/>
              <a:buChar char="Ø"/>
            </a:pPr>
            <a:r>
              <a:rPr lang="en-US" altLang="zh-CN" sz="2400" b="1">
                <a:latin typeface="Times New Roman" pitchFamily="18" charset="0"/>
                <a:ea typeface="楷体_GB2312" pitchFamily="49" charset="-122"/>
              </a:rPr>
              <a:t>⑤With raster scanning it is difficult to read unique labels for a geographic feature effectively.</a:t>
            </a:r>
          </a:p>
          <a:p>
            <a:pPr eaLnBrk="1" hangingPunct="1">
              <a:spcBef>
                <a:spcPct val="20000"/>
              </a:spcBef>
              <a:buFont typeface="Wingdings" pitchFamily="2" charset="2"/>
              <a:buChar char="Ø"/>
            </a:pPr>
            <a:r>
              <a:rPr lang="en-US" altLang="zh-CN" sz="2400" b="1">
                <a:latin typeface="Times New Roman" pitchFamily="18" charset="0"/>
                <a:ea typeface="楷体_GB2312" pitchFamily="49" charset="-122"/>
              </a:rPr>
              <a:t>⑥Scanning is much more expensive than manual digitizing, considering all the cost/</a:t>
            </a:r>
            <a:r>
              <a:rPr lang="en-US" altLang="zh-CN" sz="2400" b="1" u="sng">
                <a:solidFill>
                  <a:srgbClr val="9900CC"/>
                </a:solidFill>
                <a:latin typeface="Times New Roman" pitchFamily="18" charset="0"/>
                <a:ea typeface="楷体_GB2312" pitchFamily="49" charset="-122"/>
              </a:rPr>
              <a:t>performance</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性能</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issues.</a:t>
            </a:r>
          </a:p>
        </p:txBody>
      </p:sp>
      <p:sp>
        <p:nvSpPr>
          <p:cNvPr id="44037" name="Rectangle 4"/>
          <p:cNvSpPr>
            <a:spLocks noChangeArrowheads="1"/>
          </p:cNvSpPr>
          <p:nvPr/>
        </p:nvSpPr>
        <p:spPr bwMode="auto">
          <a:xfrm>
            <a:off x="900113" y="1196975"/>
            <a:ext cx="4248150" cy="485775"/>
          </a:xfrm>
          <a:prstGeom prst="rect">
            <a:avLst/>
          </a:prstGeom>
          <a:solidFill>
            <a:srgbClr val="FFFFCC"/>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(2)</a:t>
            </a:r>
            <a:r>
              <a:rPr lang="en-US" altLang="zh-CN" sz="2400">
                <a:solidFill>
                  <a:srgbClr val="CC00CC"/>
                </a:solidFill>
              </a:rPr>
              <a:t> </a:t>
            </a:r>
            <a:r>
              <a:rPr lang="en-US" altLang="zh-CN" sz="2400" b="1">
                <a:solidFill>
                  <a:srgbClr val="CC00CC"/>
                </a:solidFill>
                <a:latin typeface="Times New Roman" pitchFamily="18" charset="0"/>
                <a:ea typeface="楷体_GB2312" pitchFamily="49" charset="-122"/>
              </a:rPr>
              <a:t>Automatic </a:t>
            </a:r>
            <a:r>
              <a:rPr lang="en-US" altLang="zh-CN" sz="2400" b="1" u="sng">
                <a:solidFill>
                  <a:srgbClr val="CC00CC"/>
                </a:solidFill>
                <a:latin typeface="Times New Roman" pitchFamily="18" charset="0"/>
                <a:ea typeface="楷体_GB2312" pitchFamily="49" charset="-122"/>
              </a:rPr>
              <a:t>scan</a:t>
            </a:r>
            <a:r>
              <a:rPr lang="en-US" altLang="zh-CN" sz="2400" b="1">
                <a:solidFill>
                  <a:srgbClr val="CC00CC"/>
                </a:solidFill>
                <a:latin typeface="Times New Roman" pitchFamily="18" charset="0"/>
                <a:ea typeface="楷体_GB2312" pitchFamily="49" charset="-122"/>
              </a:rPr>
              <a:t>ning(</a:t>
            </a:r>
            <a:r>
              <a:rPr lang="zh-CN" altLang="en-US" sz="2400" b="1">
                <a:solidFill>
                  <a:srgbClr val="CC00CC"/>
                </a:solidFill>
                <a:latin typeface="Times New Roman" pitchFamily="18" charset="0"/>
                <a:ea typeface="楷体_GB2312" pitchFamily="49" charset="-122"/>
              </a:rPr>
              <a:t>扫描</a:t>
            </a:r>
            <a:r>
              <a:rPr lang="en-US" altLang="zh-CN" sz="2400" b="1">
                <a:solidFill>
                  <a:srgbClr val="CC00CC"/>
                </a:solidFill>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FAB7070-0CF5-4C31-8032-0A4704ED71B5}" type="slidenum">
              <a:rPr lang="en-US" altLang="zh-CN" sz="1400" smtClean="0"/>
              <a:pPr eaLnBrk="1" hangingPunct="1"/>
              <a:t>44</a:t>
            </a:fld>
            <a:endParaRPr lang="en-US" altLang="zh-CN" sz="1400" smtClean="0"/>
          </a:p>
        </p:txBody>
      </p:sp>
      <p:sp>
        <p:nvSpPr>
          <p:cNvPr id="45059"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45060" name="Rectangle 3"/>
          <p:cNvSpPr>
            <a:spLocks noChangeArrowheads="1"/>
          </p:cNvSpPr>
          <p:nvPr/>
        </p:nvSpPr>
        <p:spPr bwMode="auto">
          <a:xfrm>
            <a:off x="611188" y="1655763"/>
            <a:ext cx="8137525" cy="391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u="sng">
                <a:solidFill>
                  <a:srgbClr val="9900CC"/>
                </a:solidFill>
                <a:latin typeface="Times New Roman" pitchFamily="18" charset="0"/>
                <a:ea typeface="楷体_GB2312" pitchFamily="49" charset="-122"/>
              </a:rPr>
              <a:t>Consensus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共识</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kən</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sensəs/</a:t>
            </a:r>
            <a:r>
              <a:rPr lang="en-US" altLang="zh-CN" sz="2400" b="1">
                <a:solidFill>
                  <a:schemeClr val="accent2"/>
                </a:solidFill>
                <a:latin typeface="Times New Roman" pitchFamily="18" charset="0"/>
                <a:ea typeface="楷体_GB2312" pitchFamily="49" charset="-122"/>
              </a:rPr>
              <a:t>) </a:t>
            </a:r>
            <a:r>
              <a:rPr lang="en-US" altLang="zh-CN" sz="2400" b="1">
                <a:latin typeface="Times New Roman" pitchFamily="18" charset="0"/>
                <a:ea typeface="楷体_GB2312" pitchFamily="49" charset="-122"/>
              </a:rPr>
              <a:t>within the GIS community indicates that scanners work best when the information on a map is kept very clean, very simple, and </a:t>
            </a:r>
            <a:r>
              <a:rPr lang="en-US" altLang="zh-CN" sz="2400" b="1" u="sng">
                <a:solidFill>
                  <a:srgbClr val="9900CC"/>
                </a:solidFill>
                <a:latin typeface="Times New Roman" pitchFamily="18" charset="0"/>
                <a:ea typeface="楷体_GB2312" pitchFamily="49" charset="-122"/>
              </a:rPr>
              <a:t>uncluttered</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整齐的，不冲突的</a:t>
            </a:r>
            <a:r>
              <a:rPr lang="en-US" altLang="zh-CN" sz="2400" b="1">
                <a:solidFill>
                  <a:schemeClr val="accent2"/>
                </a:solidFill>
                <a:latin typeface="Times New Roman" pitchFamily="18" charset="0"/>
                <a:ea typeface="楷体_GB2312" pitchFamily="49" charset="-122"/>
              </a:rPr>
              <a:t>) </a:t>
            </a:r>
            <a:r>
              <a:rPr lang="en-US" altLang="zh-CN" sz="2400" b="1">
                <a:latin typeface="Times New Roman" pitchFamily="18" charset="0"/>
                <a:ea typeface="楷体_GB2312" pitchFamily="49" charset="-122"/>
              </a:rPr>
              <a:t>with graphic symbols.</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Currently, general consensus is that the quality of data captured from scanning methods is not </a:t>
            </a:r>
            <a:r>
              <a:rPr lang="en-US" altLang="zh-CN" sz="2400" b="1" u="sng">
                <a:solidFill>
                  <a:srgbClr val="9900CC"/>
                </a:solidFill>
                <a:latin typeface="Times New Roman" pitchFamily="18" charset="0"/>
                <a:ea typeface="楷体_GB2312" pitchFamily="49" charset="-122"/>
              </a:rPr>
              <a:t>substantial</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值得的，相当的</a:t>
            </a:r>
            <a:r>
              <a:rPr lang="en-US" altLang="zh-CN" sz="2400" b="1">
                <a:solidFill>
                  <a:schemeClr val="accent2"/>
                </a:solidFill>
                <a:latin typeface="Times New Roman" pitchFamily="18" charset="0"/>
                <a:ea typeface="楷体_GB2312" pitchFamily="49" charset="-122"/>
              </a:rPr>
              <a:t>) </a:t>
            </a:r>
            <a:r>
              <a:rPr lang="en-US" altLang="zh-CN" sz="2400" b="1">
                <a:latin typeface="Times New Roman" pitchFamily="18" charset="0"/>
                <a:ea typeface="楷体_GB2312" pitchFamily="49" charset="-122"/>
              </a:rPr>
              <a:t>enough to justify the cost of using scanning technology.</a:t>
            </a:r>
          </a:p>
        </p:txBody>
      </p:sp>
      <p:sp>
        <p:nvSpPr>
          <p:cNvPr id="45061" name="Rectangle 4"/>
          <p:cNvSpPr>
            <a:spLocks noChangeArrowheads="1"/>
          </p:cNvSpPr>
          <p:nvPr/>
        </p:nvSpPr>
        <p:spPr bwMode="auto">
          <a:xfrm>
            <a:off x="900113" y="1196975"/>
            <a:ext cx="4248150" cy="485775"/>
          </a:xfrm>
          <a:prstGeom prst="rect">
            <a:avLst/>
          </a:prstGeom>
          <a:solidFill>
            <a:srgbClr val="FFFFCC"/>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(2)</a:t>
            </a:r>
            <a:r>
              <a:rPr lang="en-US" altLang="zh-CN" sz="2400">
                <a:solidFill>
                  <a:srgbClr val="CC00CC"/>
                </a:solidFill>
              </a:rPr>
              <a:t> </a:t>
            </a:r>
            <a:r>
              <a:rPr lang="en-US" altLang="zh-CN" sz="2400" b="1">
                <a:solidFill>
                  <a:srgbClr val="CC00CC"/>
                </a:solidFill>
                <a:latin typeface="Times New Roman" pitchFamily="18" charset="0"/>
                <a:ea typeface="楷体_GB2312" pitchFamily="49" charset="-122"/>
              </a:rPr>
              <a:t>Automatic </a:t>
            </a:r>
            <a:r>
              <a:rPr lang="en-US" altLang="zh-CN" sz="2400" b="1" u="sng">
                <a:solidFill>
                  <a:srgbClr val="CC00CC"/>
                </a:solidFill>
                <a:latin typeface="Times New Roman" pitchFamily="18" charset="0"/>
                <a:ea typeface="楷体_GB2312" pitchFamily="49" charset="-122"/>
              </a:rPr>
              <a:t>scan</a:t>
            </a:r>
            <a:r>
              <a:rPr lang="en-US" altLang="zh-CN" sz="2400" b="1">
                <a:solidFill>
                  <a:srgbClr val="CC00CC"/>
                </a:solidFill>
                <a:latin typeface="Times New Roman" pitchFamily="18" charset="0"/>
                <a:ea typeface="楷体_GB2312" pitchFamily="49" charset="-122"/>
              </a:rPr>
              <a:t>ning(</a:t>
            </a:r>
            <a:r>
              <a:rPr lang="zh-CN" altLang="en-US" sz="2400" b="1">
                <a:solidFill>
                  <a:srgbClr val="CC00CC"/>
                </a:solidFill>
                <a:latin typeface="Times New Roman" pitchFamily="18" charset="0"/>
                <a:ea typeface="楷体_GB2312" pitchFamily="49" charset="-122"/>
              </a:rPr>
              <a:t>扫描</a:t>
            </a:r>
            <a:r>
              <a:rPr lang="en-US" altLang="zh-CN" sz="2400" b="1">
                <a:solidFill>
                  <a:srgbClr val="CC00CC"/>
                </a:solidFill>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A631141-D6BF-4FC9-97C0-B96C81EEDDE8}" type="slidenum">
              <a:rPr lang="en-US" altLang="zh-CN" sz="1400" smtClean="0"/>
              <a:pPr eaLnBrk="1" hangingPunct="1"/>
              <a:t>45</a:t>
            </a:fld>
            <a:endParaRPr lang="en-US" altLang="zh-CN" sz="1400" smtClean="0"/>
          </a:p>
        </p:txBody>
      </p:sp>
      <p:sp>
        <p:nvSpPr>
          <p:cNvPr id="46083"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46084" name="Rectangle 3"/>
          <p:cNvSpPr>
            <a:spLocks noChangeArrowheads="1"/>
          </p:cNvSpPr>
          <p:nvPr/>
        </p:nvSpPr>
        <p:spPr bwMode="auto">
          <a:xfrm>
            <a:off x="611188" y="1655763"/>
            <a:ext cx="8137525" cy="427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However, major </a:t>
            </a:r>
            <a:r>
              <a:rPr lang="en-US" altLang="zh-CN" sz="2400" b="1" u="sng">
                <a:solidFill>
                  <a:srgbClr val="9900CC"/>
                </a:solidFill>
                <a:latin typeface="Times New Roman" pitchFamily="18" charset="0"/>
                <a:ea typeface="楷体_GB2312" pitchFamily="49" charset="-122"/>
              </a:rPr>
              <a:t>breakthrough</a:t>
            </a:r>
            <a:r>
              <a:rPr lang="en-US" altLang="zh-CN" sz="2400" b="1">
                <a:latin typeface="Times New Roman" pitchFamily="18" charset="0"/>
                <a:ea typeface="楷体_GB2312" pitchFamily="49" charset="-122"/>
              </a:rPr>
              <a:t>s </a:t>
            </a:r>
            <a:r>
              <a:rPr lang="en-US" altLang="zh-CN" sz="2400" b="1">
                <a:solidFill>
                  <a:srgbClr val="000000"/>
                </a:solidFill>
                <a:latin typeface="Times New Roman" pitchFamily="18" charset="0"/>
                <a:ea typeface="楷体_GB2312" pitchFamily="49" charset="-122"/>
              </a:rPr>
              <a:t>(</a:t>
            </a:r>
            <a:r>
              <a:rPr lang="zh-CN" altLang="en-US" sz="2400" b="1">
                <a:solidFill>
                  <a:srgbClr val="000000"/>
                </a:solidFill>
                <a:latin typeface="Times New Roman" pitchFamily="18" charset="0"/>
                <a:ea typeface="楷体_GB2312" pitchFamily="49" charset="-122"/>
              </a:rPr>
              <a:t>突破</a:t>
            </a:r>
            <a:r>
              <a:rPr lang="en-US" altLang="zh-CN" sz="2400" b="1">
                <a:solidFill>
                  <a:srgbClr val="000000"/>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breik</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θru:/)</a:t>
            </a:r>
            <a:r>
              <a:rPr lang="en-US" altLang="zh-CN" sz="2400" b="1">
                <a:solidFill>
                  <a:schemeClr val="accent2"/>
                </a:solidFill>
                <a:latin typeface="Times New Roman" pitchFamily="18" charset="0"/>
                <a:ea typeface="楷体_GB2312" pitchFamily="49" charset="-122"/>
              </a:rPr>
              <a:t> </a:t>
            </a:r>
            <a:r>
              <a:rPr lang="en-US" altLang="zh-CN" sz="2400" b="1">
                <a:latin typeface="Times New Roman" pitchFamily="18" charset="0"/>
                <a:ea typeface="楷体_GB2312" pitchFamily="49" charset="-122"/>
              </a:rPr>
              <a:t>are being made in the field, with scanning techniques and with capabilities to automatically clean and prepare scanned data for topological encoding. These include a variety of </a:t>
            </a:r>
            <a:r>
              <a:rPr lang="en-US" altLang="zh-CN" sz="2400" b="1" u="sng">
                <a:solidFill>
                  <a:srgbClr val="9900CC"/>
                </a:solidFill>
                <a:latin typeface="Times New Roman" pitchFamily="18" charset="0"/>
                <a:ea typeface="楷体_GB2312" pitchFamily="49" charset="-122"/>
              </a:rPr>
              <a:t>line following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线跟踪</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and </a:t>
            </a:r>
            <a:r>
              <a:rPr lang="en-US" altLang="zh-CN" sz="2400" b="1" u="sng">
                <a:solidFill>
                  <a:srgbClr val="9900CC"/>
                </a:solidFill>
                <a:latin typeface="Times New Roman" pitchFamily="18" charset="0"/>
                <a:ea typeface="楷体_GB2312" pitchFamily="49" charset="-122"/>
              </a:rPr>
              <a:t>text recognition</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文本识别</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techniques. Users should be aware that this technology has great potential in the years to come, particularly for larger GIS installations.</a:t>
            </a:r>
          </a:p>
        </p:txBody>
      </p:sp>
      <p:sp>
        <p:nvSpPr>
          <p:cNvPr id="46085" name="Rectangle 4"/>
          <p:cNvSpPr>
            <a:spLocks noChangeArrowheads="1"/>
          </p:cNvSpPr>
          <p:nvPr/>
        </p:nvSpPr>
        <p:spPr bwMode="auto">
          <a:xfrm>
            <a:off x="900113" y="1196975"/>
            <a:ext cx="4248150" cy="485775"/>
          </a:xfrm>
          <a:prstGeom prst="rect">
            <a:avLst/>
          </a:prstGeom>
          <a:solidFill>
            <a:srgbClr val="FFFFCC"/>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(2)</a:t>
            </a:r>
            <a:r>
              <a:rPr lang="en-US" altLang="zh-CN" sz="2400">
                <a:solidFill>
                  <a:srgbClr val="CC00CC"/>
                </a:solidFill>
              </a:rPr>
              <a:t> </a:t>
            </a:r>
            <a:r>
              <a:rPr lang="en-US" altLang="zh-CN" sz="2400" b="1">
                <a:solidFill>
                  <a:srgbClr val="CC00CC"/>
                </a:solidFill>
                <a:latin typeface="Times New Roman" pitchFamily="18" charset="0"/>
                <a:ea typeface="楷体_GB2312" pitchFamily="49" charset="-122"/>
              </a:rPr>
              <a:t>Automatic </a:t>
            </a:r>
            <a:r>
              <a:rPr lang="en-US" altLang="zh-CN" sz="2400" b="1" u="sng">
                <a:solidFill>
                  <a:srgbClr val="CC00CC"/>
                </a:solidFill>
                <a:latin typeface="Times New Roman" pitchFamily="18" charset="0"/>
                <a:ea typeface="楷体_GB2312" pitchFamily="49" charset="-122"/>
              </a:rPr>
              <a:t>scan</a:t>
            </a:r>
            <a:r>
              <a:rPr lang="en-US" altLang="zh-CN" sz="2400" b="1">
                <a:solidFill>
                  <a:srgbClr val="CC00CC"/>
                </a:solidFill>
                <a:latin typeface="Times New Roman" pitchFamily="18" charset="0"/>
                <a:ea typeface="楷体_GB2312" pitchFamily="49" charset="-122"/>
              </a:rPr>
              <a:t>ning(</a:t>
            </a:r>
            <a:r>
              <a:rPr lang="zh-CN" altLang="en-US" sz="2400" b="1">
                <a:solidFill>
                  <a:srgbClr val="CC00CC"/>
                </a:solidFill>
                <a:latin typeface="Times New Roman" pitchFamily="18" charset="0"/>
                <a:ea typeface="楷体_GB2312" pitchFamily="49" charset="-122"/>
              </a:rPr>
              <a:t>扫描</a:t>
            </a:r>
            <a:r>
              <a:rPr lang="en-US" altLang="zh-CN" sz="2400" b="1">
                <a:solidFill>
                  <a:srgbClr val="CC00CC"/>
                </a:solidFill>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C149D70-0BBA-4313-A2CB-B259E41C4455}" type="slidenum">
              <a:rPr lang="en-US" altLang="zh-CN" sz="1400" smtClean="0"/>
              <a:pPr eaLnBrk="1" hangingPunct="1"/>
              <a:t>46</a:t>
            </a:fld>
            <a:endParaRPr lang="en-US" altLang="zh-CN" sz="1400" smtClean="0"/>
          </a:p>
        </p:txBody>
      </p:sp>
      <p:sp>
        <p:nvSpPr>
          <p:cNvPr id="47107"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47108" name="Rectangle 3"/>
          <p:cNvSpPr>
            <a:spLocks noChangeArrowheads="1"/>
          </p:cNvSpPr>
          <p:nvPr/>
        </p:nvSpPr>
        <p:spPr bwMode="auto">
          <a:xfrm>
            <a:off x="611188" y="1916113"/>
            <a:ext cx="763270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u="sng">
                <a:solidFill>
                  <a:srgbClr val="9900CC"/>
                </a:solidFill>
                <a:latin typeface="Times New Roman" pitchFamily="18" charset="0"/>
                <a:ea typeface="楷体_GB2312" pitchFamily="49" charset="-122"/>
              </a:rPr>
              <a:t>Coordinate geometry</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(COGO)</a:t>
            </a:r>
            <a:r>
              <a:rPr lang="en-US" altLang="zh-CN" sz="2400" b="1">
                <a:latin typeface="Times New Roman" pitchFamily="18" charset="0"/>
                <a:ea typeface="楷体_GB2312" pitchFamily="49" charset="-122"/>
              </a:rPr>
              <a:t> procedures(/</a:t>
            </a:r>
            <a:r>
              <a:rPr lang="en-US" altLang="zh-CN" sz="2400" b="1">
                <a:solidFill>
                  <a:srgbClr val="000000"/>
                </a:solidFill>
                <a:latin typeface="Times New Roman" pitchFamily="18" charset="0"/>
                <a:ea typeface="楷体_GB2312" pitchFamily="49" charset="-122"/>
              </a:rPr>
              <a:t>prə</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si:dʒə/, </a:t>
            </a:r>
            <a:r>
              <a:rPr lang="zh-CN" altLang="en-US" sz="2400" b="1">
                <a:solidFill>
                  <a:srgbClr val="000000"/>
                </a:solidFill>
                <a:latin typeface="Times New Roman" pitchFamily="18" charset="0"/>
                <a:ea typeface="楷体_GB2312" pitchFamily="49" charset="-122"/>
              </a:rPr>
              <a:t>过程，步骤</a:t>
            </a:r>
            <a:r>
              <a:rPr lang="en-US" altLang="zh-CN" sz="2400" b="1">
                <a:latin typeface="Times New Roman" pitchFamily="18" charset="0"/>
                <a:ea typeface="楷体_GB2312" pitchFamily="49" charset="-122"/>
              </a:rPr>
              <a:t>) involves entering, from survey data, the explicit (/</a:t>
            </a:r>
            <a:r>
              <a:rPr lang="en-US" altLang="zh-CN" sz="2400" b="1">
                <a:solidFill>
                  <a:srgbClr val="000000"/>
                </a:solidFill>
                <a:latin typeface="Times New Roman" pitchFamily="18" charset="0"/>
                <a:ea typeface="楷体_GB2312" pitchFamily="49" charset="-122"/>
              </a:rPr>
              <a:t>iks</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plisit/</a:t>
            </a:r>
            <a:r>
              <a:rPr lang="en-US" altLang="zh-CN" sz="2400" b="1">
                <a:latin typeface="Times New Roman" pitchFamily="18" charset="0"/>
                <a:ea typeface="楷体_GB2312" pitchFamily="49" charset="-122"/>
              </a:rPr>
              <a:t>) measurement of features from some known </a:t>
            </a:r>
            <a:r>
              <a:rPr lang="en-US" altLang="zh-CN" sz="2400" b="1" u="sng">
                <a:solidFill>
                  <a:srgbClr val="9900CC"/>
                </a:solidFill>
                <a:latin typeface="Times New Roman" pitchFamily="18" charset="0"/>
                <a:ea typeface="楷体_GB2312" pitchFamily="49" charset="-122"/>
              </a:rPr>
              <a:t>monument</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基准点</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This input technique is obviously very costly and labor intensive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加强的，集约的</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This method is more appropriate for land records management at the </a:t>
            </a:r>
            <a:r>
              <a:rPr lang="en-US" altLang="zh-CN" sz="2400" b="1" u="sng">
                <a:solidFill>
                  <a:srgbClr val="9900CC"/>
                </a:solidFill>
                <a:latin typeface="Times New Roman" pitchFamily="18" charset="0"/>
                <a:ea typeface="楷体_GB2312" pitchFamily="49" charset="-122"/>
              </a:rPr>
              <a:t>cadastral</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地籍的</a:t>
            </a:r>
            <a:r>
              <a:rPr lang="en-US" altLang="zh-CN" sz="2400" b="1">
                <a:solidFill>
                  <a:schemeClr val="accent2"/>
                </a:solidFill>
                <a:latin typeface="Times New Roman" pitchFamily="18" charset="0"/>
                <a:ea typeface="楷体_GB2312" pitchFamily="49" charset="-122"/>
              </a:rPr>
              <a:t>/kə</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dæstrəl/)</a:t>
            </a:r>
            <a:r>
              <a:rPr lang="en-US" altLang="zh-CN" sz="2400" b="1">
                <a:latin typeface="Times New Roman" pitchFamily="18" charset="0"/>
                <a:ea typeface="楷体_GB2312" pitchFamily="49" charset="-122"/>
              </a:rPr>
              <a:t> or </a:t>
            </a:r>
            <a:r>
              <a:rPr lang="en-US" altLang="zh-CN" sz="2400" b="1" u="sng">
                <a:solidFill>
                  <a:srgbClr val="9900CC"/>
                </a:solidFill>
                <a:latin typeface="Times New Roman" pitchFamily="18" charset="0"/>
                <a:ea typeface="楷体_GB2312" pitchFamily="49" charset="-122"/>
              </a:rPr>
              <a:t>municipal</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市政的</a:t>
            </a:r>
            <a:r>
              <a:rPr lang="en-US" altLang="zh-CN" sz="2400" b="1">
                <a:solidFill>
                  <a:schemeClr val="accent2"/>
                </a:solidFill>
                <a:latin typeface="Times New Roman" pitchFamily="18" charset="0"/>
                <a:ea typeface="楷体_GB2312" pitchFamily="49" charset="-122"/>
              </a:rPr>
              <a:t>/mju</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nisipəl/)</a:t>
            </a:r>
            <a:r>
              <a:rPr lang="en-US" altLang="zh-CN" sz="2400" b="1">
                <a:latin typeface="Times New Roman" pitchFamily="18" charset="0"/>
                <a:ea typeface="楷体_GB2312" pitchFamily="49" charset="-122"/>
              </a:rPr>
              <a:t> scale.</a:t>
            </a:r>
          </a:p>
        </p:txBody>
      </p:sp>
      <p:sp>
        <p:nvSpPr>
          <p:cNvPr id="47109" name="Rectangle 5"/>
          <p:cNvSpPr>
            <a:spLocks noChangeArrowheads="1"/>
          </p:cNvSpPr>
          <p:nvPr/>
        </p:nvSpPr>
        <p:spPr bwMode="auto">
          <a:xfrm>
            <a:off x="755650" y="1196975"/>
            <a:ext cx="7056438" cy="485775"/>
          </a:xfrm>
          <a:prstGeom prst="rect">
            <a:avLst/>
          </a:prstGeom>
          <a:solidFill>
            <a:srgbClr val="E8D1FF"/>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(3)</a:t>
            </a:r>
            <a:r>
              <a:rPr lang="en-US" altLang="zh-CN" sz="2400">
                <a:solidFill>
                  <a:srgbClr val="CC00CC"/>
                </a:solidFill>
              </a:rPr>
              <a:t> Entry of coordinates using coordinate geometry</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14B2953-B4E9-449E-A8C7-0A121388AAB6}" type="slidenum">
              <a:rPr lang="en-US" altLang="zh-CN" sz="1400" smtClean="0"/>
              <a:pPr eaLnBrk="1" hangingPunct="1"/>
              <a:t>47</a:t>
            </a:fld>
            <a:endParaRPr lang="en-US" altLang="zh-CN" sz="1400" smtClean="0"/>
          </a:p>
        </p:txBody>
      </p:sp>
      <p:sp>
        <p:nvSpPr>
          <p:cNvPr id="48131"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Ⅲ</a:t>
            </a:r>
            <a:r>
              <a:rPr lang="en-US" altLang="zh-CN" b="1">
                <a:solidFill>
                  <a:srgbClr val="CC00CC"/>
                </a:solidFill>
              </a:rPr>
              <a:t>——2</a:t>
            </a:r>
            <a:r>
              <a:rPr lang="zh-CN" altLang="zh-CN" b="1">
                <a:solidFill>
                  <a:srgbClr val="CC00CC"/>
                </a:solidFill>
                <a:latin typeface="Times New Roman" pitchFamily="18" charset="0"/>
                <a:ea typeface="楷体_GB2312" pitchFamily="49" charset="-122"/>
              </a:rPr>
              <a:t>.</a:t>
            </a:r>
            <a:r>
              <a:rPr lang="en-US" altLang="zh-CN" b="1">
                <a:solidFill>
                  <a:srgbClr val="CC00CC"/>
                </a:solidFill>
                <a:latin typeface="Times New Roman" pitchFamily="18" charset="0"/>
                <a:ea typeface="楷体_GB2312" pitchFamily="49" charset="-122"/>
              </a:rPr>
              <a:t> Data input techniques</a:t>
            </a:r>
          </a:p>
        </p:txBody>
      </p:sp>
      <p:sp>
        <p:nvSpPr>
          <p:cNvPr id="48132" name="Rectangle 3"/>
          <p:cNvSpPr>
            <a:spLocks noChangeArrowheads="1"/>
          </p:cNvSpPr>
          <p:nvPr/>
        </p:nvSpPr>
        <p:spPr bwMode="auto">
          <a:xfrm>
            <a:off x="395288" y="1628775"/>
            <a:ext cx="8569325"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This technique is becoming increasingly popular for data input.</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Most GIS software </a:t>
            </a:r>
            <a:r>
              <a:rPr lang="en-US" altLang="zh-CN" sz="2400" b="1" u="sng">
                <a:solidFill>
                  <a:srgbClr val="9900CC"/>
                </a:solidFill>
                <a:latin typeface="Times New Roman" pitchFamily="18" charset="0"/>
                <a:ea typeface="楷体_GB2312" pitchFamily="49" charset="-122"/>
              </a:rPr>
              <a:t>vendor</a:t>
            </a:r>
            <a:r>
              <a:rPr lang="en-US" altLang="zh-CN" sz="2400" b="1">
                <a:latin typeface="Times New Roman" pitchFamily="18" charset="0"/>
                <a:ea typeface="楷体_GB2312" pitchFamily="49" charset="-122"/>
              </a:rPr>
              <a:t>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供应商</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also provide an ASCII </a:t>
            </a:r>
            <a:r>
              <a:rPr lang="en-US" altLang="zh-CN" sz="2400" b="1">
                <a:solidFill>
                  <a:schemeClr val="accent2"/>
                </a:solidFill>
                <a:latin typeface="Times New Roman" pitchFamily="18" charset="0"/>
                <a:ea typeface="楷体_GB2312" pitchFamily="49" charset="-122"/>
              </a:rPr>
              <a:t>(</a:t>
            </a:r>
            <a:r>
              <a:rPr lang="zh-CN" altLang="zh-CN" sz="2400" b="1">
                <a:solidFill>
                  <a:schemeClr val="accent2"/>
                </a:solidFill>
                <a:latin typeface="Times New Roman" pitchFamily="18" charset="0"/>
                <a:ea typeface="楷体_GB2312" pitchFamily="49" charset="-122"/>
              </a:rPr>
              <a:t>American</a:t>
            </a:r>
            <a:r>
              <a:rPr lang="en-US" altLang="zh-CN" sz="2400" b="1">
                <a:solidFill>
                  <a:schemeClr val="accent2"/>
                </a:solidFill>
                <a:latin typeface="Times New Roman" pitchFamily="18" charset="0"/>
                <a:ea typeface="楷体_GB2312" pitchFamily="49" charset="-122"/>
              </a:rPr>
              <a:t> </a:t>
            </a:r>
            <a:r>
              <a:rPr lang="zh-CN" altLang="zh-CN" sz="2400" b="1">
                <a:solidFill>
                  <a:schemeClr val="accent2"/>
                </a:solidFill>
                <a:latin typeface="Times New Roman" pitchFamily="18" charset="0"/>
                <a:ea typeface="楷体_GB2312" pitchFamily="49" charset="-122"/>
              </a:rPr>
              <a:t>Standard</a:t>
            </a:r>
            <a:r>
              <a:rPr lang="en-US" altLang="zh-CN" sz="2400" b="1">
                <a:solidFill>
                  <a:schemeClr val="accent2"/>
                </a:solidFill>
                <a:latin typeface="Times New Roman" pitchFamily="18" charset="0"/>
                <a:ea typeface="楷体_GB2312" pitchFamily="49" charset="-122"/>
              </a:rPr>
              <a:t> </a:t>
            </a:r>
            <a:r>
              <a:rPr lang="zh-CN" altLang="zh-CN" sz="2400" b="1">
                <a:solidFill>
                  <a:schemeClr val="accent2"/>
                </a:solidFill>
                <a:latin typeface="Times New Roman" pitchFamily="18" charset="0"/>
                <a:ea typeface="楷体_GB2312" pitchFamily="49" charset="-122"/>
              </a:rPr>
              <a:t>Code</a:t>
            </a:r>
            <a:r>
              <a:rPr lang="en-US" altLang="zh-CN" sz="2400" b="1">
                <a:solidFill>
                  <a:schemeClr val="accent2"/>
                </a:solidFill>
                <a:latin typeface="Times New Roman" pitchFamily="18" charset="0"/>
                <a:ea typeface="楷体_GB2312" pitchFamily="49" charset="-122"/>
              </a:rPr>
              <a:t> </a:t>
            </a:r>
            <a:r>
              <a:rPr lang="zh-CN" altLang="zh-CN" sz="2400" b="1">
                <a:solidFill>
                  <a:schemeClr val="accent2"/>
                </a:solidFill>
                <a:latin typeface="Times New Roman" pitchFamily="18" charset="0"/>
                <a:ea typeface="楷体_GB2312" pitchFamily="49" charset="-122"/>
              </a:rPr>
              <a:t>for</a:t>
            </a:r>
            <a:r>
              <a:rPr lang="en-US" altLang="zh-CN" sz="2400" b="1">
                <a:solidFill>
                  <a:schemeClr val="accent2"/>
                </a:solidFill>
                <a:latin typeface="Times New Roman" pitchFamily="18" charset="0"/>
                <a:ea typeface="楷体_GB2312" pitchFamily="49" charset="-122"/>
              </a:rPr>
              <a:t> </a:t>
            </a:r>
            <a:r>
              <a:rPr lang="zh-CN" altLang="zh-CN" sz="2400" b="1">
                <a:solidFill>
                  <a:schemeClr val="accent2"/>
                </a:solidFill>
                <a:latin typeface="Times New Roman" pitchFamily="18" charset="0"/>
                <a:ea typeface="楷体_GB2312" pitchFamily="49" charset="-122"/>
              </a:rPr>
              <a:t>Information</a:t>
            </a:r>
            <a:r>
              <a:rPr lang="en-US" altLang="zh-CN" sz="2400" b="1">
                <a:solidFill>
                  <a:schemeClr val="accent2"/>
                </a:solidFill>
                <a:latin typeface="Times New Roman" pitchFamily="18" charset="0"/>
                <a:ea typeface="楷体_GB2312" pitchFamily="49" charset="-122"/>
              </a:rPr>
              <a:t> </a:t>
            </a:r>
            <a:r>
              <a:rPr lang="zh-CN" altLang="zh-CN" sz="2400" b="1">
                <a:solidFill>
                  <a:schemeClr val="accent2"/>
                </a:solidFill>
                <a:latin typeface="Times New Roman" pitchFamily="18" charset="0"/>
                <a:ea typeface="楷体_GB2312" pitchFamily="49" charset="-122"/>
              </a:rPr>
              <a:t>Interchange</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美国信息交换标准代码</a:t>
            </a:r>
            <a:r>
              <a:rPr lang="en-US" altLang="zh-CN" sz="2400" b="1">
                <a:solidFill>
                  <a:schemeClr val="accent2"/>
                </a:solidFill>
                <a:latin typeface="Times New Roman" pitchFamily="18" charset="0"/>
                <a:ea typeface="楷体_GB2312" pitchFamily="49" charset="-122"/>
              </a:rPr>
              <a:t>) </a:t>
            </a:r>
            <a:r>
              <a:rPr lang="en-US" altLang="zh-CN" sz="2400" b="1">
                <a:latin typeface="Times New Roman" pitchFamily="18" charset="0"/>
                <a:ea typeface="楷体_GB2312" pitchFamily="49" charset="-122"/>
              </a:rPr>
              <a:t>data exchange format specific to their product, and a programming </a:t>
            </a:r>
            <a:r>
              <a:rPr lang="en-US" altLang="zh-CN" sz="2400" b="1" u="sng">
                <a:solidFill>
                  <a:srgbClr val="9900CC"/>
                </a:solidFill>
                <a:latin typeface="Times New Roman" pitchFamily="18" charset="0"/>
                <a:ea typeface="楷体_GB2312" pitchFamily="49" charset="-122"/>
              </a:rPr>
              <a:t>subroutine</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子程序</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library that will allow users to write their own data conversion routines to fulfill their own specific needs.</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As digital data becomes more readily available this capability becomes a necessity for any GIS.</a:t>
            </a:r>
          </a:p>
        </p:txBody>
      </p:sp>
      <p:sp>
        <p:nvSpPr>
          <p:cNvPr id="48133" name="Rectangle 5"/>
          <p:cNvSpPr>
            <a:spLocks noChangeArrowheads="1"/>
          </p:cNvSpPr>
          <p:nvPr/>
        </p:nvSpPr>
        <p:spPr bwMode="auto">
          <a:xfrm>
            <a:off x="900113" y="1125538"/>
            <a:ext cx="5472112" cy="485775"/>
          </a:xfrm>
          <a:prstGeom prst="rect">
            <a:avLst/>
          </a:prstGeom>
          <a:solidFill>
            <a:srgbClr val="8FFFFF"/>
          </a:solidFill>
          <a:ln w="28575">
            <a:solidFill>
              <a:schemeClr val="tx1"/>
            </a:solidFill>
            <a:miter lim="800000"/>
            <a:headEnd/>
            <a:tailEnd/>
          </a:ln>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a:solidFill>
                  <a:srgbClr val="CC00CC"/>
                </a:solidFill>
                <a:latin typeface="Times New Roman" pitchFamily="18" charset="0"/>
              </a:rPr>
              <a:t>(4)</a:t>
            </a:r>
            <a:r>
              <a:rPr lang="en-US" altLang="zh-CN" sz="2400">
                <a:solidFill>
                  <a:srgbClr val="CC00CC"/>
                </a:solidFill>
              </a:rPr>
              <a:t> Conversion of existing digital data</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F5C18F8-C466-4F2B-93C2-C297545743EE}" type="slidenum">
              <a:rPr lang="en-US" altLang="zh-CN" sz="1400" smtClean="0"/>
              <a:pPr eaLnBrk="1" hangingPunct="1"/>
              <a:t>48</a:t>
            </a:fld>
            <a:endParaRPr lang="en-US" altLang="zh-CN" sz="1400" smtClean="0"/>
          </a:p>
        </p:txBody>
      </p:sp>
      <p:sp>
        <p:nvSpPr>
          <p:cNvPr id="49155"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49156" name="Rectangle 3"/>
          <p:cNvSpPr>
            <a:spLocks noChangeArrowheads="1"/>
          </p:cNvSpPr>
          <p:nvPr/>
        </p:nvSpPr>
        <p:spPr bwMode="auto">
          <a:xfrm>
            <a:off x="611188" y="1916113"/>
            <a:ext cx="7705725" cy="408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Char char="l"/>
            </a:pPr>
            <a:r>
              <a:rPr lang="en-US" altLang="zh-CN" sz="2800" b="1">
                <a:latin typeface="Times New Roman" pitchFamily="18" charset="0"/>
                <a:ea typeface="楷体_GB2312" pitchFamily="49" charset="-122"/>
              </a:rPr>
              <a:t>Data editing and </a:t>
            </a:r>
            <a:r>
              <a:rPr lang="en-US" altLang="zh-CN" sz="2800" b="1" u="sng">
                <a:solidFill>
                  <a:srgbClr val="9900CC"/>
                </a:solidFill>
                <a:latin typeface="Times New Roman" pitchFamily="18" charset="0"/>
                <a:ea typeface="楷体_GB2312" pitchFamily="49" charset="-122"/>
              </a:rPr>
              <a:t>verification</a:t>
            </a:r>
            <a:r>
              <a:rPr lang="en-US" altLang="zh-CN" sz="2800" b="1">
                <a:latin typeface="Times New Roman" pitchFamily="18" charset="0"/>
                <a:ea typeface="楷体_GB2312" pitchFamily="49" charset="-122"/>
              </a:rPr>
              <a:t>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核实，验证</a:t>
            </a:r>
            <a:r>
              <a:rPr lang="en-US" altLang="zh-CN" sz="2800" b="1">
                <a:solidFill>
                  <a:schemeClr val="accent2"/>
                </a:solidFill>
                <a:latin typeface="Times New Roman" pitchFamily="18" charset="0"/>
                <a:ea typeface="楷体_GB2312" pitchFamily="49" charset="-122"/>
              </a:rPr>
              <a:t>)</a:t>
            </a:r>
            <a:r>
              <a:rPr lang="en-US" altLang="zh-CN" sz="2800" b="1">
                <a:latin typeface="Times New Roman" pitchFamily="18" charset="0"/>
                <a:ea typeface="楷体_GB2312" pitchFamily="49" charset="-122"/>
              </a:rPr>
              <a:t> is in response to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对</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楷体_GB2312" pitchFamily="49" charset="-122"/>
                <a:ea typeface="楷体_GB2312" pitchFamily="49" charset="-122"/>
              </a:rPr>
              <a:t>做出反应</a:t>
            </a:r>
            <a:r>
              <a:rPr lang="en-US" altLang="zh-CN" sz="2800" b="1">
                <a:solidFill>
                  <a:schemeClr val="accent2"/>
                </a:solidFill>
                <a:latin typeface="Times New Roman" pitchFamily="18" charset="0"/>
                <a:ea typeface="楷体_GB2312" pitchFamily="49" charset="-122"/>
              </a:rPr>
              <a:t>)</a:t>
            </a:r>
            <a:r>
              <a:rPr lang="en-US" altLang="zh-CN" sz="2800" b="1">
                <a:latin typeface="Times New Roman" pitchFamily="18" charset="0"/>
                <a:ea typeface="楷体_GB2312" pitchFamily="49" charset="-122"/>
              </a:rPr>
              <a:t> the errors that arise during the encoding of spatial and non-spatial data. The editing of spatial data is a time consuming </a:t>
            </a:r>
            <a:r>
              <a:rPr lang="en-US" altLang="zh-CN" sz="2800" b="1">
                <a:solidFill>
                  <a:schemeClr val="accent2"/>
                </a:solidFill>
                <a:latin typeface="Times New Roman" pitchFamily="18" charset="0"/>
                <a:ea typeface="楷体_GB2312" pitchFamily="49" charset="-122"/>
              </a:rPr>
              <a:t>(/</a:t>
            </a:r>
            <a:r>
              <a:rPr lang="en-US" altLang="zh-CN" sz="2800" b="1">
                <a:solidFill>
                  <a:srgbClr val="000000"/>
                </a:solidFill>
                <a:latin typeface="Times New Roman" pitchFamily="18" charset="0"/>
                <a:ea typeface="楷体_GB2312" pitchFamily="49" charset="-122"/>
              </a:rPr>
              <a:t>kən</a:t>
            </a:r>
            <a:r>
              <a:rPr lang="en-US" altLang="zh-CN" sz="2400" b="1">
                <a:solidFill>
                  <a:schemeClr val="accent2"/>
                </a:solidFill>
                <a:latin typeface="Times New Roman" pitchFamily="18" charset="0"/>
                <a:ea typeface="楷体_GB2312" pitchFamily="49" charset="-122"/>
                <a:sym typeface="Kingsoft Phonetic Plain"/>
              </a:rPr>
              <a:t>’</a:t>
            </a:r>
            <a:r>
              <a:rPr lang="en-US" altLang="zh-CN" sz="2800" b="1">
                <a:solidFill>
                  <a:srgbClr val="000000"/>
                </a:solidFill>
                <a:latin typeface="Times New Roman" pitchFamily="18" charset="0"/>
                <a:ea typeface="楷体_GB2312" pitchFamily="49" charset="-122"/>
              </a:rPr>
              <a:t>sju:m/</a:t>
            </a:r>
            <a:r>
              <a:rPr lang="en-US" altLang="zh-CN" sz="2800" b="1">
                <a:solidFill>
                  <a:schemeClr val="accent2"/>
                </a:solidFill>
                <a:latin typeface="Times New Roman" pitchFamily="18" charset="0"/>
                <a:ea typeface="楷体_GB2312" pitchFamily="49" charset="-122"/>
              </a:rPr>
              <a:t> )</a:t>
            </a:r>
            <a:r>
              <a:rPr lang="en-US" altLang="zh-CN" sz="2800" b="1">
                <a:latin typeface="Times New Roman" pitchFamily="18" charset="0"/>
                <a:ea typeface="楷体_GB2312" pitchFamily="49" charset="-122"/>
              </a:rPr>
              <a:t>, </a:t>
            </a:r>
            <a:r>
              <a:rPr lang="en-US" altLang="zh-CN" sz="2800" b="1" u="sng">
                <a:solidFill>
                  <a:srgbClr val="9900CC"/>
                </a:solidFill>
                <a:latin typeface="Times New Roman" pitchFamily="18" charset="0"/>
                <a:ea typeface="楷体_GB2312" pitchFamily="49" charset="-122"/>
              </a:rPr>
              <a:t>interactive</a:t>
            </a:r>
            <a:r>
              <a:rPr lang="en-US" altLang="zh-CN" sz="2800" b="1">
                <a:latin typeface="Times New Roman" pitchFamily="18" charset="0"/>
                <a:ea typeface="楷体_GB2312" pitchFamily="49" charset="-122"/>
              </a:rPr>
              <a:t> </a:t>
            </a:r>
            <a:r>
              <a:rPr lang="en-US" altLang="zh-CN" sz="2800" b="1">
                <a:solidFill>
                  <a:schemeClr val="accent2"/>
                </a:solidFill>
                <a:latin typeface="Times New Roman" pitchFamily="18" charset="0"/>
                <a:ea typeface="楷体_GB2312" pitchFamily="49" charset="-122"/>
              </a:rPr>
              <a:t>(</a:t>
            </a:r>
            <a:r>
              <a:rPr lang="zh-CN" altLang="en-US" sz="2800" b="1">
                <a:solidFill>
                  <a:schemeClr val="accent2"/>
                </a:solidFill>
                <a:latin typeface="Times New Roman" pitchFamily="18" charset="0"/>
                <a:ea typeface="楷体_GB2312" pitchFamily="49" charset="-122"/>
              </a:rPr>
              <a:t>交互的</a:t>
            </a:r>
            <a:r>
              <a:rPr lang="en-US" altLang="zh-CN" sz="2800" b="1">
                <a:solidFill>
                  <a:schemeClr val="accent2"/>
                </a:solidFill>
                <a:latin typeface="Times New Roman" pitchFamily="18" charset="0"/>
                <a:ea typeface="楷体_GB2312" pitchFamily="49" charset="-122"/>
              </a:rPr>
              <a:t>)</a:t>
            </a:r>
            <a:r>
              <a:rPr lang="en-US" altLang="zh-CN" sz="2800" b="1">
                <a:latin typeface="Times New Roman" pitchFamily="18" charset="0"/>
                <a:ea typeface="楷体_GB2312" pitchFamily="49" charset="-122"/>
              </a:rPr>
              <a:t> process that can take as long, if not longer, than the data input process itself.</a:t>
            </a:r>
          </a:p>
        </p:txBody>
      </p:sp>
      <p:sp>
        <p:nvSpPr>
          <p:cNvPr id="4915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5870" tIns="0" rIns="15870" bIns="0"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sp>
        <p:nvSpPr>
          <p:cNvPr id="49158"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5870" tIns="0" rIns="15870" bIns="0" anchor="ct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endParaRPr lang="zh-CN" altLang="en-US"/>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3B421DF-3651-4779-B33A-AA5AEC57706F}" type="slidenum">
              <a:rPr lang="en-US" altLang="zh-CN" sz="1400" smtClean="0"/>
              <a:pPr eaLnBrk="1" hangingPunct="1"/>
              <a:t>49</a:t>
            </a:fld>
            <a:endParaRPr lang="en-US" altLang="zh-CN" sz="1400" smtClean="0"/>
          </a:p>
        </p:txBody>
      </p:sp>
      <p:sp>
        <p:nvSpPr>
          <p:cNvPr id="50179"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50180" name="Rectangle 3"/>
          <p:cNvSpPr>
            <a:spLocks noChangeArrowheads="1"/>
          </p:cNvSpPr>
          <p:nvPr/>
        </p:nvSpPr>
        <p:spPr bwMode="auto">
          <a:xfrm>
            <a:off x="611188" y="1557338"/>
            <a:ext cx="799306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20000"/>
              </a:spcBef>
              <a:buFont typeface="Wingdings" pitchFamily="2" charset="2"/>
              <a:buChar char="l"/>
            </a:pPr>
            <a:r>
              <a:rPr lang="en-US" altLang="zh-CN" sz="2400" b="1">
                <a:latin typeface="Times New Roman" pitchFamily="18" charset="0"/>
                <a:ea typeface="楷体_GB2312" pitchFamily="49" charset="-122"/>
              </a:rPr>
              <a:t>Several kinds of errors can occur </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ə</a:t>
            </a:r>
            <a:r>
              <a:rPr lang="en-US" altLang="zh-CN" sz="2400" b="1">
                <a:latin typeface="Times New Roman" pitchFamily="18" charset="0"/>
                <a:ea typeface="楷体_GB2312" pitchFamily="49" charset="-122"/>
                <a:sym typeface="Kingsoft Phonetic Plain"/>
              </a:rPr>
              <a:t>’</a:t>
            </a:r>
            <a:r>
              <a:rPr lang="en-US" altLang="zh-CN" sz="2400" b="1">
                <a:latin typeface="Times New Roman" pitchFamily="18" charset="0"/>
                <a:ea typeface="楷体_GB2312" pitchFamily="49" charset="-122"/>
              </a:rPr>
              <a:t>kə:/</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during data input. They can be classified as:</a:t>
            </a:r>
          </a:p>
          <a:p>
            <a:pPr eaLnBrk="1" hangingPunct="1">
              <a:spcBef>
                <a:spcPct val="20000"/>
              </a:spcBef>
              <a:buFont typeface="Wingdings" pitchFamily="2" charset="2"/>
              <a:buChar char="Ø"/>
            </a:pPr>
            <a:r>
              <a:rPr lang="en-US" altLang="zh-CN" sz="2400" b="1">
                <a:latin typeface="楷体_GB2312" pitchFamily="49" charset="-122"/>
                <a:ea typeface="楷体_GB2312" pitchFamily="49" charset="-122"/>
              </a:rPr>
              <a:t>①</a:t>
            </a:r>
            <a:r>
              <a:rPr lang="en-US" altLang="zh-CN" sz="2400" b="1">
                <a:latin typeface="Times New Roman" pitchFamily="18" charset="0"/>
                <a:ea typeface="楷体_GB2312" pitchFamily="49" charset="-122"/>
              </a:rPr>
              <a:t>Incompleteness of the spatial data. This includes missing points, line segments, and/or polygons.</a:t>
            </a:r>
          </a:p>
          <a:p>
            <a:pPr eaLnBrk="1" hangingPunct="1">
              <a:spcBef>
                <a:spcPct val="20000"/>
              </a:spcBef>
              <a:buFont typeface="Wingdings" pitchFamily="2" charset="2"/>
              <a:buChar char="Ø"/>
            </a:pPr>
            <a:r>
              <a:rPr lang="en-US" altLang="zh-CN" sz="2400" b="1">
                <a:latin typeface="楷体_GB2312" pitchFamily="49" charset="-122"/>
                <a:ea typeface="楷体_GB2312" pitchFamily="49" charset="-122"/>
              </a:rPr>
              <a:t>②</a:t>
            </a:r>
            <a:r>
              <a:rPr lang="en-US" altLang="zh-CN" sz="2400" b="1">
                <a:latin typeface="Times New Roman" pitchFamily="18" charset="0"/>
                <a:ea typeface="楷体_GB2312" pitchFamily="49" charset="-122"/>
              </a:rPr>
              <a:t>Locational </a:t>
            </a:r>
            <a:r>
              <a:rPr lang="en-US" altLang="zh-CN" sz="2400" b="1" u="sng">
                <a:solidFill>
                  <a:srgbClr val="9900CC"/>
                </a:solidFill>
                <a:latin typeface="Times New Roman" pitchFamily="18" charset="0"/>
                <a:ea typeface="楷体_GB2312" pitchFamily="49" charset="-122"/>
              </a:rPr>
              <a:t>placement</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放置</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errors of spatial data. These types of errors usually are the result of careless digitizing or poor quality of the original data source.</a:t>
            </a:r>
          </a:p>
          <a:p>
            <a:pPr eaLnBrk="1" hangingPunct="1">
              <a:spcBef>
                <a:spcPct val="20000"/>
              </a:spcBef>
              <a:buFont typeface="Wingdings" pitchFamily="2" charset="2"/>
              <a:buChar char="Ø"/>
            </a:pPr>
            <a:r>
              <a:rPr lang="en-US" altLang="zh-CN" sz="2400" b="1">
                <a:latin typeface="楷体_GB2312" pitchFamily="49" charset="-122"/>
                <a:ea typeface="楷体_GB2312" pitchFamily="49" charset="-122"/>
              </a:rPr>
              <a:t>③</a:t>
            </a:r>
            <a:r>
              <a:rPr lang="en-US" altLang="zh-CN" sz="2400" b="1" u="sng">
                <a:solidFill>
                  <a:srgbClr val="9900CC"/>
                </a:solidFill>
                <a:latin typeface="Times New Roman" pitchFamily="18" charset="0"/>
                <a:ea typeface="楷体_GB2312" pitchFamily="49" charset="-122"/>
              </a:rPr>
              <a:t>Distortion</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失真，扭曲，</a:t>
            </a:r>
            <a:r>
              <a:rPr lang="en-US" altLang="zh-CN" sz="2400" b="1">
                <a:solidFill>
                  <a:schemeClr val="accent2"/>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rPr>
              <a:t>di</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stɔ:ʃən/</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of the spatial data. This kind of error is usually caused by base maps that are not </a:t>
            </a:r>
            <a:r>
              <a:rPr lang="en-US" altLang="zh-CN" sz="2400" b="1" u="sng">
                <a:solidFill>
                  <a:srgbClr val="9900CC"/>
                </a:solidFill>
                <a:latin typeface="Times New Roman" pitchFamily="18" charset="0"/>
                <a:ea typeface="楷体_GB2312" pitchFamily="49" charset="-122"/>
              </a:rPr>
              <a:t>scale</a:t>
            </a:r>
            <a:r>
              <a:rPr lang="en-US" altLang="zh-CN" sz="2400" b="1">
                <a:latin typeface="Times New Roman" pitchFamily="18" charset="0"/>
                <a:ea typeface="楷体_GB2312" pitchFamily="49" charset="-122"/>
              </a:rPr>
              <a:t>-correct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比例尺</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over the whole image, e. g. aerial photographs, or paper documents.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C023DA5-4961-4A65-B9DA-72D58E08E6C2}" type="slidenum">
              <a:rPr lang="en-US" altLang="zh-CN" sz="1400" smtClean="0"/>
              <a:pPr eaLnBrk="1" hangingPunct="1"/>
              <a:t>5</a:t>
            </a:fld>
            <a:endParaRPr lang="en-US" altLang="zh-CN" sz="1400" smtClean="0"/>
          </a:p>
        </p:txBody>
      </p:sp>
      <p:sp>
        <p:nvSpPr>
          <p:cNvPr id="6147" name="Rectangle 2"/>
          <p:cNvSpPr>
            <a:spLocks noChangeArrowheads="1"/>
          </p:cNvSpPr>
          <p:nvPr/>
        </p:nvSpPr>
        <p:spPr bwMode="auto">
          <a:xfrm>
            <a:off x="0" y="620713"/>
            <a:ext cx="7127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Ⅰ ——</a:t>
            </a:r>
            <a:r>
              <a:rPr lang="en-US" altLang="zh-CN" sz="3200" b="1">
                <a:latin typeface="Times New Roman" pitchFamily="18" charset="0"/>
              </a:rPr>
              <a:t>1.</a:t>
            </a:r>
            <a:r>
              <a:rPr lang="en-US" altLang="zh-CN" b="1">
                <a:solidFill>
                  <a:srgbClr val="CC00CC"/>
                </a:solidFill>
                <a:latin typeface="Times New Roman" pitchFamily="18" charset="0"/>
                <a:ea typeface="楷体_GB2312" pitchFamily="49" charset="-122"/>
              </a:rPr>
              <a:t> </a:t>
            </a:r>
            <a:r>
              <a:rPr lang="en-US" altLang="zh-CN" sz="3200" b="1">
                <a:latin typeface="Times New Roman" pitchFamily="18" charset="0"/>
              </a:rPr>
              <a:t>What is GIS?</a:t>
            </a:r>
          </a:p>
        </p:txBody>
      </p:sp>
      <p:sp>
        <p:nvSpPr>
          <p:cNvPr id="6148" name="Rectangle 3"/>
          <p:cNvSpPr>
            <a:spLocks noChangeArrowheads="1"/>
          </p:cNvSpPr>
          <p:nvPr/>
        </p:nvSpPr>
        <p:spPr bwMode="auto">
          <a:xfrm>
            <a:off x="539750" y="1143000"/>
            <a:ext cx="838993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chemeClr val="accent2"/>
                </a:solidFill>
                <a:latin typeface="Times New Roman" pitchFamily="18" charset="0"/>
              </a:rPr>
              <a:t>The GIS has four</a:t>
            </a:r>
            <a:r>
              <a:rPr lang="en-US" altLang="zh-CN" sz="2800" b="1">
                <a:solidFill>
                  <a:srgbClr val="CC00CC"/>
                </a:solidFill>
                <a:latin typeface="Times New Roman" pitchFamily="18" charset="0"/>
              </a:rPr>
              <a:t> </a:t>
            </a:r>
            <a:r>
              <a:rPr lang="en-US" altLang="zh-CN" sz="2800" b="1" u="sng">
                <a:solidFill>
                  <a:srgbClr val="CC00CC"/>
                </a:solidFill>
                <a:latin typeface="Times New Roman" pitchFamily="18" charset="0"/>
              </a:rPr>
              <a:t>subsystems</a:t>
            </a:r>
            <a:r>
              <a:rPr lang="en-US" altLang="zh-CN" sz="2800" b="1">
                <a:solidFill>
                  <a:srgbClr val="CC00CC"/>
                </a:solidFill>
                <a:latin typeface="Times New Roman" pitchFamily="18" charset="0"/>
              </a:rPr>
              <a:t>:</a:t>
            </a:r>
            <a:r>
              <a:rPr lang="en-US" altLang="zh-CN" sz="2800" b="1">
                <a:solidFill>
                  <a:schemeClr val="accent2"/>
                </a:solidFill>
                <a:latin typeface="Times New Roman" pitchFamily="18" charset="0"/>
              </a:rPr>
              <a:t> </a:t>
            </a:r>
          </a:p>
          <a:p>
            <a:pPr eaLnBrk="1" hangingPunct="1">
              <a:lnSpc>
                <a:spcPct val="150000"/>
              </a:lnSpc>
              <a:spcBef>
                <a:spcPct val="20000"/>
              </a:spcBef>
              <a:buFont typeface="Wingdings" pitchFamily="2" charset="2"/>
              <a:buChar char="Ø"/>
            </a:pPr>
            <a:r>
              <a:rPr lang="en-US" altLang="zh-CN" sz="2800" b="1">
                <a:solidFill>
                  <a:srgbClr val="CC00CC"/>
                </a:solidFill>
                <a:latin typeface="Times New Roman" pitchFamily="18" charset="0"/>
              </a:rPr>
              <a:t>1</a:t>
            </a:r>
            <a:r>
              <a:rPr lang="zh-CN" altLang="en-US" sz="2800" b="1">
                <a:solidFill>
                  <a:srgbClr val="CC00CC"/>
                </a:solidFill>
                <a:latin typeface="Times New Roman" pitchFamily="18" charset="0"/>
              </a:rPr>
              <a:t>）</a:t>
            </a:r>
            <a:r>
              <a:rPr lang="en-US" altLang="zh-CN" sz="2800" b="1">
                <a:solidFill>
                  <a:srgbClr val="CC00CC"/>
                </a:solidFill>
                <a:latin typeface="Times New Roman" pitchFamily="18" charset="0"/>
              </a:rPr>
              <a:t>A data </a:t>
            </a:r>
            <a:r>
              <a:rPr lang="en-US" altLang="zh-CN" sz="2800" b="1" u="sng">
                <a:solidFill>
                  <a:srgbClr val="CC00CC"/>
                </a:solidFill>
                <a:latin typeface="Times New Roman" pitchFamily="18" charset="0"/>
              </a:rPr>
              <a:t>input</a:t>
            </a:r>
            <a:r>
              <a:rPr lang="en-US" altLang="zh-CN" sz="2800" b="1">
                <a:solidFill>
                  <a:srgbClr val="CC00CC"/>
                </a:solidFill>
                <a:latin typeface="Times New Roman" pitchFamily="18" charset="0"/>
              </a:rPr>
              <a:t> subsystem</a:t>
            </a:r>
            <a:r>
              <a:rPr lang="en-US" altLang="zh-CN" sz="2800" b="1">
                <a:solidFill>
                  <a:schemeClr val="accent2"/>
                </a:solidFill>
                <a:latin typeface="Times New Roman" pitchFamily="18" charset="0"/>
              </a:rPr>
              <a:t> that collects and </a:t>
            </a:r>
            <a:r>
              <a:rPr lang="en-US" altLang="zh-CN" sz="2800" b="1" u="sng">
                <a:solidFill>
                  <a:schemeClr val="accent2"/>
                </a:solidFill>
                <a:latin typeface="Times New Roman" pitchFamily="18" charset="0"/>
              </a:rPr>
              <a:t>preprocess</a:t>
            </a:r>
            <a:r>
              <a:rPr lang="en-US" altLang="zh-CN" sz="2800" b="1">
                <a:solidFill>
                  <a:schemeClr val="accent2"/>
                </a:solidFill>
                <a:latin typeface="Times New Roman" pitchFamily="18" charset="0"/>
              </a:rPr>
              <a:t>es </a:t>
            </a:r>
            <a:r>
              <a:rPr lang="en-US" altLang="zh-CN" sz="2800" b="1" u="sng">
                <a:solidFill>
                  <a:schemeClr val="accent2"/>
                </a:solidFill>
                <a:latin typeface="Times New Roman" pitchFamily="18" charset="0"/>
              </a:rPr>
              <a:t>spatial data</a:t>
            </a:r>
            <a:r>
              <a:rPr lang="en-US" altLang="zh-CN" sz="2800" b="1">
                <a:solidFill>
                  <a:schemeClr val="accent2"/>
                </a:solidFill>
                <a:latin typeface="Times New Roman" pitchFamily="18" charset="0"/>
              </a:rPr>
              <a:t> from various sources.</a:t>
            </a:r>
          </a:p>
          <a:p>
            <a:pPr eaLnBrk="1" hangingPunct="1">
              <a:lnSpc>
                <a:spcPct val="150000"/>
              </a:lnSpc>
              <a:spcBef>
                <a:spcPct val="20000"/>
              </a:spcBef>
              <a:buFont typeface="Wingdings" pitchFamily="2" charset="2"/>
              <a:buChar char="Ø"/>
            </a:pPr>
            <a:r>
              <a:rPr lang="en-US" altLang="zh-CN" sz="2800" b="1">
                <a:solidFill>
                  <a:srgbClr val="CC00CC"/>
                </a:solidFill>
                <a:latin typeface="Times New Roman" pitchFamily="18" charset="0"/>
              </a:rPr>
              <a:t>2</a:t>
            </a:r>
            <a:r>
              <a:rPr lang="zh-CN" altLang="en-US" sz="2800" b="1">
                <a:solidFill>
                  <a:srgbClr val="CC00CC"/>
                </a:solidFill>
                <a:latin typeface="Times New Roman" pitchFamily="18" charset="0"/>
              </a:rPr>
              <a:t>）</a:t>
            </a:r>
            <a:r>
              <a:rPr lang="en-US" altLang="zh-CN" sz="2800" b="1">
                <a:solidFill>
                  <a:srgbClr val="CC00CC"/>
                </a:solidFill>
                <a:latin typeface="Times New Roman" pitchFamily="18" charset="0"/>
              </a:rPr>
              <a:t>A data </a:t>
            </a:r>
            <a:r>
              <a:rPr lang="en-US" altLang="zh-CN" sz="2800" b="1" u="sng">
                <a:solidFill>
                  <a:srgbClr val="CC00CC"/>
                </a:solidFill>
                <a:latin typeface="Times New Roman" pitchFamily="18" charset="0"/>
              </a:rPr>
              <a:t>storage</a:t>
            </a:r>
            <a:r>
              <a:rPr lang="en-US" altLang="zh-CN" sz="2800" b="1">
                <a:solidFill>
                  <a:srgbClr val="CC00CC"/>
                </a:solidFill>
                <a:latin typeface="Times New Roman" pitchFamily="18" charset="0"/>
              </a:rPr>
              <a:t> and </a:t>
            </a:r>
            <a:r>
              <a:rPr lang="en-US" altLang="zh-CN" sz="2800" b="1" u="sng">
                <a:solidFill>
                  <a:srgbClr val="CC00CC"/>
                </a:solidFill>
                <a:latin typeface="Times New Roman" pitchFamily="18" charset="0"/>
              </a:rPr>
              <a:t>retrieval </a:t>
            </a:r>
            <a:r>
              <a:rPr lang="en-US" altLang="zh-CN" sz="2800" b="1">
                <a:solidFill>
                  <a:schemeClr val="accent2"/>
                </a:solidFill>
                <a:latin typeface="Times New Roman" pitchFamily="18" charset="0"/>
              </a:rPr>
              <a:t>(/ri</a:t>
            </a:r>
            <a:r>
              <a:rPr lang="en-US" altLang="zh-CN" sz="2800" b="1">
                <a:solidFill>
                  <a:schemeClr val="accent2"/>
                </a:solidFill>
                <a:latin typeface="Times New Roman" pitchFamily="18" charset="0"/>
                <a:ea typeface="楷体_GB2312" pitchFamily="49" charset="-122"/>
                <a:sym typeface="Kingsoft Phonetic Plain"/>
              </a:rPr>
              <a:t>’</a:t>
            </a:r>
            <a:r>
              <a:rPr lang="en-US" altLang="zh-CN" sz="2800" b="1">
                <a:solidFill>
                  <a:schemeClr val="accent2"/>
                </a:solidFill>
                <a:latin typeface="Times New Roman" pitchFamily="18" charset="0"/>
              </a:rPr>
              <a:t>tri:vəl/)</a:t>
            </a:r>
            <a:r>
              <a:rPr lang="en-US" altLang="zh-CN" sz="2800" b="1">
                <a:solidFill>
                  <a:srgbClr val="CC00CC"/>
                </a:solidFill>
                <a:latin typeface="Times New Roman" pitchFamily="18" charset="0"/>
              </a:rPr>
              <a:t> subsystem</a:t>
            </a:r>
            <a:r>
              <a:rPr lang="en-US" altLang="zh-CN" sz="2800" b="1">
                <a:solidFill>
                  <a:schemeClr val="accent2"/>
                </a:solidFill>
                <a:latin typeface="Times New Roman" pitchFamily="18" charset="0"/>
              </a:rPr>
              <a:t> that organizes the spatial data in a manner that allows retrieval, </a:t>
            </a:r>
            <a:r>
              <a:rPr lang="en-US" altLang="zh-CN" sz="2800" b="1" u="sng">
                <a:solidFill>
                  <a:schemeClr val="accent2"/>
                </a:solidFill>
                <a:latin typeface="Times New Roman" pitchFamily="18" charset="0"/>
              </a:rPr>
              <a:t>updating</a:t>
            </a:r>
            <a:r>
              <a:rPr lang="en-US" altLang="zh-CN" sz="2800" b="1">
                <a:solidFill>
                  <a:schemeClr val="accent2"/>
                </a:solidFill>
                <a:latin typeface="Times New Roman" pitchFamily="18" charset="0"/>
              </a:rPr>
              <a:t>, and </a:t>
            </a:r>
            <a:r>
              <a:rPr lang="en-US" altLang="zh-CN" sz="2800" b="1" u="sng">
                <a:solidFill>
                  <a:schemeClr val="accent2"/>
                </a:solidFill>
                <a:latin typeface="Times New Roman" pitchFamily="18" charset="0"/>
              </a:rPr>
              <a:t>editing</a:t>
            </a:r>
            <a:r>
              <a:rPr lang="en-US" altLang="zh-CN" sz="2800" b="1">
                <a:solidFill>
                  <a:schemeClr val="accent2"/>
                </a:solidFill>
                <a:latin typeface="Times New Roman" pitchFamily="18"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8">
                                            <p:txEl>
                                              <p:pRg st="1" end="1"/>
                                            </p:txEl>
                                          </p:spTgt>
                                        </p:tgtEl>
                                        <p:attrNameLst>
                                          <p:attrName>style.visibility</p:attrName>
                                        </p:attrNameLst>
                                      </p:cBhvr>
                                      <p:to>
                                        <p:strVal val="visible"/>
                                      </p:to>
                                    </p:set>
                                    <p:anim calcmode="lin" valueType="num">
                                      <p:cBhvr additive="base">
                                        <p:cTn id="7" dur="500" fill="hold"/>
                                        <p:tgtEl>
                                          <p:spTgt spid="614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148">
                                            <p:txEl>
                                              <p:pRg st="2" end="2"/>
                                            </p:txEl>
                                          </p:spTgt>
                                        </p:tgtEl>
                                        <p:attrNameLst>
                                          <p:attrName>style.visibility</p:attrName>
                                        </p:attrNameLst>
                                      </p:cBhvr>
                                      <p:to>
                                        <p:strVal val="visible"/>
                                      </p:to>
                                    </p:set>
                                    <p:anim calcmode="lin" valueType="num">
                                      <p:cBhvr additive="base">
                                        <p:cTn id="13" dur="500" fill="hold"/>
                                        <p:tgtEl>
                                          <p:spTgt spid="614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7CE31CA-1700-4BDA-AC00-D66C552B8D72}" type="slidenum">
              <a:rPr lang="en-US" altLang="zh-CN" sz="1400" smtClean="0"/>
              <a:pPr eaLnBrk="1" hangingPunct="1"/>
              <a:t>50</a:t>
            </a:fld>
            <a:endParaRPr lang="en-US" altLang="zh-CN" sz="1400" smtClean="0"/>
          </a:p>
        </p:txBody>
      </p:sp>
      <p:sp>
        <p:nvSpPr>
          <p:cNvPr id="51203"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51204" name="Rectangle 3"/>
          <p:cNvSpPr>
            <a:spLocks noChangeArrowheads="1"/>
          </p:cNvSpPr>
          <p:nvPr/>
        </p:nvSpPr>
        <p:spPr bwMode="auto">
          <a:xfrm>
            <a:off x="611188" y="15573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200" b="1">
                <a:latin typeface="Times New Roman" pitchFamily="18" charset="0"/>
                <a:ea typeface="楷体_GB2312" pitchFamily="49" charset="-122"/>
              </a:rPr>
              <a:t>Several kinds of errors can occur during data input. They can be classified as:</a:t>
            </a:r>
          </a:p>
          <a:p>
            <a:pPr eaLnBrk="1" hangingPunct="1">
              <a:lnSpc>
                <a:spcPct val="110000"/>
              </a:lnSpc>
              <a:spcBef>
                <a:spcPct val="20000"/>
              </a:spcBef>
              <a:buFont typeface="Wingdings" pitchFamily="2" charset="2"/>
              <a:buChar char="Ø"/>
            </a:pPr>
            <a:r>
              <a:rPr lang="en-US" altLang="zh-CN" sz="2200" b="1">
                <a:latin typeface="楷体_GB2312" pitchFamily="49" charset="-122"/>
                <a:ea typeface="楷体_GB2312" pitchFamily="49" charset="-122"/>
              </a:rPr>
              <a:t>④</a:t>
            </a:r>
            <a:r>
              <a:rPr lang="en-US" altLang="zh-CN" sz="2200" b="1">
                <a:latin typeface="Times New Roman" pitchFamily="18" charset="0"/>
                <a:ea typeface="楷体_GB2312" pitchFamily="49" charset="-122"/>
              </a:rPr>
              <a:t>Incorrect linkages between spatial and attribute data. This type of error is commonly the result of incorrect unique </a:t>
            </a:r>
            <a:r>
              <a:rPr lang="en-US" altLang="zh-CN" sz="2200" b="1" u="sng">
                <a:solidFill>
                  <a:srgbClr val="9900CC"/>
                </a:solidFill>
                <a:latin typeface="Times New Roman" pitchFamily="18" charset="0"/>
                <a:ea typeface="楷体_GB2312" pitchFamily="49" charset="-122"/>
              </a:rPr>
              <a:t>identifier</a:t>
            </a:r>
            <a:r>
              <a:rPr lang="en-US" altLang="zh-CN" sz="2200" b="1">
                <a:latin typeface="Times New Roman" pitchFamily="18" charset="0"/>
                <a:ea typeface="楷体_GB2312" pitchFamily="49" charset="-122"/>
              </a:rPr>
              <a:t>s (labels)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标识符号</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being assigned during manual key in or digitizing. This may involve the assigning of an entirely wrong label to a feature, or more than one label being assigning to a feature.</a:t>
            </a:r>
          </a:p>
          <a:p>
            <a:pPr eaLnBrk="1" hangingPunct="1">
              <a:lnSpc>
                <a:spcPct val="110000"/>
              </a:lnSpc>
              <a:spcBef>
                <a:spcPct val="20000"/>
              </a:spcBef>
              <a:buFont typeface="Wingdings" pitchFamily="2" charset="2"/>
              <a:buChar char="Ø"/>
            </a:pPr>
            <a:r>
              <a:rPr lang="en-US" altLang="zh-CN" sz="2200" b="1">
                <a:latin typeface="楷体_GB2312" pitchFamily="49" charset="-122"/>
                <a:ea typeface="楷体_GB2312" pitchFamily="49" charset="-122"/>
              </a:rPr>
              <a:t>⑤</a:t>
            </a:r>
            <a:r>
              <a:rPr lang="en-US" altLang="zh-CN" sz="2200" b="1">
                <a:latin typeface="Times New Roman" pitchFamily="18" charset="0"/>
                <a:ea typeface="楷体_GB2312" pitchFamily="49" charset="-122"/>
              </a:rPr>
              <a:t>Attribute data is wrong or incomplete. Often the attribute data does not match exactly with the spatial data. This is because they are frequently from independent sources and often different time periods. Missing data records or too many data records are the most common problems.</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3A06028-513B-43D8-833E-71ED7D0E5ABE}" type="slidenum">
              <a:rPr lang="en-US" altLang="zh-CN" sz="1400" smtClean="0"/>
              <a:pPr eaLnBrk="1" hangingPunct="1"/>
              <a:t>51</a:t>
            </a:fld>
            <a:endParaRPr lang="en-US" altLang="zh-CN" sz="1400" smtClean="0"/>
          </a:p>
        </p:txBody>
      </p:sp>
      <p:sp>
        <p:nvSpPr>
          <p:cNvPr id="52227"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52228" name="Rectangle 3"/>
          <p:cNvSpPr>
            <a:spLocks noChangeArrowheads="1"/>
          </p:cNvSpPr>
          <p:nvPr/>
        </p:nvSpPr>
        <p:spPr bwMode="auto">
          <a:xfrm>
            <a:off x="611188" y="15573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Char char="l"/>
            </a:pPr>
            <a:r>
              <a:rPr lang="en-US" altLang="zh-CN" sz="2200" b="1">
                <a:latin typeface="Times New Roman" pitchFamily="18" charset="0"/>
                <a:ea typeface="楷体_GB2312" pitchFamily="49" charset="-122"/>
              </a:rPr>
              <a:t>The </a:t>
            </a:r>
            <a:r>
              <a:rPr lang="en-US" altLang="zh-CN" sz="2200" b="1" u="sng">
                <a:latin typeface="Times New Roman" pitchFamily="18" charset="0"/>
                <a:ea typeface="楷体_GB2312" pitchFamily="49" charset="-122"/>
              </a:rPr>
              <a:t>identification</a:t>
            </a:r>
            <a:r>
              <a:rPr lang="en-US" altLang="zh-CN" sz="2200" b="1">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ai</a:t>
            </a:r>
            <a:r>
              <a:rPr lang="en-US" altLang="zh-CN" sz="2400" b="1">
                <a:solidFill>
                  <a:schemeClr val="accent2"/>
                </a:solidFill>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dentifi</a:t>
            </a:r>
            <a:r>
              <a:rPr lang="en-US" altLang="zh-CN" sz="2400" b="1">
                <a:solidFill>
                  <a:schemeClr val="accent2"/>
                </a:solidFill>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keiʃən/</a:t>
            </a:r>
            <a:r>
              <a:rPr lang="en-US" altLang="zh-CN" sz="2200" b="1">
                <a:latin typeface="Times New Roman" pitchFamily="18" charset="0"/>
                <a:ea typeface="楷体_GB2312" pitchFamily="49" charset="-122"/>
              </a:rPr>
              <a:t>) of errors in spatial and attribute data is often difficult. Most spatial errors become evident during the topological building process. The use of </a:t>
            </a:r>
            <a:r>
              <a:rPr lang="en-US" altLang="zh-CN" sz="2200" b="1" u="sng">
                <a:solidFill>
                  <a:srgbClr val="9900CC"/>
                </a:solidFill>
                <a:latin typeface="Times New Roman" pitchFamily="18" charset="0"/>
                <a:ea typeface="楷体_GB2312" pitchFamily="49" charset="-122"/>
              </a:rPr>
              <a:t>check plot</a:t>
            </a:r>
            <a:r>
              <a:rPr lang="en-US" altLang="zh-CN" sz="2200" b="1">
                <a:latin typeface="Times New Roman" pitchFamily="18" charset="0"/>
                <a:ea typeface="楷体_GB2312" pitchFamily="49" charset="-122"/>
              </a:rPr>
              <a:t>s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对照区</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to clearly determine where spatial errors exist is a common practice. Most topological building functions in GIS software clearly identify the geographic location of the error and indicate the nature of the problem. </a:t>
            </a:r>
          </a:p>
          <a:p>
            <a:pPr eaLnBrk="1" hangingPunct="1">
              <a:lnSpc>
                <a:spcPct val="130000"/>
              </a:lnSpc>
              <a:spcBef>
                <a:spcPct val="20000"/>
              </a:spcBef>
              <a:buFont typeface="Wingdings" pitchFamily="2" charset="2"/>
              <a:buChar char="l"/>
            </a:pPr>
            <a:r>
              <a:rPr lang="en-US" altLang="zh-CN" sz="2200" b="1">
                <a:latin typeface="Times New Roman" pitchFamily="18" charset="0"/>
                <a:ea typeface="楷体_GB2312" pitchFamily="49" charset="-122"/>
              </a:rPr>
              <a:t>Experience indicates that in the course of any GIS project 60% to 80% of the time required to complete the project is involved in the input, cleaning, linking, and verification of the data.</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A2F0FFE4-59B0-4611-8D49-8FC23FD16E9D}" type="slidenum">
              <a:rPr lang="en-US" altLang="zh-CN" sz="1400" smtClean="0"/>
              <a:pPr eaLnBrk="1" hangingPunct="1"/>
              <a:t>52</a:t>
            </a:fld>
            <a:endParaRPr lang="en-US" altLang="zh-CN" sz="1400" smtClean="0"/>
          </a:p>
        </p:txBody>
      </p:sp>
      <p:sp>
        <p:nvSpPr>
          <p:cNvPr id="53251"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53252" name="Rectangle 3"/>
          <p:cNvSpPr>
            <a:spLocks noChangeArrowheads="1"/>
          </p:cNvSpPr>
          <p:nvPr/>
        </p:nvSpPr>
        <p:spPr bwMode="auto">
          <a:xfrm>
            <a:off x="611188" y="1557338"/>
            <a:ext cx="792162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(1) </a:t>
            </a:r>
            <a:r>
              <a:rPr lang="en-US" altLang="zh-CN" sz="2800" b="1">
                <a:solidFill>
                  <a:srgbClr val="9900CC"/>
                </a:solidFill>
                <a:latin typeface="Times New Roman" pitchFamily="18" charset="0"/>
                <a:ea typeface="楷体_GB2312" pitchFamily="49" charset="-122"/>
              </a:rPr>
              <a:t>Spatial data errors </a:t>
            </a:r>
            <a:r>
              <a:rPr lang="en-US" altLang="zh-CN" sz="2800" b="1">
                <a:solidFill>
                  <a:schemeClr val="accent2"/>
                </a:solidFill>
                <a:latin typeface="Times New Roman" pitchFamily="18" charset="0"/>
                <a:ea typeface="楷体_GB2312" pitchFamily="49" charset="-122"/>
              </a:rPr>
              <a:t>(p98)</a:t>
            </a:r>
          </a:p>
          <a:p>
            <a:pPr eaLnBrk="1" hangingPunct="1">
              <a:lnSpc>
                <a:spcPct val="130000"/>
              </a:lnSpc>
              <a:spcBef>
                <a:spcPct val="20000"/>
              </a:spcBef>
              <a:buFont typeface="Wingdings" pitchFamily="2" charset="2"/>
              <a:buChar char="l"/>
            </a:pPr>
            <a:r>
              <a:rPr lang="en-US" altLang="zh-CN" sz="2200" b="1">
                <a:latin typeface="Times New Roman" pitchFamily="18" charset="0"/>
                <a:ea typeface="楷体_GB2312" pitchFamily="49" charset="-122"/>
              </a:rPr>
              <a:t>The most common problems that occur in converting data into a topological structure include:</a:t>
            </a:r>
          </a:p>
          <a:p>
            <a:pPr eaLnBrk="1" hangingPunct="1">
              <a:lnSpc>
                <a:spcPct val="130000"/>
              </a:lnSpc>
              <a:spcBef>
                <a:spcPct val="20000"/>
              </a:spcBef>
              <a:buFont typeface="Wingdings" pitchFamily="2" charset="2"/>
              <a:buChar char="Ø"/>
            </a:pPr>
            <a:r>
              <a:rPr lang="en-US" altLang="zh-CN" sz="2200" b="1" u="sng">
                <a:solidFill>
                  <a:srgbClr val="9900CC"/>
                </a:solidFill>
                <a:latin typeface="Times New Roman" pitchFamily="18" charset="0"/>
                <a:ea typeface="楷体_GB2312" pitchFamily="49" charset="-122"/>
              </a:rPr>
              <a:t>Sliver</a:t>
            </a:r>
            <a:r>
              <a:rPr lang="en-US" altLang="zh-CN" sz="2200" b="1">
                <a:latin typeface="Times New Roman" pitchFamily="18" charset="0"/>
                <a:ea typeface="楷体_GB2312" pitchFamily="49" charset="-122"/>
              </a:rPr>
              <a:t>s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碎片</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and </a:t>
            </a:r>
            <a:r>
              <a:rPr lang="en-US" altLang="zh-CN" sz="2200" b="1" u="sng">
                <a:solidFill>
                  <a:srgbClr val="9900CC"/>
                </a:solidFill>
                <a:latin typeface="Times New Roman" pitchFamily="18" charset="0"/>
                <a:ea typeface="楷体_GB2312" pitchFamily="49" charset="-122"/>
              </a:rPr>
              <a:t>gap</a:t>
            </a:r>
            <a:r>
              <a:rPr lang="en-US" altLang="zh-CN" sz="2200" b="1">
                <a:latin typeface="Times New Roman" pitchFamily="18" charset="0"/>
                <a:ea typeface="楷体_GB2312" pitchFamily="49" charset="-122"/>
              </a:rPr>
              <a:t>s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缺口</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in the line work.</a:t>
            </a:r>
          </a:p>
          <a:p>
            <a:pPr eaLnBrk="1" hangingPunct="1">
              <a:lnSpc>
                <a:spcPct val="130000"/>
              </a:lnSpc>
              <a:spcBef>
                <a:spcPct val="20000"/>
              </a:spcBef>
              <a:buFont typeface="Wingdings" pitchFamily="2" charset="2"/>
              <a:buChar char="Ø"/>
            </a:pPr>
            <a:r>
              <a:rPr lang="en-US" altLang="zh-CN" sz="2200" b="1">
                <a:latin typeface="Times New Roman" pitchFamily="18" charset="0"/>
                <a:ea typeface="楷体_GB2312" pitchFamily="49" charset="-122"/>
              </a:rPr>
              <a:t>Dead ends, e. g. also called </a:t>
            </a:r>
            <a:r>
              <a:rPr lang="en-US" altLang="zh-CN" sz="2200" b="1" u="sng">
                <a:solidFill>
                  <a:srgbClr val="9900CC"/>
                </a:solidFill>
                <a:latin typeface="Times New Roman" pitchFamily="18" charset="0"/>
                <a:ea typeface="楷体_GB2312" pitchFamily="49" charset="-122"/>
              </a:rPr>
              <a:t>dangling</a:t>
            </a:r>
            <a:r>
              <a:rPr lang="en-US" altLang="zh-CN" sz="2200" b="1">
                <a:solidFill>
                  <a:srgbClr val="9900CC"/>
                </a:solidFill>
                <a:latin typeface="Times New Roman" pitchFamily="18" charset="0"/>
                <a:ea typeface="楷体_GB2312" pitchFamily="49" charset="-122"/>
              </a:rPr>
              <a:t> </a:t>
            </a:r>
            <a:r>
              <a:rPr lang="en-US" altLang="zh-CN" sz="2200" b="1" u="sng">
                <a:solidFill>
                  <a:srgbClr val="9900CC"/>
                </a:solidFill>
                <a:latin typeface="Times New Roman" pitchFamily="18" charset="0"/>
                <a:ea typeface="楷体_GB2312" pitchFamily="49" charset="-122"/>
              </a:rPr>
              <a:t>arc</a:t>
            </a:r>
            <a:r>
              <a:rPr lang="en-US" altLang="zh-CN" sz="2200" b="1">
                <a:latin typeface="Times New Roman" pitchFamily="18" charset="0"/>
                <a:ea typeface="楷体_GB2312" pitchFamily="49" charset="-122"/>
              </a:rPr>
              <a:t>s </a:t>
            </a:r>
            <a:r>
              <a:rPr lang="en-US" altLang="zh-CN" sz="2200" b="1">
                <a:solidFill>
                  <a:schemeClr val="accent2"/>
                </a:solidFill>
                <a:latin typeface="Times New Roman" pitchFamily="18" charset="0"/>
                <a:ea typeface="楷体_GB2312" pitchFamily="49" charset="-122"/>
              </a:rPr>
              <a:t>(/'dæŋɡl/</a:t>
            </a:r>
            <a:r>
              <a:rPr lang="zh-CN" altLang="en-US" sz="2200" b="1">
                <a:solidFill>
                  <a:schemeClr val="accent2"/>
                </a:solidFill>
                <a:latin typeface="Times New Roman" pitchFamily="18" charset="0"/>
                <a:ea typeface="楷体_GB2312" pitchFamily="49" charset="-122"/>
              </a:rPr>
              <a:t>悬挂线</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resulting from overshoots and undershoots in the line work.</a:t>
            </a:r>
          </a:p>
          <a:p>
            <a:pPr eaLnBrk="1" hangingPunct="1">
              <a:lnSpc>
                <a:spcPct val="130000"/>
              </a:lnSpc>
              <a:spcBef>
                <a:spcPct val="20000"/>
              </a:spcBef>
              <a:buFont typeface="Wingdings" pitchFamily="2" charset="2"/>
              <a:buChar char="Ø"/>
            </a:pPr>
            <a:r>
              <a:rPr lang="en-US" altLang="zh-CN" sz="2200" b="1" u="sng">
                <a:solidFill>
                  <a:srgbClr val="9900CC"/>
                </a:solidFill>
                <a:latin typeface="Times New Roman" pitchFamily="18" charset="0"/>
                <a:ea typeface="楷体_GB2312" pitchFamily="49" charset="-122"/>
              </a:rPr>
              <a:t>Bow ties</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蝴蝶结</a:t>
            </a:r>
            <a:r>
              <a:rPr lang="en-US" altLang="zh-CN" sz="2200" b="1">
                <a:solidFill>
                  <a:schemeClr val="accent2"/>
                </a:solidFill>
                <a:latin typeface="Times New Roman" pitchFamily="18" charset="0"/>
                <a:ea typeface="楷体_GB2312" pitchFamily="49" charset="-122"/>
              </a:rPr>
              <a:t>) </a:t>
            </a:r>
            <a:r>
              <a:rPr lang="en-US" altLang="zh-CN" sz="2200" b="1">
                <a:latin typeface="Times New Roman" pitchFamily="18" charset="0"/>
                <a:ea typeface="楷体_GB2312" pitchFamily="49" charset="-122"/>
              </a:rPr>
              <a:t>or </a:t>
            </a:r>
            <a:r>
              <a:rPr lang="en-US" altLang="zh-CN" sz="2200" b="1" u="sng">
                <a:solidFill>
                  <a:srgbClr val="9900CC"/>
                </a:solidFill>
                <a:latin typeface="Times New Roman" pitchFamily="18" charset="0"/>
                <a:ea typeface="楷体_GB2312" pitchFamily="49" charset="-122"/>
              </a:rPr>
              <a:t>weird polygons</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(/wiəd/</a:t>
            </a:r>
            <a:r>
              <a:rPr lang="zh-CN" altLang="en-US" sz="2200" b="1">
                <a:solidFill>
                  <a:schemeClr val="accent2"/>
                </a:solidFill>
                <a:latin typeface="Times New Roman" pitchFamily="18" charset="0"/>
                <a:ea typeface="楷体_GB2312" pitchFamily="49" charset="-122"/>
              </a:rPr>
              <a:t>不正规多边形</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from inappropriate closing of connecting features.</a:t>
            </a:r>
          </a:p>
          <a:p>
            <a:pPr eaLnBrk="1" hangingPunct="1">
              <a:lnSpc>
                <a:spcPct val="130000"/>
              </a:lnSpc>
              <a:spcBef>
                <a:spcPct val="20000"/>
              </a:spcBef>
              <a:buFont typeface="Wingdings" pitchFamily="2" charset="2"/>
              <a:buChar char="Ø"/>
            </a:pPr>
            <a:endParaRPr lang="en-US" altLang="zh-CN" sz="2200" b="1">
              <a:latin typeface="Times New Roman" pitchFamily="18" charset="0"/>
              <a:ea typeface="楷体_GB2312" pitchFamily="49" charset="-122"/>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FD43DCD-2E8F-4420-BB13-E5407606C6C8}" type="slidenum">
              <a:rPr lang="en-US" altLang="zh-CN" sz="1400" smtClean="0"/>
              <a:pPr eaLnBrk="1" hangingPunct="1"/>
              <a:t>53</a:t>
            </a:fld>
            <a:endParaRPr lang="en-US" altLang="zh-CN" sz="1400" smtClean="0"/>
          </a:p>
        </p:txBody>
      </p:sp>
      <p:pic>
        <p:nvPicPr>
          <p:cNvPr id="54275" name="Picture 4" descr="图片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3" y="4059238"/>
            <a:ext cx="6215062" cy="264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6" name="Picture 6" descr="图片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5588" y="2143125"/>
            <a:ext cx="5006975" cy="213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7" name="Picture 5" descr="图片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1438"/>
            <a:ext cx="4500563" cy="250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8" name="Rectangle 7"/>
          <p:cNvSpPr>
            <a:spLocks noChangeArrowheads="1"/>
          </p:cNvSpPr>
          <p:nvPr/>
        </p:nvSpPr>
        <p:spPr bwMode="auto">
          <a:xfrm>
            <a:off x="2484438" y="5157788"/>
            <a:ext cx="1485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b="1" u="sng">
                <a:solidFill>
                  <a:srgbClr val="9900CC"/>
                </a:solidFill>
              </a:rPr>
              <a:t>Dangling</a:t>
            </a:r>
          </a:p>
        </p:txBody>
      </p:sp>
      <p:sp>
        <p:nvSpPr>
          <p:cNvPr id="54279" name="Rectangle 8"/>
          <p:cNvSpPr>
            <a:spLocks noChangeArrowheads="1"/>
          </p:cNvSpPr>
          <p:nvPr/>
        </p:nvSpPr>
        <p:spPr bwMode="auto">
          <a:xfrm>
            <a:off x="179388" y="188913"/>
            <a:ext cx="10429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b="1" u="sng">
                <a:solidFill>
                  <a:srgbClr val="9900CC"/>
                </a:solidFill>
              </a:rPr>
              <a:t>Sliver</a:t>
            </a:r>
          </a:p>
        </p:txBody>
      </p:sp>
      <p:sp>
        <p:nvSpPr>
          <p:cNvPr id="54280" name="Rectangle 9"/>
          <p:cNvSpPr>
            <a:spLocks noChangeArrowheads="1"/>
          </p:cNvSpPr>
          <p:nvPr/>
        </p:nvSpPr>
        <p:spPr bwMode="auto">
          <a:xfrm>
            <a:off x="5724525" y="1773238"/>
            <a:ext cx="2416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r>
              <a:rPr lang="en-US" altLang="zh-CN" sz="2400" b="1" u="sng">
                <a:solidFill>
                  <a:srgbClr val="9900CC"/>
                </a:solidFill>
              </a:rPr>
              <a:t>weird polygons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15A36B2-D3DB-4C32-8A5C-6A71EB362C09}" type="slidenum">
              <a:rPr lang="en-US" altLang="zh-CN" sz="1400" smtClean="0"/>
              <a:pPr eaLnBrk="1" hangingPunct="1"/>
              <a:t>54</a:t>
            </a:fld>
            <a:endParaRPr lang="en-US" altLang="zh-CN" sz="1400" smtClean="0"/>
          </a:p>
        </p:txBody>
      </p:sp>
      <p:sp>
        <p:nvSpPr>
          <p:cNvPr id="55299"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55300" name="Rectangle 3"/>
          <p:cNvSpPr>
            <a:spLocks noChangeArrowheads="1"/>
          </p:cNvSpPr>
          <p:nvPr/>
        </p:nvSpPr>
        <p:spPr bwMode="auto">
          <a:xfrm>
            <a:off x="611188" y="15573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None/>
            </a:pPr>
            <a:r>
              <a:rPr lang="en-US" altLang="zh-CN" sz="2200" b="1">
                <a:latin typeface="Times New Roman" pitchFamily="18" charset="0"/>
                <a:ea typeface="楷体_GB2312" pitchFamily="49" charset="-122"/>
              </a:rPr>
              <a:t>(1) </a:t>
            </a:r>
            <a:r>
              <a:rPr lang="en-US" altLang="zh-CN" sz="2800" b="1">
                <a:solidFill>
                  <a:srgbClr val="9900CC"/>
                </a:solidFill>
                <a:latin typeface="Times New Roman" pitchFamily="18" charset="0"/>
                <a:ea typeface="楷体_GB2312" pitchFamily="49" charset="-122"/>
              </a:rPr>
              <a:t>Spatial data errors</a:t>
            </a:r>
          </a:p>
          <a:p>
            <a:pPr eaLnBrk="1" hangingPunct="1">
              <a:lnSpc>
                <a:spcPct val="110000"/>
              </a:lnSpc>
              <a:spcBef>
                <a:spcPct val="20000"/>
              </a:spcBef>
              <a:buFont typeface="Wingdings" pitchFamily="2" charset="2"/>
              <a:buChar char="Ø"/>
            </a:pPr>
            <a:r>
              <a:rPr lang="en-US" altLang="zh-CN" sz="2200" b="1">
                <a:solidFill>
                  <a:srgbClr val="9900CC"/>
                </a:solidFill>
                <a:latin typeface="楷体_GB2312" pitchFamily="49" charset="-122"/>
                <a:ea typeface="楷体_GB2312" pitchFamily="49" charset="-122"/>
              </a:rPr>
              <a:t>①</a:t>
            </a:r>
            <a:r>
              <a:rPr lang="en-US" altLang="zh-CN" sz="2200" b="1">
                <a:solidFill>
                  <a:srgbClr val="9900CC"/>
                </a:solidFill>
                <a:latin typeface="Times New Roman" pitchFamily="18" charset="0"/>
                <a:ea typeface="楷体_GB2312" pitchFamily="49" charset="-122"/>
              </a:rPr>
              <a:t>Slivers</a:t>
            </a:r>
            <a:r>
              <a:rPr lang="en-US" altLang="zh-CN" sz="2200" b="1">
                <a:latin typeface="Times New Roman" pitchFamily="18" charset="0"/>
                <a:ea typeface="楷体_GB2312" pitchFamily="49" charset="-122"/>
              </a:rPr>
              <a:t> are the most common problem when cleaning data. </a:t>
            </a:r>
          </a:p>
          <a:p>
            <a:pPr eaLnBrk="1" hangingPunct="1">
              <a:lnSpc>
                <a:spcPct val="110000"/>
              </a:lnSpc>
              <a:spcBef>
                <a:spcPct val="20000"/>
              </a:spcBef>
              <a:buFont typeface="Wingdings" pitchFamily="2" charset="2"/>
              <a:buChar char="Ø"/>
            </a:pPr>
            <a:r>
              <a:rPr lang="en-US" altLang="zh-CN" sz="2200" b="1">
                <a:latin typeface="Times New Roman" pitchFamily="18" charset="0"/>
                <a:ea typeface="楷体_GB2312" pitchFamily="49" charset="-122"/>
              </a:rPr>
              <a:t>Slivers frequently occur when </a:t>
            </a:r>
            <a:r>
              <a:rPr lang="en-US" altLang="zh-CN" sz="2200" b="1" u="sng">
                <a:solidFill>
                  <a:srgbClr val="9900CC"/>
                </a:solidFill>
                <a:latin typeface="Times New Roman" pitchFamily="18" charset="0"/>
                <a:ea typeface="楷体_GB2312" pitchFamily="49" charset="-122"/>
              </a:rPr>
              <a:t>coincident</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一致的</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boundaries are digitized separately, e. g. once each for </a:t>
            </a:r>
            <a:r>
              <a:rPr lang="en-US" altLang="zh-CN" sz="2200" b="1" u="sng">
                <a:solidFill>
                  <a:srgbClr val="9900CC"/>
                </a:solidFill>
                <a:latin typeface="Times New Roman" pitchFamily="18" charset="0"/>
                <a:ea typeface="楷体_GB2312" pitchFamily="49" charset="-122"/>
              </a:rPr>
              <a:t>adjacent</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毗邻的，</a:t>
            </a:r>
            <a:r>
              <a:rPr lang="en-US" altLang="zh-CN" sz="2200" b="1">
                <a:solidFill>
                  <a:schemeClr val="accent2"/>
                </a:solidFill>
                <a:latin typeface="Times New Roman" pitchFamily="18" charset="0"/>
                <a:ea typeface="楷体_GB2312" pitchFamily="49" charset="-122"/>
              </a:rPr>
              <a:t>/</a:t>
            </a:r>
            <a:r>
              <a:rPr lang="en-US" altLang="zh-CN" sz="2200" b="1">
                <a:solidFill>
                  <a:srgbClr val="000000"/>
                </a:solidFill>
                <a:latin typeface="Times New Roman" pitchFamily="18" charset="0"/>
                <a:ea typeface="楷体_GB2312" pitchFamily="49" charset="-122"/>
              </a:rPr>
              <a:t>ə</a:t>
            </a:r>
            <a:r>
              <a:rPr lang="en-US" altLang="zh-CN" sz="2200" b="1">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dʒeisənt</a:t>
            </a:r>
            <a:r>
              <a:rPr lang="en-US" altLang="zh-CN" sz="2200" b="1">
                <a:latin typeface="Times New Roman" pitchFamily="18" charset="0"/>
                <a:ea typeface="楷体_GB2312" pitchFamily="49" charset="-122"/>
                <a:sym typeface="Kingsoft Phonetic Plain"/>
              </a:rPr>
              <a:t>/</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forest stands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林地</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once for a lake and once for the stand boundary, or after polygon </a:t>
            </a:r>
            <a:r>
              <a:rPr lang="en-US" altLang="zh-CN" sz="2200" b="1" u="sng">
                <a:solidFill>
                  <a:srgbClr val="9900CC"/>
                </a:solidFill>
                <a:latin typeface="Times New Roman" pitchFamily="18" charset="0"/>
                <a:ea typeface="楷体_GB2312" pitchFamily="49" charset="-122"/>
              </a:rPr>
              <a:t>overlay</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叠加</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a:t>
            </a:r>
          </a:p>
          <a:p>
            <a:pPr eaLnBrk="1" hangingPunct="1">
              <a:lnSpc>
                <a:spcPct val="110000"/>
              </a:lnSpc>
              <a:spcBef>
                <a:spcPct val="20000"/>
              </a:spcBef>
              <a:buFont typeface="Wingdings" pitchFamily="2" charset="2"/>
              <a:buChar char="Ø"/>
            </a:pPr>
            <a:r>
              <a:rPr lang="en-US" altLang="zh-CN" sz="2200" b="1">
                <a:latin typeface="Times New Roman" pitchFamily="18" charset="0"/>
                <a:ea typeface="楷体_GB2312" pitchFamily="49" charset="-122"/>
              </a:rPr>
              <a:t>Slivers often appear when combining data from different sources, e. g. forest inventory, soil, and hydrography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水文地理学</a:t>
            </a:r>
            <a:r>
              <a:rPr lang="en-US" altLang="zh-CN" sz="2200" b="1">
                <a:solidFill>
                  <a:schemeClr val="accent2"/>
                </a:solidFill>
                <a:latin typeface="Times New Roman" pitchFamily="18" charset="0"/>
                <a:ea typeface="楷体_GB2312" pitchFamily="49" charset="-122"/>
              </a:rPr>
              <a:t>/</a:t>
            </a:r>
            <a:r>
              <a:rPr lang="en-US" altLang="zh-CN" sz="2200" b="1">
                <a:solidFill>
                  <a:srgbClr val="000000"/>
                </a:solidFill>
                <a:latin typeface="Times New Roman" pitchFamily="18" charset="0"/>
                <a:ea typeface="楷体_GB2312" pitchFamily="49" charset="-122"/>
              </a:rPr>
              <a:t>hai</a:t>
            </a:r>
            <a:r>
              <a:rPr lang="en-US" altLang="zh-CN" sz="2200" b="1">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drɔɡrəfi</a:t>
            </a:r>
            <a:r>
              <a:rPr lang="en-US" altLang="zh-CN" sz="2200" b="1">
                <a:latin typeface="Times New Roman" pitchFamily="18" charset="0"/>
                <a:ea typeface="楷体_GB2312" pitchFamily="49" charset="-122"/>
                <a:sym typeface="Kingsoft Phonetic Plain"/>
              </a:rPr>
              <a:t>/; hydrology</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a:t>
            </a:r>
          </a:p>
          <a:p>
            <a:pPr eaLnBrk="1" hangingPunct="1">
              <a:lnSpc>
                <a:spcPct val="110000"/>
              </a:lnSpc>
              <a:spcBef>
                <a:spcPct val="20000"/>
              </a:spcBef>
              <a:buFont typeface="Wingdings" pitchFamily="2" charset="2"/>
              <a:buChar char="Ø"/>
            </a:pPr>
            <a:r>
              <a:rPr lang="en-US" altLang="zh-CN" sz="2200" b="1">
                <a:latin typeface="Times New Roman" pitchFamily="18" charset="0"/>
                <a:ea typeface="楷体_GB2312" pitchFamily="49" charset="-122"/>
              </a:rPr>
              <a:t>It is advisable to digitize data layers with respect to an existing data layer rather than attempting to match data layers later.</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7D26A8D-401F-4EA6-B4B8-8A45B59AF93E}" type="slidenum">
              <a:rPr lang="en-US" altLang="zh-CN" sz="1400" smtClean="0"/>
              <a:pPr eaLnBrk="1" hangingPunct="1"/>
              <a:t>55</a:t>
            </a:fld>
            <a:endParaRPr lang="en-US" altLang="zh-CN" sz="1400" smtClean="0"/>
          </a:p>
        </p:txBody>
      </p:sp>
      <p:sp>
        <p:nvSpPr>
          <p:cNvPr id="56323"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56324" name="Rectangle 3"/>
          <p:cNvSpPr>
            <a:spLocks noChangeArrowheads="1"/>
          </p:cNvSpPr>
          <p:nvPr/>
        </p:nvSpPr>
        <p:spPr bwMode="auto">
          <a:xfrm>
            <a:off x="611188" y="15573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(1) </a:t>
            </a:r>
            <a:r>
              <a:rPr lang="en-US" altLang="zh-CN" sz="2800" b="1">
                <a:solidFill>
                  <a:srgbClr val="9900CC"/>
                </a:solidFill>
                <a:latin typeface="Times New Roman" pitchFamily="18" charset="0"/>
                <a:ea typeface="楷体_GB2312" pitchFamily="49" charset="-122"/>
              </a:rPr>
              <a:t>Spatial data errors</a:t>
            </a:r>
          </a:p>
          <a:p>
            <a:pPr eaLnBrk="1" hangingPunct="1">
              <a:lnSpc>
                <a:spcPct val="130000"/>
              </a:lnSpc>
              <a:spcBef>
                <a:spcPct val="20000"/>
              </a:spcBef>
              <a:buFont typeface="Wingdings" pitchFamily="2" charset="2"/>
              <a:buChar char="Ø"/>
            </a:pPr>
            <a:r>
              <a:rPr lang="en-US" altLang="zh-CN" sz="2200" b="1">
                <a:solidFill>
                  <a:srgbClr val="9900CC"/>
                </a:solidFill>
                <a:latin typeface="楷体_GB2312" pitchFamily="49" charset="-122"/>
                <a:ea typeface="楷体_GB2312" pitchFamily="49" charset="-122"/>
              </a:rPr>
              <a:t>②</a:t>
            </a:r>
            <a:r>
              <a:rPr lang="en-US" altLang="zh-CN" sz="2200" b="1">
                <a:solidFill>
                  <a:srgbClr val="9900CC"/>
                </a:solidFill>
                <a:latin typeface="Times New Roman" pitchFamily="18" charset="0"/>
                <a:ea typeface="楷体_GB2312" pitchFamily="49" charset="-122"/>
              </a:rPr>
              <a:t>Dead ends</a:t>
            </a:r>
            <a:r>
              <a:rPr lang="en-US" altLang="zh-CN" sz="2200" b="1">
                <a:latin typeface="Times New Roman" pitchFamily="18" charset="0"/>
                <a:ea typeface="楷体_GB2312" pitchFamily="49" charset="-122"/>
              </a:rPr>
              <a:t> usually occur when data has been digitized in a </a:t>
            </a:r>
            <a:r>
              <a:rPr lang="en-US" altLang="zh-CN" sz="2200" b="1" u="sng">
                <a:solidFill>
                  <a:srgbClr val="9900CC"/>
                </a:solidFill>
                <a:latin typeface="Times New Roman" pitchFamily="18" charset="0"/>
                <a:ea typeface="楷体_GB2312" pitchFamily="49" charset="-122"/>
              </a:rPr>
              <a:t>spaghetti</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绝缘</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sym typeface="Kingsoft Phonetic Plain"/>
              </a:rPr>
              <a:t>spə’geti/</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mode, or without </a:t>
            </a:r>
            <a:r>
              <a:rPr lang="en-US" altLang="zh-CN" sz="2200" b="1" u="sng">
                <a:solidFill>
                  <a:srgbClr val="9900CC"/>
                </a:solidFill>
                <a:latin typeface="Times New Roman" pitchFamily="18" charset="0"/>
                <a:ea typeface="楷体_GB2312" pitchFamily="49" charset="-122"/>
              </a:rPr>
              <a:t>snap</a:t>
            </a:r>
            <a:r>
              <a:rPr lang="en-US" altLang="zh-CN" sz="2200" b="1">
                <a:latin typeface="Times New Roman" pitchFamily="18" charset="0"/>
                <a:ea typeface="楷体_GB2312" pitchFamily="49" charset="-122"/>
              </a:rPr>
              <a:t>ping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对象捕捉，捕获</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to existing nodes. Most GIS software will clean up undershoots and overshoots based on a user defined </a:t>
            </a:r>
            <a:r>
              <a:rPr lang="en-US" altLang="zh-CN" sz="2200" b="1" u="sng">
                <a:solidFill>
                  <a:srgbClr val="9900CC"/>
                </a:solidFill>
                <a:latin typeface="Times New Roman" pitchFamily="18" charset="0"/>
                <a:ea typeface="楷体_GB2312" pitchFamily="49" charset="-122"/>
              </a:rPr>
              <a:t>tolerance</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容差</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e. g. distance. </a:t>
            </a:r>
          </a:p>
          <a:p>
            <a:pPr eaLnBrk="1" hangingPunct="1">
              <a:lnSpc>
                <a:spcPct val="130000"/>
              </a:lnSpc>
              <a:spcBef>
                <a:spcPct val="20000"/>
              </a:spcBef>
              <a:buFont typeface="Wingdings" pitchFamily="2" charset="2"/>
              <a:buChar char="Ø"/>
            </a:pPr>
            <a:r>
              <a:rPr lang="en-US" altLang="zh-CN" sz="2200" b="1">
                <a:latin typeface="楷体_GB2312" pitchFamily="49" charset="-122"/>
                <a:ea typeface="楷体_GB2312" pitchFamily="49" charset="-122"/>
              </a:rPr>
              <a:t>③</a:t>
            </a:r>
            <a:r>
              <a:rPr lang="en-US" altLang="zh-CN" sz="2200" b="1">
                <a:latin typeface="Times New Roman" pitchFamily="18" charset="0"/>
                <a:ea typeface="楷体_GB2312" pitchFamily="49" charset="-122"/>
              </a:rPr>
              <a:t>The definition of an inappropriate /,inə’prəupriət/ distance often leads to the formation of </a:t>
            </a:r>
            <a:r>
              <a:rPr lang="en-US" altLang="zh-CN" sz="2200" b="1">
                <a:solidFill>
                  <a:srgbClr val="9900CC"/>
                </a:solidFill>
                <a:latin typeface="Times New Roman" pitchFamily="18" charset="0"/>
                <a:ea typeface="楷体_GB2312" pitchFamily="49" charset="-122"/>
              </a:rPr>
              <a:t>bow ties</a:t>
            </a:r>
            <a:r>
              <a:rPr lang="en-US" altLang="zh-CN" sz="2200" b="1">
                <a:latin typeface="Times New Roman" pitchFamily="18" charset="0"/>
                <a:ea typeface="楷体_GB2312" pitchFamily="49" charset="-122"/>
              </a:rPr>
              <a:t> or </a:t>
            </a:r>
            <a:r>
              <a:rPr lang="en-US" altLang="zh-CN" sz="2200" b="1">
                <a:solidFill>
                  <a:srgbClr val="9900CC"/>
                </a:solidFill>
                <a:latin typeface="Times New Roman" pitchFamily="18" charset="0"/>
                <a:ea typeface="楷体_GB2312" pitchFamily="49" charset="-122"/>
              </a:rPr>
              <a:t>weird polygons</a:t>
            </a:r>
            <a:r>
              <a:rPr lang="en-US" altLang="zh-CN" sz="2200" b="1">
                <a:latin typeface="Times New Roman" pitchFamily="18" charset="0"/>
                <a:ea typeface="楷体_GB2312" pitchFamily="49" charset="-122"/>
              </a:rPr>
              <a:t> during topological building. Tolerances that are too large will force arcs to snap one another that should not be connected. The results is small polygons called </a:t>
            </a:r>
            <a:r>
              <a:rPr lang="en-US" altLang="zh-CN" sz="2200" b="1">
                <a:solidFill>
                  <a:srgbClr val="9900CC"/>
                </a:solidFill>
                <a:latin typeface="Times New Roman" pitchFamily="18" charset="0"/>
                <a:ea typeface="楷体_GB2312" pitchFamily="49" charset="-122"/>
              </a:rPr>
              <a:t>bow ties</a:t>
            </a:r>
            <a:r>
              <a:rPr lang="en-US" altLang="zh-CN" sz="2200" b="1">
                <a:latin typeface="Times New Roman" pitchFamily="18" charset="0"/>
                <a:ea typeface="楷体_GB2312" pitchFamily="49" charset="-122"/>
              </a:rPr>
              <a:t>. </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80A8FE2-76A9-421B-A20D-325B6DB5704A}" type="slidenum">
              <a:rPr lang="en-US" altLang="zh-CN" sz="1400" smtClean="0"/>
              <a:pPr eaLnBrk="1" hangingPunct="1"/>
              <a:t>56</a:t>
            </a:fld>
            <a:endParaRPr lang="en-US" altLang="zh-CN" sz="1400" smtClean="0"/>
          </a:p>
        </p:txBody>
      </p:sp>
      <p:sp>
        <p:nvSpPr>
          <p:cNvPr id="57347"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57348" name="Rectangle 3"/>
          <p:cNvSpPr>
            <a:spLocks noChangeArrowheads="1"/>
          </p:cNvSpPr>
          <p:nvPr/>
        </p:nvSpPr>
        <p:spPr bwMode="auto">
          <a:xfrm>
            <a:off x="611188" y="15573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(1) </a:t>
            </a:r>
            <a:r>
              <a:rPr lang="en-US" altLang="zh-CN" sz="2800" b="1">
                <a:solidFill>
                  <a:srgbClr val="9900CC"/>
                </a:solidFill>
                <a:latin typeface="Times New Roman" pitchFamily="18" charset="0"/>
                <a:ea typeface="楷体_GB2312" pitchFamily="49" charset="-122"/>
              </a:rPr>
              <a:t>Spatial data errors</a:t>
            </a:r>
          </a:p>
          <a:p>
            <a:pPr eaLnBrk="1" hangingPunct="1">
              <a:lnSpc>
                <a:spcPct val="130000"/>
              </a:lnSpc>
              <a:spcBef>
                <a:spcPct val="20000"/>
              </a:spcBef>
              <a:buFont typeface="Wingdings" pitchFamily="2" charset="2"/>
              <a:buChar char="Ø"/>
            </a:pPr>
            <a:r>
              <a:rPr lang="en-US" altLang="zh-CN" sz="2400" b="1">
                <a:latin typeface="楷体_GB2312" pitchFamily="49" charset="-122"/>
                <a:ea typeface="楷体_GB2312" pitchFamily="49" charset="-122"/>
              </a:rPr>
              <a:t>④</a:t>
            </a:r>
            <a:r>
              <a:rPr lang="en-US" altLang="zh-CN" sz="2400" b="1">
                <a:latin typeface="Times New Roman" pitchFamily="18" charset="0"/>
                <a:ea typeface="楷体_GB2312" pitchFamily="49" charset="-122"/>
              </a:rPr>
              <a:t>The other problem that commonly occurs when building a topologic data structure is </a:t>
            </a:r>
            <a:r>
              <a:rPr lang="en-US" altLang="zh-CN" sz="2400" b="1" u="sng">
                <a:solidFill>
                  <a:srgbClr val="9900CC"/>
                </a:solidFill>
                <a:latin typeface="Times New Roman" pitchFamily="18" charset="0"/>
                <a:ea typeface="楷体_GB2312" pitchFamily="49" charset="-122"/>
              </a:rPr>
              <a:t>duplicate</a:t>
            </a:r>
            <a:r>
              <a:rPr lang="en-US" altLang="zh-CN" sz="2400" b="1">
                <a:solidFill>
                  <a:srgbClr val="9900CC"/>
                </a:solidFill>
                <a:latin typeface="Times New Roman" pitchFamily="18" charset="0"/>
                <a:ea typeface="楷体_GB2312" pitchFamily="49" charset="-122"/>
              </a:rPr>
              <a:t> lines </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dju:plikit</a:t>
            </a:r>
            <a:r>
              <a:rPr lang="en-US" altLang="zh-CN" sz="2400" b="1">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30000"/>
              </a:lnSpc>
              <a:spcBef>
                <a:spcPct val="20000"/>
              </a:spcBef>
              <a:buFont typeface="Wingdings" pitchFamily="2" charset="2"/>
              <a:buChar char="Ø"/>
            </a:pPr>
            <a:r>
              <a:rPr lang="en-US" altLang="zh-CN" sz="2400" b="1">
                <a:latin typeface="Times New Roman" pitchFamily="18" charset="0"/>
                <a:ea typeface="楷体_GB2312" pitchFamily="49" charset="-122"/>
              </a:rPr>
              <a:t>These usually occur when data has been digitized or converted from a CAD system. The lack of topology in these type of drafting systems permits the </a:t>
            </a:r>
            <a:r>
              <a:rPr lang="en-US" altLang="zh-CN" sz="2400" b="1" u="sng">
                <a:solidFill>
                  <a:srgbClr val="9900CC"/>
                </a:solidFill>
                <a:latin typeface="Times New Roman" pitchFamily="18" charset="0"/>
                <a:ea typeface="楷体_GB2312" pitchFamily="49" charset="-122"/>
              </a:rPr>
              <a:t>inadvertent</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疏忽的 </a:t>
            </a:r>
            <a:r>
              <a:rPr lang="en-US" altLang="zh-CN" sz="2400" b="1">
                <a:solidFill>
                  <a:schemeClr val="accent2"/>
                </a:solidFill>
                <a:latin typeface="Times New Roman" pitchFamily="18" charset="0"/>
                <a:ea typeface="楷体_GB2312" pitchFamily="49" charset="-122"/>
              </a:rPr>
              <a:t>/,inəd'v</a:t>
            </a:r>
            <a:r>
              <a:rPr lang="en-US" altLang="zh-CN" sz="2400" b="1">
                <a:latin typeface="Times New Roman" pitchFamily="18" charset="0"/>
                <a:ea typeface="楷体_GB2312" pitchFamily="49" charset="-122"/>
              </a:rPr>
              <a:t>ə</a:t>
            </a:r>
            <a:r>
              <a:rPr lang="en-US" altLang="zh-CN" sz="2400" b="1">
                <a:solidFill>
                  <a:schemeClr val="accent2"/>
                </a:solidFill>
                <a:latin typeface="Times New Roman" pitchFamily="18" charset="0"/>
                <a:ea typeface="楷体_GB2312" pitchFamily="49" charset="-122"/>
              </a:rPr>
              <a:t>:tənt </a:t>
            </a:r>
            <a:r>
              <a:rPr lang="en-US" altLang="zh-CN" sz="2400" b="1">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creation of elements that are exactly duplicate.</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BA8937B-25F8-4B86-8297-4F4D1142F11E}" type="slidenum">
              <a:rPr lang="en-US" altLang="zh-CN" sz="1400" smtClean="0"/>
              <a:pPr eaLnBrk="1" hangingPunct="1"/>
              <a:t>57</a:t>
            </a:fld>
            <a:endParaRPr lang="en-US" altLang="zh-CN" sz="1400" smtClean="0"/>
          </a:p>
        </p:txBody>
      </p:sp>
      <p:sp>
        <p:nvSpPr>
          <p:cNvPr id="58371"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58372" name="Rectangle 3"/>
          <p:cNvSpPr>
            <a:spLocks noChangeArrowheads="1"/>
          </p:cNvSpPr>
          <p:nvPr/>
        </p:nvSpPr>
        <p:spPr bwMode="auto">
          <a:xfrm>
            <a:off x="539750" y="13414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(1) </a:t>
            </a:r>
            <a:r>
              <a:rPr lang="en-US" altLang="zh-CN" sz="2800" b="1">
                <a:solidFill>
                  <a:srgbClr val="9900CC"/>
                </a:solidFill>
                <a:latin typeface="Times New Roman" pitchFamily="18" charset="0"/>
                <a:ea typeface="楷体_GB2312" pitchFamily="49" charset="-122"/>
              </a:rPr>
              <a:t>Spatial data errors</a:t>
            </a:r>
          </a:p>
          <a:p>
            <a:pPr eaLnBrk="1" hangingPunct="1">
              <a:lnSpc>
                <a:spcPct val="130000"/>
              </a:lnSpc>
              <a:spcBef>
                <a:spcPct val="20000"/>
              </a:spcBef>
              <a:buFont typeface="Wingdings" pitchFamily="2" charset="2"/>
              <a:buChar char="Ø"/>
            </a:pPr>
            <a:r>
              <a:rPr lang="en-US" altLang="zh-CN" sz="2200" b="1">
                <a:latin typeface="Times New Roman" pitchFamily="18" charset="0"/>
                <a:ea typeface="楷体_GB2312" pitchFamily="49" charset="-122"/>
              </a:rPr>
              <a:t>However, most GIS packages afford automatic </a:t>
            </a:r>
            <a:r>
              <a:rPr lang="en-US" altLang="zh-CN" sz="2200" b="1" u="sng">
                <a:solidFill>
                  <a:srgbClr val="9900CC"/>
                </a:solidFill>
                <a:latin typeface="Times New Roman" pitchFamily="18" charset="0"/>
                <a:ea typeface="楷体_GB2312" pitchFamily="49" charset="-122"/>
              </a:rPr>
              <a:t>elimination</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消除</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I</a:t>
            </a:r>
            <a:r>
              <a:rPr lang="en-US" altLang="zh-CN" sz="2200" b="1">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limi</a:t>
            </a:r>
            <a:r>
              <a:rPr lang="en-US" altLang="zh-CN" sz="2200" b="1">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neiʃən</a:t>
            </a:r>
            <a:r>
              <a:rPr lang="en-US" altLang="zh-CN" sz="2200" b="1">
                <a:latin typeface="Times New Roman" pitchFamily="18" charset="0"/>
                <a:ea typeface="楷体_GB2312" pitchFamily="49" charset="-122"/>
              </a:rPr>
              <a:t>/</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of duplicate elements during the topological building process. </a:t>
            </a:r>
          </a:p>
          <a:p>
            <a:pPr eaLnBrk="1" hangingPunct="1">
              <a:lnSpc>
                <a:spcPct val="130000"/>
              </a:lnSpc>
              <a:spcBef>
                <a:spcPct val="20000"/>
              </a:spcBef>
              <a:buFont typeface="Wingdings" pitchFamily="2" charset="2"/>
              <a:buChar char="Ø"/>
            </a:pPr>
            <a:r>
              <a:rPr lang="en-US" altLang="zh-CN" sz="2200" b="1">
                <a:latin typeface="Times New Roman" pitchFamily="18" charset="0"/>
                <a:ea typeface="楷体_GB2312" pitchFamily="49" charset="-122"/>
              </a:rPr>
              <a:t>Most GIS software will provide the capability to eliminate bow ties and slivers by means of a feature elimination command based on area, e. g. polygons less than 100 square meters.</a:t>
            </a:r>
          </a:p>
          <a:p>
            <a:pPr eaLnBrk="1" hangingPunct="1">
              <a:lnSpc>
                <a:spcPct val="130000"/>
              </a:lnSpc>
              <a:spcBef>
                <a:spcPct val="20000"/>
              </a:spcBef>
              <a:buFont typeface="Wingdings" pitchFamily="2" charset="2"/>
              <a:buChar char="Ø"/>
            </a:pPr>
            <a:r>
              <a:rPr lang="en-US" altLang="zh-CN" sz="2200" b="1">
                <a:latin typeface="Times New Roman" pitchFamily="18" charset="0"/>
                <a:ea typeface="楷体_GB2312" pitchFamily="49" charset="-122"/>
              </a:rPr>
              <a:t>The ability to define custom topological error </a:t>
            </a:r>
            <a:r>
              <a:rPr lang="en-US" altLang="zh-CN" sz="2200" b="1" u="sng">
                <a:solidFill>
                  <a:srgbClr val="9900CC"/>
                </a:solidFill>
                <a:latin typeface="Times New Roman" pitchFamily="18" charset="0"/>
                <a:ea typeface="楷体_GB2312" pitchFamily="49" charset="-122"/>
              </a:rPr>
              <a:t>scenario</a:t>
            </a:r>
            <a:r>
              <a:rPr lang="en-US" altLang="zh-CN" sz="2200" b="1">
                <a:latin typeface="Times New Roman" pitchFamily="18" charset="0"/>
                <a:ea typeface="楷体_GB2312" pitchFamily="49" charset="-122"/>
              </a:rPr>
              <a:t>s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方案</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si</a:t>
            </a:r>
            <a:r>
              <a:rPr lang="en-US" altLang="zh-CN" sz="2200" b="1">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neəri:</a:t>
            </a:r>
            <a:r>
              <a:rPr lang="en-US" altLang="zh-CN" sz="2200" b="1">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əu</a:t>
            </a:r>
            <a:r>
              <a:rPr lang="en-US" altLang="zh-CN" sz="2200" b="1">
                <a:latin typeface="Times New Roman" pitchFamily="18" charset="0"/>
                <a:ea typeface="楷体_GB2312" pitchFamily="49" charset="-122"/>
              </a:rPr>
              <a:t>/</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and provide for semi-automated correction is a desirable capability for GIS software. </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050D1BE-9CE8-467B-88E4-89C8CC90E746}" type="slidenum">
              <a:rPr lang="en-US" altLang="zh-CN" sz="1400" smtClean="0"/>
              <a:pPr eaLnBrk="1" hangingPunct="1"/>
              <a:t>58</a:t>
            </a:fld>
            <a:endParaRPr lang="en-US" altLang="zh-CN" sz="1400" smtClean="0"/>
          </a:p>
        </p:txBody>
      </p:sp>
      <p:sp>
        <p:nvSpPr>
          <p:cNvPr id="59395"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59396" name="Rectangle 3"/>
          <p:cNvSpPr>
            <a:spLocks noChangeArrowheads="1"/>
          </p:cNvSpPr>
          <p:nvPr/>
        </p:nvSpPr>
        <p:spPr bwMode="auto">
          <a:xfrm>
            <a:off x="611188" y="15573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(2) </a:t>
            </a:r>
            <a:r>
              <a:rPr lang="en-US" altLang="zh-CN" sz="2200" b="1">
                <a:solidFill>
                  <a:srgbClr val="9900CC"/>
                </a:solidFill>
                <a:latin typeface="Times New Roman" pitchFamily="18" charset="0"/>
                <a:ea typeface="楷体_GB2312" pitchFamily="49" charset="-122"/>
              </a:rPr>
              <a:t>A</a:t>
            </a:r>
            <a:r>
              <a:rPr lang="en-US" altLang="zh-CN" sz="2800" b="1">
                <a:solidFill>
                  <a:srgbClr val="9900CC"/>
                </a:solidFill>
                <a:latin typeface="Times New Roman" pitchFamily="18" charset="0"/>
                <a:ea typeface="楷体_GB2312" pitchFamily="49" charset="-122"/>
              </a:rPr>
              <a:t>ttribute data errors</a:t>
            </a:r>
          </a:p>
          <a:p>
            <a:pPr eaLnBrk="1" hangingPunct="1">
              <a:lnSpc>
                <a:spcPct val="130000"/>
              </a:lnSpc>
              <a:spcBef>
                <a:spcPct val="20000"/>
              </a:spcBef>
              <a:buFont typeface="Wingdings" pitchFamily="2" charset="2"/>
              <a:buChar char="l"/>
            </a:pPr>
            <a:r>
              <a:rPr lang="en-US" altLang="zh-CN" sz="2200" b="1">
                <a:latin typeface="Times New Roman" pitchFamily="18" charset="0"/>
                <a:ea typeface="楷体_GB2312" pitchFamily="49" charset="-122"/>
              </a:rPr>
              <a:t>The identification of attribute data errors is usually not as simple as spatial errors. This is especially true if these errors are </a:t>
            </a:r>
            <a:r>
              <a:rPr lang="en-US" altLang="zh-CN" sz="2200" b="1" u="sng">
                <a:latin typeface="Times New Roman" pitchFamily="18" charset="0"/>
                <a:ea typeface="楷体_GB2312" pitchFamily="49" charset="-122"/>
              </a:rPr>
              <a:t>attributed to</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归因于</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the quality or reliability of the data. Errors as such usually do not surface until later on in the GIS processing.</a:t>
            </a:r>
          </a:p>
          <a:p>
            <a:pPr eaLnBrk="1" hangingPunct="1">
              <a:lnSpc>
                <a:spcPct val="130000"/>
              </a:lnSpc>
              <a:spcBef>
                <a:spcPct val="20000"/>
              </a:spcBef>
              <a:buFont typeface="Wingdings" pitchFamily="2" charset="2"/>
              <a:buChar char="l"/>
            </a:pPr>
            <a:r>
              <a:rPr lang="en-US" altLang="zh-CN" sz="2200" b="1">
                <a:latin typeface="Times New Roman" pitchFamily="18" charset="0"/>
                <a:ea typeface="楷体_GB2312" pitchFamily="49" charset="-122"/>
              </a:rPr>
              <a:t>Solutions to these type of problems are much more complex and often do not exist entirely. It is much more difficult to spot errors in attribute data when the values are syntactically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在语法构成上</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sin'tæktikəli</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good, but incorrect.</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59C49B4-6B8B-473A-81C8-83993D70203C}" type="slidenum">
              <a:rPr lang="en-US" altLang="zh-CN" sz="1400" smtClean="0"/>
              <a:pPr eaLnBrk="1" hangingPunct="1"/>
              <a:t>59</a:t>
            </a:fld>
            <a:endParaRPr lang="en-US" altLang="zh-CN" sz="1400" smtClean="0"/>
          </a:p>
        </p:txBody>
      </p:sp>
      <p:sp>
        <p:nvSpPr>
          <p:cNvPr id="60419"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60420" name="Rectangle 3"/>
          <p:cNvSpPr>
            <a:spLocks noChangeArrowheads="1"/>
          </p:cNvSpPr>
          <p:nvPr/>
        </p:nvSpPr>
        <p:spPr bwMode="auto">
          <a:xfrm>
            <a:off x="611188" y="15573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(2) </a:t>
            </a:r>
            <a:r>
              <a:rPr lang="en-US" altLang="zh-CN" sz="2200" b="1">
                <a:solidFill>
                  <a:srgbClr val="9900CC"/>
                </a:solidFill>
                <a:latin typeface="Times New Roman" pitchFamily="18" charset="0"/>
                <a:ea typeface="楷体_GB2312" pitchFamily="49" charset="-122"/>
              </a:rPr>
              <a:t>A</a:t>
            </a:r>
            <a:r>
              <a:rPr lang="en-US" altLang="zh-CN" sz="2800" b="1">
                <a:solidFill>
                  <a:srgbClr val="9900CC"/>
                </a:solidFill>
                <a:latin typeface="Times New Roman" pitchFamily="18" charset="0"/>
                <a:ea typeface="楷体_GB2312" pitchFamily="49" charset="-122"/>
              </a:rPr>
              <a:t>ttribute data errors</a:t>
            </a:r>
          </a:p>
          <a:p>
            <a:pPr eaLnBrk="1" hangingPunct="1">
              <a:lnSpc>
                <a:spcPct val="130000"/>
              </a:lnSpc>
              <a:spcBef>
                <a:spcPct val="20000"/>
              </a:spcBef>
              <a:buFont typeface="Wingdings" pitchFamily="2" charset="2"/>
              <a:buChar char="l"/>
            </a:pPr>
            <a:r>
              <a:rPr lang="en-US" altLang="zh-CN" sz="2400" b="1">
                <a:latin typeface="Times New Roman" pitchFamily="18" charset="0"/>
                <a:ea typeface="楷体_GB2312" pitchFamily="49" charset="-122"/>
              </a:rPr>
              <a:t>Simple errors of linkage, e. g. missing or duplicate records, become evident during the linking operation between spatial and attribute data. Again, most GIS software contains functions that </a:t>
            </a:r>
            <a:r>
              <a:rPr lang="en-US" altLang="zh-CN" sz="2400" b="1" u="sng">
                <a:latin typeface="Times New Roman" pitchFamily="18" charset="0"/>
                <a:ea typeface="楷体_GB2312" pitchFamily="49" charset="-122"/>
              </a:rPr>
              <a:t>check for</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检查</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and clearly identify problems of linkage during attempted operations. This is also an area of consideration when evaluating GIS software.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00B60A1-8AC4-446F-A5FA-4D9E78EB29AA}" type="slidenum">
              <a:rPr lang="en-US" altLang="zh-CN" sz="1400" smtClean="0"/>
              <a:pPr eaLnBrk="1" hangingPunct="1"/>
              <a:t>6</a:t>
            </a:fld>
            <a:endParaRPr lang="en-US" altLang="zh-CN" sz="1400" smtClean="0"/>
          </a:p>
        </p:txBody>
      </p:sp>
      <p:sp>
        <p:nvSpPr>
          <p:cNvPr id="7171" name="Rectangle 2"/>
          <p:cNvSpPr>
            <a:spLocks noChangeArrowheads="1"/>
          </p:cNvSpPr>
          <p:nvPr/>
        </p:nvSpPr>
        <p:spPr bwMode="auto">
          <a:xfrm>
            <a:off x="0" y="620713"/>
            <a:ext cx="7127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Ⅰ ——</a:t>
            </a:r>
            <a:r>
              <a:rPr lang="en-US" altLang="zh-CN" sz="3200" b="1">
                <a:latin typeface="Times New Roman" pitchFamily="18" charset="0"/>
              </a:rPr>
              <a:t>1.</a:t>
            </a:r>
            <a:r>
              <a:rPr lang="en-US" altLang="zh-CN" b="1">
                <a:solidFill>
                  <a:srgbClr val="CC00CC"/>
                </a:solidFill>
                <a:latin typeface="Times New Roman" pitchFamily="18" charset="0"/>
                <a:ea typeface="楷体_GB2312" pitchFamily="49" charset="-122"/>
              </a:rPr>
              <a:t> </a:t>
            </a:r>
            <a:r>
              <a:rPr lang="en-US" altLang="zh-CN" sz="3200" b="1">
                <a:latin typeface="Times New Roman" pitchFamily="18" charset="0"/>
              </a:rPr>
              <a:t>What is GIS?</a:t>
            </a:r>
          </a:p>
        </p:txBody>
      </p:sp>
      <p:sp>
        <p:nvSpPr>
          <p:cNvPr id="6148" name="Rectangle 3"/>
          <p:cNvSpPr>
            <a:spLocks noChangeArrowheads="1"/>
          </p:cNvSpPr>
          <p:nvPr/>
        </p:nvSpPr>
        <p:spPr bwMode="auto">
          <a:xfrm>
            <a:off x="539750" y="1143000"/>
            <a:ext cx="838993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chemeClr val="accent2"/>
                </a:solidFill>
                <a:latin typeface="Times New Roman" pitchFamily="18" charset="0"/>
              </a:rPr>
              <a:t>The GIS has four</a:t>
            </a:r>
            <a:r>
              <a:rPr lang="en-US" altLang="zh-CN" sz="2800" b="1">
                <a:solidFill>
                  <a:srgbClr val="CC00CC"/>
                </a:solidFill>
                <a:latin typeface="Times New Roman" pitchFamily="18" charset="0"/>
              </a:rPr>
              <a:t> </a:t>
            </a:r>
            <a:r>
              <a:rPr lang="en-US" altLang="zh-CN" sz="2800" b="1" u="sng">
                <a:solidFill>
                  <a:srgbClr val="CC00CC"/>
                </a:solidFill>
                <a:latin typeface="Times New Roman" pitchFamily="18" charset="0"/>
              </a:rPr>
              <a:t>subsystems</a:t>
            </a:r>
            <a:r>
              <a:rPr lang="en-US" altLang="zh-CN" sz="2800" b="1">
                <a:solidFill>
                  <a:srgbClr val="CC00CC"/>
                </a:solidFill>
                <a:latin typeface="Times New Roman" pitchFamily="18" charset="0"/>
              </a:rPr>
              <a:t>:</a:t>
            </a:r>
            <a:r>
              <a:rPr lang="en-US" altLang="zh-CN" sz="2800" b="1">
                <a:solidFill>
                  <a:schemeClr val="accent2"/>
                </a:solidFill>
                <a:latin typeface="Times New Roman" pitchFamily="18" charset="0"/>
              </a:rPr>
              <a:t> </a:t>
            </a:r>
          </a:p>
          <a:p>
            <a:pPr eaLnBrk="1" hangingPunct="1">
              <a:spcBef>
                <a:spcPct val="20000"/>
              </a:spcBef>
              <a:buFont typeface="Wingdings" pitchFamily="2" charset="2"/>
              <a:buChar char="Ø"/>
            </a:pPr>
            <a:r>
              <a:rPr lang="en-US" altLang="zh-CN" sz="2400" b="1">
                <a:solidFill>
                  <a:srgbClr val="CC00CC"/>
                </a:solidFill>
                <a:latin typeface="Times New Roman" pitchFamily="18" charset="0"/>
              </a:rPr>
              <a:t>1</a:t>
            </a:r>
            <a:r>
              <a:rPr lang="zh-CN" altLang="en-US" sz="2400" b="1">
                <a:solidFill>
                  <a:srgbClr val="CC00CC"/>
                </a:solidFill>
                <a:latin typeface="Times New Roman" pitchFamily="18" charset="0"/>
              </a:rPr>
              <a:t>）</a:t>
            </a:r>
            <a:r>
              <a:rPr lang="en-US" altLang="zh-CN" sz="2400" b="1">
                <a:solidFill>
                  <a:srgbClr val="CC00CC"/>
                </a:solidFill>
                <a:latin typeface="Times New Roman" pitchFamily="18" charset="0"/>
              </a:rPr>
              <a:t>A data </a:t>
            </a:r>
            <a:r>
              <a:rPr lang="en-US" altLang="zh-CN" sz="2400" b="1" u="sng">
                <a:solidFill>
                  <a:srgbClr val="CC00CC"/>
                </a:solidFill>
                <a:latin typeface="Times New Roman" pitchFamily="18" charset="0"/>
              </a:rPr>
              <a:t>input</a:t>
            </a:r>
            <a:r>
              <a:rPr lang="en-US" altLang="zh-CN" sz="2400" b="1">
                <a:solidFill>
                  <a:srgbClr val="CC00CC"/>
                </a:solidFill>
                <a:latin typeface="Times New Roman" pitchFamily="18" charset="0"/>
              </a:rPr>
              <a:t> subsystem</a:t>
            </a:r>
            <a:endParaRPr lang="en-US" altLang="zh-CN" sz="2400" b="1">
              <a:solidFill>
                <a:schemeClr val="accent2"/>
              </a:solidFill>
              <a:latin typeface="Times New Roman" pitchFamily="18" charset="0"/>
            </a:endParaRPr>
          </a:p>
          <a:p>
            <a:pPr eaLnBrk="1" hangingPunct="1">
              <a:spcBef>
                <a:spcPct val="20000"/>
              </a:spcBef>
              <a:buFont typeface="Wingdings" pitchFamily="2" charset="2"/>
              <a:buChar char="Ø"/>
            </a:pPr>
            <a:r>
              <a:rPr lang="en-US" altLang="zh-CN" sz="2400" b="1">
                <a:solidFill>
                  <a:srgbClr val="CC00CC"/>
                </a:solidFill>
                <a:latin typeface="Times New Roman" pitchFamily="18" charset="0"/>
              </a:rPr>
              <a:t>2</a:t>
            </a:r>
            <a:r>
              <a:rPr lang="zh-CN" altLang="en-US" sz="2400" b="1">
                <a:solidFill>
                  <a:srgbClr val="CC00CC"/>
                </a:solidFill>
                <a:latin typeface="Times New Roman" pitchFamily="18" charset="0"/>
              </a:rPr>
              <a:t>）</a:t>
            </a:r>
            <a:r>
              <a:rPr lang="en-US" altLang="zh-CN" sz="2400" b="1">
                <a:solidFill>
                  <a:srgbClr val="CC00CC"/>
                </a:solidFill>
                <a:latin typeface="Times New Roman" pitchFamily="18" charset="0"/>
              </a:rPr>
              <a:t>A data </a:t>
            </a:r>
            <a:r>
              <a:rPr lang="en-US" altLang="zh-CN" sz="2400" b="1" u="sng">
                <a:solidFill>
                  <a:srgbClr val="CC00CC"/>
                </a:solidFill>
                <a:latin typeface="Times New Roman" pitchFamily="18" charset="0"/>
              </a:rPr>
              <a:t>storage</a:t>
            </a:r>
            <a:r>
              <a:rPr lang="en-US" altLang="zh-CN" sz="2400" b="1">
                <a:solidFill>
                  <a:srgbClr val="CC00CC"/>
                </a:solidFill>
                <a:latin typeface="Times New Roman" pitchFamily="18" charset="0"/>
              </a:rPr>
              <a:t> and </a:t>
            </a:r>
            <a:r>
              <a:rPr lang="en-US" altLang="zh-CN" sz="2400" b="1" u="sng">
                <a:solidFill>
                  <a:srgbClr val="CC00CC"/>
                </a:solidFill>
                <a:latin typeface="Times New Roman" pitchFamily="18" charset="0"/>
              </a:rPr>
              <a:t>retrieval </a:t>
            </a:r>
            <a:r>
              <a:rPr lang="en-US" altLang="zh-CN" sz="2400" b="1">
                <a:solidFill>
                  <a:srgbClr val="CC00CC"/>
                </a:solidFill>
                <a:latin typeface="Times New Roman" pitchFamily="18" charset="0"/>
              </a:rPr>
              <a:t>subsystem</a:t>
            </a:r>
            <a:endParaRPr lang="en-US" altLang="zh-CN" sz="2400" b="1">
              <a:solidFill>
                <a:schemeClr val="accent2"/>
              </a:solidFill>
              <a:latin typeface="Times New Roman" pitchFamily="18" charset="0"/>
            </a:endParaRPr>
          </a:p>
          <a:p>
            <a:pPr eaLnBrk="1" hangingPunct="1">
              <a:spcBef>
                <a:spcPct val="20000"/>
              </a:spcBef>
              <a:buFont typeface="Wingdings" pitchFamily="2" charset="2"/>
              <a:buChar char="Ø"/>
            </a:pPr>
            <a:r>
              <a:rPr lang="en-US" altLang="zh-CN" sz="2800" b="1">
                <a:solidFill>
                  <a:srgbClr val="CC00CC"/>
                </a:solidFill>
                <a:latin typeface="Times New Roman" pitchFamily="18" charset="0"/>
              </a:rPr>
              <a:t>3</a:t>
            </a:r>
            <a:r>
              <a:rPr lang="zh-CN" altLang="en-US" sz="2800" b="1">
                <a:solidFill>
                  <a:srgbClr val="CC00CC"/>
                </a:solidFill>
                <a:latin typeface="Times New Roman" pitchFamily="18" charset="0"/>
              </a:rPr>
              <a:t>）</a:t>
            </a:r>
            <a:r>
              <a:rPr lang="en-US" altLang="zh-CN" sz="2800" b="1">
                <a:solidFill>
                  <a:srgbClr val="CC00CC"/>
                </a:solidFill>
                <a:latin typeface="Times New Roman" pitchFamily="18" charset="0"/>
                <a:ea typeface="楷体_GB2312" pitchFamily="49" charset="-122"/>
              </a:rPr>
              <a:t>A data </a:t>
            </a:r>
            <a:r>
              <a:rPr lang="en-US" altLang="zh-CN" sz="2800" b="1" u="sng">
                <a:solidFill>
                  <a:srgbClr val="CC00CC"/>
                </a:solidFill>
                <a:latin typeface="Times New Roman" pitchFamily="18" charset="0"/>
                <a:ea typeface="楷体_GB2312" pitchFamily="49" charset="-122"/>
              </a:rPr>
              <a:t>manipulation</a:t>
            </a:r>
            <a:r>
              <a:rPr lang="en-US" altLang="zh-CN" sz="2800" b="1"/>
              <a:t> </a:t>
            </a:r>
            <a:r>
              <a:rPr lang="en-US" altLang="zh-CN" sz="2800" b="1">
                <a:solidFill>
                  <a:schemeClr val="accent2"/>
                </a:solidFill>
                <a:latin typeface="Times New Roman" pitchFamily="18" charset="0"/>
              </a:rPr>
              <a:t>(/mə,nipju’leʃən/)</a:t>
            </a:r>
            <a:r>
              <a:rPr lang="en-US" altLang="zh-CN" sz="2800" b="1">
                <a:solidFill>
                  <a:srgbClr val="CC00CC"/>
                </a:solidFill>
                <a:latin typeface="Times New Roman" pitchFamily="18" charset="0"/>
              </a:rPr>
              <a:t> </a:t>
            </a:r>
            <a:r>
              <a:rPr lang="en-US" altLang="zh-CN" sz="2800" b="1">
                <a:solidFill>
                  <a:srgbClr val="CC00CC"/>
                </a:solidFill>
                <a:latin typeface="Times New Roman" pitchFamily="18" charset="0"/>
                <a:ea typeface="楷体_GB2312" pitchFamily="49" charset="-122"/>
              </a:rPr>
              <a:t>and </a:t>
            </a:r>
            <a:r>
              <a:rPr lang="en-US" altLang="zh-CN" sz="2800" b="1" u="sng">
                <a:solidFill>
                  <a:srgbClr val="CC00CC"/>
                </a:solidFill>
                <a:latin typeface="Times New Roman" pitchFamily="18" charset="0"/>
                <a:ea typeface="楷体_GB2312" pitchFamily="49" charset="-122"/>
              </a:rPr>
              <a:t>analysis</a:t>
            </a:r>
            <a:r>
              <a:rPr lang="en-US" altLang="zh-CN" sz="2800" b="1">
                <a:solidFill>
                  <a:srgbClr val="CC00CC"/>
                </a:solidFill>
                <a:latin typeface="Times New Roman" pitchFamily="18" charset="0"/>
                <a:ea typeface="楷体_GB2312" pitchFamily="49" charset="-122"/>
              </a:rPr>
              <a:t> subsystem</a:t>
            </a:r>
            <a:r>
              <a:rPr lang="en-US" altLang="zh-CN" sz="2800" b="1">
                <a:solidFill>
                  <a:schemeClr val="accent2"/>
                </a:solidFill>
                <a:latin typeface="Times New Roman" pitchFamily="18" charset="0"/>
                <a:ea typeface="楷体_GB2312" pitchFamily="49" charset="-122"/>
              </a:rPr>
              <a:t> that performs tasks on the data, </a:t>
            </a:r>
            <a:r>
              <a:rPr lang="en-US" altLang="zh-CN" sz="2800" b="1" u="sng">
                <a:solidFill>
                  <a:schemeClr val="accent2"/>
                </a:solidFill>
                <a:latin typeface="Times New Roman" pitchFamily="18" charset="0"/>
                <a:ea typeface="楷体_GB2312" pitchFamily="49" charset="-122"/>
              </a:rPr>
              <a:t>aggregate</a:t>
            </a:r>
            <a:r>
              <a:rPr lang="en-US" altLang="zh-CN" sz="2800" b="1">
                <a:solidFill>
                  <a:schemeClr val="accent2"/>
                </a:solidFill>
                <a:latin typeface="Times New Roman" pitchFamily="18" charset="0"/>
                <a:ea typeface="楷体_GB2312" pitchFamily="49" charset="-122"/>
              </a:rPr>
              <a:t>s(</a:t>
            </a:r>
            <a:r>
              <a:rPr lang="zh-CN" altLang="en-US" sz="2800" b="1">
                <a:solidFill>
                  <a:schemeClr val="accent2"/>
                </a:solidFill>
                <a:latin typeface="Times New Roman" pitchFamily="18" charset="0"/>
                <a:ea typeface="楷体_GB2312" pitchFamily="49" charset="-122"/>
              </a:rPr>
              <a:t>合并</a:t>
            </a:r>
            <a:r>
              <a:rPr lang="en-US" altLang="zh-CN" sz="2800" b="1">
                <a:solidFill>
                  <a:schemeClr val="accent2"/>
                </a:solidFill>
                <a:latin typeface="Times New Roman" pitchFamily="18" charset="0"/>
                <a:ea typeface="楷体_GB2312" pitchFamily="49" charset="-122"/>
              </a:rPr>
              <a:t>/</a:t>
            </a:r>
            <a:r>
              <a:rPr lang="en-US" altLang="zh-CN" sz="2800" b="1">
                <a:solidFill>
                  <a:schemeClr val="accent2"/>
                </a:solidFill>
                <a:latin typeface="Times New Roman" pitchFamily="18" charset="0"/>
                <a:ea typeface="楷体_GB2312" pitchFamily="49" charset="-122"/>
                <a:sym typeface="Kingsoft Phonetic Plain"/>
              </a:rPr>
              <a:t>’</a:t>
            </a:r>
            <a:r>
              <a:rPr lang="en-US" altLang="zh-CN" sz="2800" b="1">
                <a:solidFill>
                  <a:srgbClr val="000000"/>
                </a:solidFill>
                <a:latin typeface="Times New Roman" pitchFamily="18" charset="0"/>
                <a:ea typeface="楷体_GB2312" pitchFamily="49" charset="-122"/>
              </a:rPr>
              <a:t>æɡriɡit/</a:t>
            </a:r>
            <a:r>
              <a:rPr lang="en-US" altLang="zh-CN" sz="2800" b="1">
                <a:solidFill>
                  <a:schemeClr val="accent2"/>
                </a:solidFill>
                <a:latin typeface="Times New Roman" pitchFamily="18" charset="0"/>
                <a:ea typeface="楷体_GB2312" pitchFamily="49" charset="-122"/>
              </a:rPr>
              <a:t>) and </a:t>
            </a:r>
            <a:r>
              <a:rPr lang="en-US" altLang="zh-CN" sz="2800" b="1" u="sng">
                <a:solidFill>
                  <a:schemeClr val="accent2"/>
                </a:solidFill>
                <a:latin typeface="Times New Roman" pitchFamily="18" charset="0"/>
                <a:ea typeface="楷体_GB2312" pitchFamily="49" charset="-122"/>
              </a:rPr>
              <a:t>disaggregate</a:t>
            </a:r>
            <a:r>
              <a:rPr lang="en-US" altLang="zh-CN" sz="2800" b="1">
                <a:solidFill>
                  <a:schemeClr val="accent2"/>
                </a:solidFill>
                <a:latin typeface="Times New Roman" pitchFamily="18" charset="0"/>
                <a:ea typeface="楷体_GB2312" pitchFamily="49" charset="-122"/>
              </a:rPr>
              <a:t>s, </a:t>
            </a:r>
            <a:r>
              <a:rPr lang="en-US" altLang="zh-CN" sz="2800" b="1" u="sng">
                <a:solidFill>
                  <a:schemeClr val="accent2"/>
                </a:solidFill>
                <a:latin typeface="Times New Roman" pitchFamily="18" charset="0"/>
                <a:ea typeface="楷体_GB2312" pitchFamily="49" charset="-122"/>
              </a:rPr>
              <a:t>estimate</a:t>
            </a:r>
            <a:r>
              <a:rPr lang="en-US" altLang="zh-CN" sz="2800" b="1">
                <a:solidFill>
                  <a:schemeClr val="accent2"/>
                </a:solidFill>
                <a:latin typeface="Times New Roman" pitchFamily="18" charset="0"/>
                <a:ea typeface="楷体_GB2312" pitchFamily="49" charset="-122"/>
              </a:rPr>
              <a:t>s </a:t>
            </a:r>
            <a:r>
              <a:rPr lang="en-US" altLang="zh-CN" sz="2800" b="1" u="sng">
                <a:solidFill>
                  <a:schemeClr val="accent2"/>
                </a:solidFill>
                <a:latin typeface="Times New Roman" pitchFamily="18" charset="0"/>
                <a:ea typeface="楷体_GB2312" pitchFamily="49" charset="-122"/>
              </a:rPr>
              <a:t>parameter</a:t>
            </a:r>
            <a:r>
              <a:rPr lang="en-US" altLang="zh-CN" sz="2800" b="1">
                <a:solidFill>
                  <a:schemeClr val="accent2"/>
                </a:solidFill>
                <a:latin typeface="Times New Roman" pitchFamily="18" charset="0"/>
                <a:ea typeface="楷体_GB2312" pitchFamily="49" charset="-122"/>
              </a:rPr>
              <a:t>s and </a:t>
            </a:r>
            <a:r>
              <a:rPr lang="en-US" altLang="zh-CN" sz="2800" b="1" u="sng">
                <a:solidFill>
                  <a:schemeClr val="accent2"/>
                </a:solidFill>
                <a:latin typeface="Times New Roman" pitchFamily="18" charset="0"/>
                <a:ea typeface="楷体_GB2312" pitchFamily="49" charset="-122"/>
              </a:rPr>
              <a:t>constraint</a:t>
            </a:r>
            <a:r>
              <a:rPr lang="en-US" altLang="zh-CN" sz="2800" b="1">
                <a:solidFill>
                  <a:schemeClr val="accent2"/>
                </a:solidFill>
                <a:latin typeface="Times New Roman" pitchFamily="18" charset="0"/>
                <a:ea typeface="楷体_GB2312" pitchFamily="49" charset="-122"/>
              </a:rPr>
              <a:t>s (</a:t>
            </a:r>
            <a:r>
              <a:rPr lang="zh-CN" altLang="en-US" sz="2800" b="1">
                <a:solidFill>
                  <a:schemeClr val="accent2"/>
                </a:solidFill>
                <a:latin typeface="Times New Roman" pitchFamily="18" charset="0"/>
                <a:ea typeface="楷体_GB2312" pitchFamily="49" charset="-122"/>
              </a:rPr>
              <a:t>约束条件</a:t>
            </a:r>
            <a:r>
              <a:rPr lang="en-US" altLang="zh-CN" sz="2800" b="1">
                <a:solidFill>
                  <a:schemeClr val="accent2"/>
                </a:solidFill>
                <a:latin typeface="Times New Roman" pitchFamily="18" charset="0"/>
                <a:ea typeface="楷体_GB2312" pitchFamily="49" charset="-122"/>
              </a:rPr>
              <a:t>/</a:t>
            </a:r>
            <a:r>
              <a:rPr lang="en-US" altLang="zh-CN" sz="2800" b="1">
                <a:solidFill>
                  <a:srgbClr val="000000"/>
                </a:solidFill>
                <a:latin typeface="Times New Roman" pitchFamily="18" charset="0"/>
                <a:ea typeface="楷体_GB2312" pitchFamily="49" charset="-122"/>
              </a:rPr>
              <a:t>kən</a:t>
            </a:r>
            <a:r>
              <a:rPr lang="en-US" altLang="zh-CN" sz="2800" b="1">
                <a:solidFill>
                  <a:schemeClr val="accent2"/>
                </a:solidFill>
                <a:latin typeface="Times New Roman" pitchFamily="18" charset="0"/>
                <a:ea typeface="楷体_GB2312" pitchFamily="49" charset="-122"/>
                <a:sym typeface="Kingsoft Phonetic Plain"/>
              </a:rPr>
              <a:t>’</a:t>
            </a:r>
            <a:r>
              <a:rPr lang="en-US" altLang="zh-CN" sz="2800" b="1">
                <a:solidFill>
                  <a:srgbClr val="000000"/>
                </a:solidFill>
                <a:latin typeface="Times New Roman" pitchFamily="18" charset="0"/>
                <a:ea typeface="楷体_GB2312" pitchFamily="49" charset="-122"/>
              </a:rPr>
              <a:t>streint/</a:t>
            </a:r>
            <a:r>
              <a:rPr lang="en-US" altLang="zh-CN" sz="2800" b="1">
                <a:solidFill>
                  <a:schemeClr val="accent2"/>
                </a:solidFill>
                <a:latin typeface="Times New Roman" pitchFamily="18" charset="0"/>
                <a:ea typeface="楷体_GB2312" pitchFamily="49" charset="-122"/>
              </a:rPr>
              <a:t>), and </a:t>
            </a:r>
            <a:r>
              <a:rPr lang="en-US" altLang="zh-CN" sz="2800" b="1" u="sng">
                <a:solidFill>
                  <a:schemeClr val="accent2"/>
                </a:solidFill>
                <a:latin typeface="Times New Roman" pitchFamily="18" charset="0"/>
                <a:ea typeface="楷体_GB2312" pitchFamily="49" charset="-122"/>
              </a:rPr>
              <a:t>perform</a:t>
            </a:r>
            <a:r>
              <a:rPr lang="en-US" altLang="zh-CN" sz="2800" b="1">
                <a:solidFill>
                  <a:schemeClr val="accent2"/>
                </a:solidFill>
                <a:latin typeface="Times New Roman" pitchFamily="18" charset="0"/>
                <a:ea typeface="楷体_GB2312" pitchFamily="49" charset="-122"/>
              </a:rPr>
              <a:t>s modeling </a:t>
            </a:r>
            <a:r>
              <a:rPr lang="en-US" altLang="zh-CN" sz="2800" b="1" u="sng">
                <a:solidFill>
                  <a:schemeClr val="accent2"/>
                </a:solidFill>
                <a:latin typeface="Times New Roman" pitchFamily="18" charset="0"/>
                <a:ea typeface="楷体_GB2312" pitchFamily="49" charset="-122"/>
              </a:rPr>
              <a:t>function</a:t>
            </a:r>
            <a:r>
              <a:rPr lang="en-US" altLang="zh-CN" sz="2800" b="1">
                <a:solidFill>
                  <a:schemeClr val="accent2"/>
                </a:solidFill>
                <a:latin typeface="Times New Roman" pitchFamily="18" charset="0"/>
                <a:ea typeface="楷体_GB2312" pitchFamily="49" charset="-122"/>
              </a:rPr>
              <a:t>s (</a:t>
            </a:r>
            <a:r>
              <a:rPr lang="zh-CN" altLang="en-US" sz="2800" b="1">
                <a:solidFill>
                  <a:schemeClr val="accent2"/>
                </a:solidFill>
                <a:latin typeface="Times New Roman" pitchFamily="18" charset="0"/>
                <a:ea typeface="楷体_GB2312" pitchFamily="49" charset="-122"/>
              </a:rPr>
              <a:t>函数</a:t>
            </a:r>
            <a:r>
              <a:rPr lang="en-US" altLang="zh-CN" sz="2800" b="1">
                <a:solidFill>
                  <a:schemeClr val="accent2"/>
                </a:solidFill>
                <a:latin typeface="Times New Roman" pitchFamily="18" charset="0"/>
                <a:ea typeface="楷体_GB2312" pitchFamily="49" charset="-122"/>
              </a:rPr>
              <a:t>).</a:t>
            </a:r>
          </a:p>
          <a:p>
            <a:pPr eaLnBrk="1" hangingPunct="1">
              <a:spcBef>
                <a:spcPct val="20000"/>
              </a:spcBef>
              <a:buFont typeface="Wingdings" pitchFamily="2" charset="2"/>
              <a:buChar char="Ø"/>
            </a:pPr>
            <a:r>
              <a:rPr lang="en-US" altLang="zh-CN" sz="2800" b="1">
                <a:solidFill>
                  <a:srgbClr val="CC00CC"/>
                </a:solidFill>
                <a:latin typeface="Times New Roman" pitchFamily="18" charset="0"/>
              </a:rPr>
              <a:t>4</a:t>
            </a:r>
            <a:r>
              <a:rPr lang="zh-CN" altLang="en-US" sz="2800" b="1">
                <a:solidFill>
                  <a:srgbClr val="CC00CC"/>
                </a:solidFill>
                <a:latin typeface="Times New Roman" pitchFamily="18" charset="0"/>
              </a:rPr>
              <a:t>）</a:t>
            </a:r>
            <a:r>
              <a:rPr lang="en-US" altLang="zh-CN" sz="2800" b="1">
                <a:solidFill>
                  <a:srgbClr val="CC00CC"/>
                </a:solidFill>
                <a:latin typeface="Times New Roman" pitchFamily="18" charset="0"/>
              </a:rPr>
              <a:t>A reporting subsystem</a:t>
            </a:r>
            <a:r>
              <a:rPr lang="en-US" altLang="zh-CN" sz="2800" b="1">
                <a:solidFill>
                  <a:schemeClr val="accent2"/>
                </a:solidFill>
                <a:latin typeface="Times New Roman" pitchFamily="18" charset="0"/>
              </a:rPr>
              <a:t> that displays all or part of the </a:t>
            </a:r>
            <a:r>
              <a:rPr lang="en-US" altLang="zh-CN" sz="2800" b="1" u="sng">
                <a:solidFill>
                  <a:schemeClr val="accent2"/>
                </a:solidFill>
                <a:latin typeface="Times New Roman" pitchFamily="18" charset="0"/>
              </a:rPr>
              <a:t>database</a:t>
            </a:r>
            <a:r>
              <a:rPr lang="en-US" altLang="zh-CN" sz="2800" b="1">
                <a:solidFill>
                  <a:schemeClr val="accent2"/>
                </a:solidFill>
                <a:latin typeface="Times New Roman" pitchFamily="18" charset="0"/>
              </a:rPr>
              <a:t> in </a:t>
            </a:r>
            <a:r>
              <a:rPr lang="en-US" altLang="zh-CN" sz="2800" b="1" u="sng">
                <a:solidFill>
                  <a:schemeClr val="accent2"/>
                </a:solidFill>
                <a:latin typeface="Times New Roman" pitchFamily="18" charset="0"/>
              </a:rPr>
              <a:t>tabular</a:t>
            </a:r>
            <a:r>
              <a:rPr lang="en-US" altLang="zh-CN" sz="2800" b="1">
                <a:solidFill>
                  <a:schemeClr val="accent2"/>
                </a:solidFill>
                <a:latin typeface="Times New Roman" pitchFamily="18" charset="0"/>
              </a:rPr>
              <a:t>, </a:t>
            </a:r>
            <a:r>
              <a:rPr lang="en-US" altLang="zh-CN" sz="2800" b="1" u="sng">
                <a:solidFill>
                  <a:schemeClr val="accent2"/>
                </a:solidFill>
                <a:latin typeface="Times New Roman" pitchFamily="18" charset="0"/>
              </a:rPr>
              <a:t>graphic</a:t>
            </a:r>
            <a:r>
              <a:rPr lang="en-US" altLang="zh-CN" sz="2800" b="1">
                <a:solidFill>
                  <a:schemeClr val="accent2"/>
                </a:solidFill>
                <a:latin typeface="Times New Roman" pitchFamily="18" charset="0"/>
              </a:rPr>
              <a:t>, or map form.</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8">
                                            <p:txEl>
                                              <p:pRg st="3" end="3"/>
                                            </p:txEl>
                                          </p:spTgt>
                                        </p:tgtEl>
                                        <p:attrNameLst>
                                          <p:attrName>style.visibility</p:attrName>
                                        </p:attrNameLst>
                                      </p:cBhvr>
                                      <p:to>
                                        <p:strVal val="visible"/>
                                      </p:to>
                                    </p:set>
                                    <p:anim calcmode="lin" valueType="num">
                                      <p:cBhvr additive="base">
                                        <p:cTn id="7" dur="500" fill="hold"/>
                                        <p:tgtEl>
                                          <p:spTgt spid="6148">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148">
                                            <p:txEl>
                                              <p:pRg st="4" end="4"/>
                                            </p:txEl>
                                          </p:spTgt>
                                        </p:tgtEl>
                                        <p:attrNameLst>
                                          <p:attrName>style.visibility</p:attrName>
                                        </p:attrNameLst>
                                      </p:cBhvr>
                                      <p:to>
                                        <p:strVal val="visible"/>
                                      </p:to>
                                    </p:set>
                                    <p:anim calcmode="lin" valueType="num">
                                      <p:cBhvr additive="base">
                                        <p:cTn id="13" dur="500" fill="hold"/>
                                        <p:tgtEl>
                                          <p:spTgt spid="6148">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4D13C9C0-F27E-4531-8DA3-11B299F3EED1}" type="slidenum">
              <a:rPr lang="en-US" altLang="zh-CN" sz="1400" smtClean="0"/>
              <a:pPr eaLnBrk="1" hangingPunct="1"/>
              <a:t>60</a:t>
            </a:fld>
            <a:endParaRPr lang="en-US" altLang="zh-CN" sz="1400" smtClean="0"/>
          </a:p>
        </p:txBody>
      </p:sp>
      <p:sp>
        <p:nvSpPr>
          <p:cNvPr id="61443"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61444" name="Rectangle 3"/>
          <p:cNvSpPr>
            <a:spLocks noChangeArrowheads="1"/>
          </p:cNvSpPr>
          <p:nvPr/>
        </p:nvSpPr>
        <p:spPr bwMode="auto">
          <a:xfrm>
            <a:off x="611188" y="1412875"/>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(3)</a:t>
            </a:r>
            <a:r>
              <a:rPr lang="en-US" altLang="zh-CN" sz="2800" b="1">
                <a:solidFill>
                  <a:srgbClr val="9900CC"/>
                </a:solidFill>
                <a:latin typeface="Times New Roman" pitchFamily="18" charset="0"/>
                <a:ea typeface="楷体_GB2312" pitchFamily="49" charset="-122"/>
              </a:rPr>
              <a:t> Data verification</a:t>
            </a:r>
          </a:p>
          <a:p>
            <a:pPr eaLnBrk="1" hangingPunct="1">
              <a:lnSpc>
                <a:spcPct val="130000"/>
              </a:lnSpc>
              <a:spcBef>
                <a:spcPct val="20000"/>
              </a:spcBef>
              <a:buFont typeface="Wingdings" pitchFamily="2" charset="2"/>
              <a:buChar char="l"/>
            </a:pPr>
            <a:r>
              <a:rPr lang="en-US" altLang="zh-CN" sz="2200" b="1">
                <a:solidFill>
                  <a:srgbClr val="9900CC"/>
                </a:solidFill>
                <a:latin typeface="Times New Roman" pitchFamily="18" charset="0"/>
                <a:ea typeface="楷体_GB2312" pitchFamily="49" charset="-122"/>
              </a:rPr>
              <a:t>Six clear steps</a:t>
            </a:r>
            <a:r>
              <a:rPr lang="en-US" altLang="zh-CN" sz="2200" b="1">
                <a:latin typeface="Times New Roman" pitchFamily="18" charset="0"/>
                <a:ea typeface="楷体_GB2312" pitchFamily="49" charset="-122"/>
              </a:rPr>
              <a:t> stand out in the data editing and verification process </a:t>
            </a:r>
            <a:r>
              <a:rPr lang="en-US" altLang="zh-CN" sz="2200" b="1">
                <a:solidFill>
                  <a:srgbClr val="9900CC"/>
                </a:solidFill>
                <a:latin typeface="Times New Roman" pitchFamily="18" charset="0"/>
                <a:ea typeface="楷体_GB2312" pitchFamily="49" charset="-122"/>
              </a:rPr>
              <a:t>for spatial data</a:t>
            </a:r>
            <a:r>
              <a:rPr lang="en-US" altLang="zh-CN" sz="2200" b="1">
                <a:latin typeface="Times New Roman" pitchFamily="18" charset="0"/>
                <a:ea typeface="楷体_GB2312" pitchFamily="49" charset="-122"/>
              </a:rPr>
              <a:t>:</a:t>
            </a:r>
          </a:p>
          <a:p>
            <a:pPr eaLnBrk="1" hangingPunct="1">
              <a:lnSpc>
                <a:spcPct val="130000"/>
              </a:lnSpc>
              <a:spcBef>
                <a:spcPct val="20000"/>
              </a:spcBef>
              <a:buFont typeface="Wingdings" pitchFamily="2" charset="2"/>
              <a:buChar char="Ø"/>
            </a:pPr>
            <a:r>
              <a:rPr lang="en-US" altLang="zh-CN" sz="2200" b="1">
                <a:latin typeface="楷体_GB2312" pitchFamily="49" charset="-122"/>
                <a:ea typeface="楷体_GB2312" pitchFamily="49" charset="-122"/>
              </a:rPr>
              <a:t>①</a:t>
            </a:r>
            <a:r>
              <a:rPr lang="en-US" altLang="zh-CN" sz="2200" b="1" u="sng">
                <a:solidFill>
                  <a:srgbClr val="9900CC"/>
                </a:solidFill>
                <a:latin typeface="Times New Roman" pitchFamily="18" charset="0"/>
                <a:ea typeface="楷体_GB2312" pitchFamily="49" charset="-122"/>
              </a:rPr>
              <a:t>Visual review</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目测</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This is usually by check </a:t>
            </a:r>
            <a:r>
              <a:rPr lang="en-US" altLang="zh-CN" sz="2200" b="1" u="sng">
                <a:solidFill>
                  <a:srgbClr val="9900CC"/>
                </a:solidFill>
                <a:latin typeface="Times New Roman" pitchFamily="18" charset="0"/>
                <a:ea typeface="楷体_GB2312" pitchFamily="49" charset="-122"/>
              </a:rPr>
              <a:t>plot</a:t>
            </a:r>
            <a:r>
              <a:rPr lang="en-US" altLang="zh-CN" sz="2200" b="1">
                <a:latin typeface="Times New Roman" pitchFamily="18" charset="0"/>
                <a:ea typeface="楷体_GB2312" pitchFamily="49" charset="-122"/>
              </a:rPr>
              <a:t>ting</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样区</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a:t>
            </a:r>
          </a:p>
          <a:p>
            <a:pPr eaLnBrk="1" hangingPunct="1">
              <a:lnSpc>
                <a:spcPct val="130000"/>
              </a:lnSpc>
              <a:spcBef>
                <a:spcPct val="20000"/>
              </a:spcBef>
              <a:buFont typeface="Wingdings" pitchFamily="2" charset="2"/>
              <a:buChar char="Ø"/>
            </a:pPr>
            <a:r>
              <a:rPr lang="en-US" altLang="zh-CN" sz="2200" b="1">
                <a:latin typeface="楷体_GB2312" pitchFamily="49" charset="-122"/>
                <a:ea typeface="楷体_GB2312" pitchFamily="49" charset="-122"/>
              </a:rPr>
              <a:t>②</a:t>
            </a:r>
            <a:r>
              <a:rPr lang="en-US" altLang="zh-CN" sz="2200" b="1">
                <a:latin typeface="Times New Roman" pitchFamily="18" charset="0"/>
                <a:ea typeface="楷体_GB2312" pitchFamily="49" charset="-122"/>
              </a:rPr>
              <a:t>Cleanup of lines and </a:t>
            </a:r>
            <a:r>
              <a:rPr lang="en-US" altLang="zh-CN" sz="2200" b="1" u="sng">
                <a:latin typeface="Times New Roman" pitchFamily="18" charset="0"/>
                <a:ea typeface="楷体_GB2312" pitchFamily="49" charset="-122"/>
              </a:rPr>
              <a:t>junction</a:t>
            </a:r>
            <a:r>
              <a:rPr lang="en-US" altLang="zh-CN" sz="2200" b="1">
                <a:latin typeface="Times New Roman" pitchFamily="18" charset="0"/>
                <a:ea typeface="楷体_GB2312" pitchFamily="49" charset="-122"/>
              </a:rPr>
              <a:t>s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连接点</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This process is usually done by software first and interactive editing second.</a:t>
            </a:r>
          </a:p>
          <a:p>
            <a:pPr eaLnBrk="1" hangingPunct="1">
              <a:lnSpc>
                <a:spcPct val="130000"/>
              </a:lnSpc>
              <a:spcBef>
                <a:spcPct val="20000"/>
              </a:spcBef>
              <a:buFont typeface="Wingdings" pitchFamily="2" charset="2"/>
              <a:buChar char="Ø"/>
            </a:pPr>
            <a:r>
              <a:rPr lang="en-US" altLang="zh-CN" sz="2200" b="1">
                <a:latin typeface="楷体_GB2312" pitchFamily="49" charset="-122"/>
                <a:ea typeface="楷体_GB2312" pitchFamily="49" charset="-122"/>
              </a:rPr>
              <a:t>③</a:t>
            </a:r>
            <a:r>
              <a:rPr lang="en-US" altLang="zh-CN" sz="2200" b="1">
                <a:latin typeface="Times New Roman" pitchFamily="18" charset="0"/>
                <a:ea typeface="楷体_GB2312" pitchFamily="49" charset="-122"/>
              </a:rPr>
              <a:t>Weeding of excess coordinates. This process involves the removal of </a:t>
            </a:r>
            <a:r>
              <a:rPr lang="en-US" altLang="zh-CN" sz="2200" b="1" u="sng">
                <a:solidFill>
                  <a:srgbClr val="9900CC"/>
                </a:solidFill>
                <a:latin typeface="Times New Roman" pitchFamily="18" charset="0"/>
                <a:ea typeface="楷体_GB2312" pitchFamily="49" charset="-122"/>
              </a:rPr>
              <a:t>redundant</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多余的</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vertices (/’vɚti,siz/) by the software for linear and/or polygonal features.</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9D38AE9-F098-4184-B90E-561F829F872C}" type="slidenum">
              <a:rPr lang="en-US" altLang="zh-CN" sz="1400" smtClean="0"/>
              <a:pPr eaLnBrk="1" hangingPunct="1"/>
              <a:t>61</a:t>
            </a:fld>
            <a:endParaRPr lang="en-US" altLang="zh-CN" sz="1400" smtClean="0"/>
          </a:p>
        </p:txBody>
      </p:sp>
      <p:sp>
        <p:nvSpPr>
          <p:cNvPr id="62467"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62468" name="Rectangle 3"/>
          <p:cNvSpPr>
            <a:spLocks noChangeArrowheads="1"/>
          </p:cNvSpPr>
          <p:nvPr/>
        </p:nvSpPr>
        <p:spPr bwMode="auto">
          <a:xfrm>
            <a:off x="611188" y="1557338"/>
            <a:ext cx="792162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(3)</a:t>
            </a:r>
            <a:r>
              <a:rPr lang="en-US" altLang="zh-CN" sz="2800" b="1">
                <a:solidFill>
                  <a:srgbClr val="9900CC"/>
                </a:solidFill>
                <a:latin typeface="Times New Roman" pitchFamily="18" charset="0"/>
                <a:ea typeface="楷体_GB2312" pitchFamily="49" charset="-122"/>
              </a:rPr>
              <a:t> Data verification</a:t>
            </a:r>
          </a:p>
          <a:p>
            <a:pPr eaLnBrk="1" hangingPunct="1">
              <a:lnSpc>
                <a:spcPct val="130000"/>
              </a:lnSpc>
              <a:spcBef>
                <a:spcPct val="20000"/>
              </a:spcBef>
              <a:buFont typeface="Wingdings" pitchFamily="2" charset="2"/>
              <a:buChar char="l"/>
            </a:pPr>
            <a:r>
              <a:rPr lang="en-US" altLang="zh-CN" sz="2200" b="1">
                <a:solidFill>
                  <a:srgbClr val="9900CC"/>
                </a:solidFill>
                <a:latin typeface="Times New Roman" pitchFamily="18" charset="0"/>
                <a:ea typeface="楷体_GB2312" pitchFamily="49" charset="-122"/>
              </a:rPr>
              <a:t>Six clear steps</a:t>
            </a:r>
            <a:r>
              <a:rPr lang="en-US" altLang="zh-CN" sz="2200" b="1">
                <a:latin typeface="Times New Roman" pitchFamily="18" charset="0"/>
                <a:ea typeface="楷体_GB2312" pitchFamily="49" charset="-122"/>
              </a:rPr>
              <a:t> stand out in the data editing and verification process for spatial data:</a:t>
            </a:r>
          </a:p>
          <a:p>
            <a:pPr eaLnBrk="1" hangingPunct="1">
              <a:lnSpc>
                <a:spcPct val="130000"/>
              </a:lnSpc>
              <a:spcBef>
                <a:spcPct val="20000"/>
              </a:spcBef>
              <a:buFont typeface="Wingdings" pitchFamily="2" charset="2"/>
              <a:buChar char="Ø"/>
            </a:pPr>
            <a:r>
              <a:rPr lang="en-US" altLang="zh-CN" sz="2200" b="1">
                <a:latin typeface="楷体_GB2312" pitchFamily="49" charset="-122"/>
                <a:ea typeface="楷体_GB2312" pitchFamily="49" charset="-122"/>
              </a:rPr>
              <a:t>④</a:t>
            </a:r>
            <a:r>
              <a:rPr lang="en-US" altLang="zh-CN" sz="2200" b="1">
                <a:latin typeface="Times New Roman" pitchFamily="18" charset="0"/>
                <a:ea typeface="楷体_GB2312" pitchFamily="49" charset="-122"/>
              </a:rPr>
              <a:t>Correction for distortion and warping. Most GIS software has functions for scale correction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比例尺修正</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and </a:t>
            </a:r>
            <a:r>
              <a:rPr lang="en-US" altLang="zh-CN" sz="2200" b="1" u="sng">
                <a:solidFill>
                  <a:srgbClr val="9900CC"/>
                </a:solidFill>
                <a:latin typeface="Times New Roman" pitchFamily="18" charset="0"/>
                <a:ea typeface="楷体_GB2312" pitchFamily="49" charset="-122"/>
              </a:rPr>
              <a:t>rubber sheeting</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拉伸变形</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However, the distinct rubber sheet algorithm used will vary depending on the spatial data model, vector or raster. Some raster techniques may be more intensive than vector based algorithms.</a:t>
            </a: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A59B52A-3715-4E0D-8B41-9087F7CAA4D5}" type="slidenum">
              <a:rPr lang="en-US" altLang="zh-CN" sz="1400" smtClean="0"/>
              <a:pPr eaLnBrk="1" hangingPunct="1"/>
              <a:t>62</a:t>
            </a:fld>
            <a:endParaRPr lang="en-US" altLang="zh-CN" sz="1400" smtClean="0"/>
          </a:p>
        </p:txBody>
      </p:sp>
      <p:sp>
        <p:nvSpPr>
          <p:cNvPr id="63491"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63492" name="Rectangle 3"/>
          <p:cNvSpPr>
            <a:spLocks noChangeArrowheads="1"/>
          </p:cNvSpPr>
          <p:nvPr/>
        </p:nvSpPr>
        <p:spPr bwMode="auto">
          <a:xfrm>
            <a:off x="611188" y="15573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(3)</a:t>
            </a:r>
            <a:r>
              <a:rPr lang="en-US" altLang="zh-CN" sz="2800" b="1">
                <a:solidFill>
                  <a:srgbClr val="9900CC"/>
                </a:solidFill>
                <a:latin typeface="Times New Roman" pitchFamily="18" charset="0"/>
                <a:ea typeface="楷体_GB2312" pitchFamily="49" charset="-122"/>
              </a:rPr>
              <a:t> Data verification</a:t>
            </a:r>
          </a:p>
          <a:p>
            <a:pPr eaLnBrk="1" hangingPunct="1">
              <a:lnSpc>
                <a:spcPct val="130000"/>
              </a:lnSpc>
              <a:spcBef>
                <a:spcPct val="20000"/>
              </a:spcBef>
              <a:buFont typeface="Wingdings" pitchFamily="2" charset="2"/>
              <a:buChar char="l"/>
            </a:pPr>
            <a:r>
              <a:rPr lang="en-US" altLang="zh-CN" sz="2200" b="1">
                <a:solidFill>
                  <a:srgbClr val="9900CC"/>
                </a:solidFill>
                <a:latin typeface="Times New Roman" pitchFamily="18" charset="0"/>
                <a:ea typeface="楷体_GB2312" pitchFamily="49" charset="-122"/>
              </a:rPr>
              <a:t>Six clear steps</a:t>
            </a:r>
            <a:r>
              <a:rPr lang="en-US" altLang="zh-CN" sz="2200" b="1">
                <a:latin typeface="Times New Roman" pitchFamily="18" charset="0"/>
                <a:ea typeface="楷体_GB2312" pitchFamily="49" charset="-122"/>
              </a:rPr>
              <a:t> stand out in the data editing and verification process for spatial data:</a:t>
            </a:r>
          </a:p>
          <a:p>
            <a:pPr eaLnBrk="1" hangingPunct="1">
              <a:lnSpc>
                <a:spcPct val="130000"/>
              </a:lnSpc>
              <a:spcBef>
                <a:spcPct val="20000"/>
              </a:spcBef>
              <a:buFont typeface="Wingdings" pitchFamily="2" charset="2"/>
              <a:buChar char="Ø"/>
            </a:pPr>
            <a:r>
              <a:rPr lang="en-US" altLang="zh-CN" sz="2200" b="1">
                <a:latin typeface="楷体_GB2312" pitchFamily="49" charset="-122"/>
                <a:ea typeface="楷体_GB2312" pitchFamily="49" charset="-122"/>
              </a:rPr>
              <a:t>⑤</a:t>
            </a:r>
            <a:r>
              <a:rPr lang="en-US" altLang="zh-CN" sz="2200" b="1">
                <a:latin typeface="Times New Roman" pitchFamily="18" charset="0"/>
                <a:ea typeface="楷体_GB2312" pitchFamily="49" charset="-122"/>
              </a:rPr>
              <a:t>Construction of polygons. Since the majority of data used in GIS is polygonal, the construction of polygon features from lines/arcs is necessary. Usually this is done in conjunction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联合</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with the topological building process.</a:t>
            </a:r>
          </a:p>
          <a:p>
            <a:pPr eaLnBrk="1" hangingPunct="1">
              <a:lnSpc>
                <a:spcPct val="130000"/>
              </a:lnSpc>
              <a:spcBef>
                <a:spcPct val="20000"/>
              </a:spcBef>
              <a:buFont typeface="Wingdings" pitchFamily="2" charset="2"/>
              <a:buChar char="Ø"/>
            </a:pPr>
            <a:r>
              <a:rPr lang="en-US" altLang="zh-CN" sz="2200" b="1">
                <a:latin typeface="楷体_GB2312" pitchFamily="49" charset="-122"/>
                <a:ea typeface="楷体_GB2312" pitchFamily="49" charset="-122"/>
              </a:rPr>
              <a:t>⑥</a:t>
            </a:r>
            <a:r>
              <a:rPr lang="en-US" altLang="zh-CN" sz="2200" b="1">
                <a:latin typeface="Times New Roman" pitchFamily="18" charset="0"/>
                <a:ea typeface="楷体_GB2312" pitchFamily="49" charset="-122"/>
              </a:rPr>
              <a:t>The addition of unique identifiers or labels. Often this process is manual. However, some systems do provide the capability to automatically build labels for a data layer.</a:t>
            </a: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604CA93-B8B4-480D-846D-FBC9E56F791D}" type="slidenum">
              <a:rPr lang="en-US" altLang="zh-CN" sz="1400" smtClean="0"/>
              <a:pPr eaLnBrk="1" hangingPunct="1"/>
              <a:t>63</a:t>
            </a:fld>
            <a:endParaRPr lang="en-US" altLang="zh-CN" sz="1400" smtClean="0"/>
          </a:p>
        </p:txBody>
      </p:sp>
      <p:sp>
        <p:nvSpPr>
          <p:cNvPr id="64515"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——3</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Data editing and quality assurance</a:t>
            </a:r>
          </a:p>
        </p:txBody>
      </p:sp>
      <p:sp>
        <p:nvSpPr>
          <p:cNvPr id="64516" name="Rectangle 3"/>
          <p:cNvSpPr>
            <a:spLocks noChangeArrowheads="1"/>
          </p:cNvSpPr>
          <p:nvPr/>
        </p:nvSpPr>
        <p:spPr bwMode="auto">
          <a:xfrm>
            <a:off x="611188" y="1557338"/>
            <a:ext cx="79216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None/>
            </a:pPr>
            <a:r>
              <a:rPr lang="en-US" altLang="zh-CN" sz="2200" b="1">
                <a:latin typeface="Times New Roman" pitchFamily="18" charset="0"/>
                <a:ea typeface="楷体_GB2312" pitchFamily="49" charset="-122"/>
              </a:rPr>
              <a:t>(3)</a:t>
            </a:r>
            <a:r>
              <a:rPr lang="en-US" altLang="zh-CN" sz="2800" b="1">
                <a:solidFill>
                  <a:srgbClr val="9900CC"/>
                </a:solidFill>
                <a:latin typeface="Times New Roman" pitchFamily="18" charset="0"/>
                <a:ea typeface="楷体_GB2312" pitchFamily="49" charset="-122"/>
              </a:rPr>
              <a:t> Data verification</a:t>
            </a:r>
          </a:p>
          <a:p>
            <a:pPr eaLnBrk="1" hangingPunct="1">
              <a:lnSpc>
                <a:spcPct val="130000"/>
              </a:lnSpc>
              <a:spcBef>
                <a:spcPct val="20000"/>
              </a:spcBef>
              <a:buFont typeface="Wingdings" pitchFamily="2" charset="2"/>
              <a:buChar char="l"/>
            </a:pPr>
            <a:r>
              <a:rPr lang="en-US" altLang="zh-CN" sz="2400" b="1">
                <a:latin typeface="Times New Roman" pitchFamily="18" charset="0"/>
                <a:ea typeface="楷体_GB2312" pitchFamily="49" charset="-122"/>
              </a:rPr>
              <a:t>These data verification steps occur after the data input stage and prior to or during the linkage of the spatial data to the attributes. Data verification ensures the </a:t>
            </a:r>
            <a:r>
              <a:rPr lang="en-US" altLang="zh-CN" sz="2400" b="1" u="sng">
                <a:solidFill>
                  <a:srgbClr val="9900CC"/>
                </a:solidFill>
                <a:latin typeface="Times New Roman" pitchFamily="18" charset="0"/>
                <a:ea typeface="楷体_GB2312" pitchFamily="49" charset="-122"/>
              </a:rPr>
              <a:t>integrity</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完整</a:t>
            </a:r>
            <a:r>
              <a:rPr lang="en-US" altLang="zh-CN" sz="2400" b="1">
                <a:solidFill>
                  <a:schemeClr val="accent2"/>
                </a:solidFill>
                <a:latin typeface="Times New Roman" pitchFamily="18" charset="0"/>
                <a:ea typeface="楷体_GB2312" pitchFamily="49" charset="-122"/>
              </a:rPr>
              <a:t>/in’tegrəti</a:t>
            </a:r>
            <a:r>
              <a:rPr lang="en-US" altLang="zh-CN" sz="2400" b="1">
                <a:solidFill>
                  <a:srgbClr val="000000"/>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between the spatial and attribute data. </a:t>
            </a:r>
          </a:p>
          <a:p>
            <a:pPr eaLnBrk="1" hangingPunct="1">
              <a:lnSpc>
                <a:spcPct val="130000"/>
              </a:lnSpc>
              <a:spcBef>
                <a:spcPct val="20000"/>
              </a:spcBef>
              <a:buFont typeface="Wingdings" pitchFamily="2" charset="2"/>
              <a:buChar char="l"/>
            </a:pPr>
            <a:r>
              <a:rPr lang="en-US" altLang="zh-CN" sz="2400" b="1">
                <a:latin typeface="Times New Roman" pitchFamily="18" charset="0"/>
                <a:ea typeface="楷体_GB2312" pitchFamily="49" charset="-122"/>
              </a:rPr>
              <a:t>Verification should include some brief </a:t>
            </a:r>
            <a:r>
              <a:rPr lang="en-US" altLang="zh-CN" sz="2400" b="1" u="sng">
                <a:solidFill>
                  <a:srgbClr val="9900CC"/>
                </a:solidFill>
                <a:latin typeface="Times New Roman" pitchFamily="18" charset="0"/>
                <a:ea typeface="楷体_GB2312" pitchFamily="49" charset="-122"/>
              </a:rPr>
              <a:t>query</a:t>
            </a:r>
            <a:r>
              <a:rPr lang="en-US" altLang="zh-CN" sz="2400" b="1">
                <a:latin typeface="Times New Roman" pitchFamily="18" charset="0"/>
                <a:ea typeface="楷体_GB2312" pitchFamily="49" charset="-122"/>
              </a:rPr>
              <a:t>ing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查询</a:t>
            </a:r>
            <a:r>
              <a:rPr lang="en-US" altLang="zh-CN" sz="2400" b="1">
                <a:solidFill>
                  <a:schemeClr val="accent2"/>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kwiəri /</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of attribute and </a:t>
            </a:r>
            <a:r>
              <a:rPr lang="en-US" altLang="zh-CN" sz="2400" b="1" u="sng">
                <a:solidFill>
                  <a:srgbClr val="9900CC"/>
                </a:solidFill>
                <a:latin typeface="Times New Roman" pitchFamily="18" charset="0"/>
                <a:ea typeface="楷体_GB2312" pitchFamily="49" charset="-122"/>
              </a:rPr>
              <a:t>cross checking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交互核对，交叉检查</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against known values.</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9B611AF-B1AF-4441-81BA-774413E9EC63}" type="slidenum">
              <a:rPr lang="en-US" altLang="zh-CN" sz="1400" smtClean="0"/>
              <a:pPr eaLnBrk="1" hangingPunct="1"/>
              <a:t>64</a:t>
            </a:fld>
            <a:endParaRPr lang="en-US" altLang="zh-CN" sz="1400" smtClean="0"/>
          </a:p>
        </p:txBody>
      </p:sp>
      <p:sp>
        <p:nvSpPr>
          <p:cNvPr id="65539" name="Rectangle 2"/>
          <p:cNvSpPr>
            <a:spLocks noChangeArrowheads="1"/>
          </p:cNvSpPr>
          <p:nvPr/>
        </p:nvSpPr>
        <p:spPr bwMode="auto">
          <a:xfrm>
            <a:off x="684213" y="595313"/>
            <a:ext cx="8135937"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3200" b="1">
                <a:solidFill>
                  <a:srgbClr val="CC00CC"/>
                </a:solidFill>
                <a:latin typeface="Times New Roman" pitchFamily="18" charset="0"/>
              </a:rPr>
              <a:t>Part </a:t>
            </a:r>
            <a:r>
              <a:rPr lang="en-US" altLang="zh-CN" sz="3200" b="1">
                <a:solidFill>
                  <a:srgbClr val="CC00CC"/>
                </a:solidFill>
                <a:latin typeface="楷体_GB2312" pitchFamily="49" charset="-122"/>
                <a:ea typeface="楷体_GB2312" pitchFamily="49" charset="-122"/>
              </a:rPr>
              <a:t>Ⅲ</a:t>
            </a:r>
            <a:r>
              <a:rPr lang="en-US" altLang="zh-CN" sz="3200" b="1">
                <a:solidFill>
                  <a:srgbClr val="CC00CC"/>
                </a:solidFill>
              </a:rPr>
              <a:t>——4</a:t>
            </a:r>
            <a:r>
              <a:rPr lang="zh-CN" altLang="zh-CN" sz="3200" b="1">
                <a:solidFill>
                  <a:srgbClr val="CC00CC"/>
                </a:solidFill>
                <a:latin typeface="Times New Roman" pitchFamily="18" charset="0"/>
                <a:ea typeface="楷体_GB2312" pitchFamily="49" charset="-122"/>
              </a:rPr>
              <a:t>.</a:t>
            </a:r>
            <a:r>
              <a:rPr lang="en-US" altLang="zh-CN" sz="3200" b="1">
                <a:solidFill>
                  <a:srgbClr val="CC00CC"/>
                </a:solidFill>
                <a:latin typeface="Times New Roman" pitchFamily="18" charset="0"/>
                <a:ea typeface="楷体_GB2312" pitchFamily="49" charset="-122"/>
              </a:rPr>
              <a:t> Surveying</a:t>
            </a:r>
          </a:p>
        </p:txBody>
      </p:sp>
      <p:sp>
        <p:nvSpPr>
          <p:cNvPr id="65540" name="Rectangle 3"/>
          <p:cNvSpPr>
            <a:spLocks noChangeArrowheads="1"/>
          </p:cNvSpPr>
          <p:nvPr/>
        </p:nvSpPr>
        <p:spPr bwMode="auto">
          <a:xfrm>
            <a:off x="611188" y="1844675"/>
            <a:ext cx="81375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Char char="l"/>
            </a:pPr>
            <a:r>
              <a:rPr lang="en-US" altLang="zh-CN" sz="2400" b="1">
                <a:latin typeface="Times New Roman" pitchFamily="18" charset="0"/>
                <a:ea typeface="楷体_GB2312" pitchFamily="49" charset="-122"/>
              </a:rPr>
              <a:t>Modern surveying is computerized: a </a:t>
            </a:r>
            <a:r>
              <a:rPr lang="en-US" altLang="zh-CN" sz="2400" b="1" u="sng">
                <a:solidFill>
                  <a:srgbClr val="9900CC"/>
                </a:solidFill>
                <a:latin typeface="Times New Roman" pitchFamily="18" charset="0"/>
                <a:ea typeface="楷体_GB2312" pitchFamily="49" charset="-122"/>
              </a:rPr>
              <a:t>total station theodolite</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全站经纬仪</a:t>
            </a:r>
            <a:r>
              <a:rPr lang="en-US" altLang="zh-CN" sz="2400" b="1">
                <a:solidFill>
                  <a:schemeClr val="accent2"/>
                </a:solidFill>
                <a:latin typeface="Times New Roman" pitchFamily="18" charset="0"/>
                <a:ea typeface="楷体_GB2312" pitchFamily="49" charset="-122"/>
              </a:rPr>
              <a:t>, /</a:t>
            </a:r>
            <a:r>
              <a:rPr lang="el-GR" altLang="zh-CN" sz="2400" b="1">
                <a:solidFill>
                  <a:srgbClr val="000000"/>
                </a:solidFill>
                <a:latin typeface="Times New Roman" pitchFamily="18" charset="0"/>
                <a:ea typeface="楷体_GB2312" pitchFamily="49" charset="-122"/>
                <a:sym typeface="Kingsoft Phonetic Plain"/>
              </a:rPr>
              <a:t> θ</a:t>
            </a:r>
            <a:r>
              <a:rPr lang="en-US" altLang="zh-CN" sz="2400" b="1">
                <a:solidFill>
                  <a:srgbClr val="000000"/>
                </a:solidFill>
                <a:latin typeface="Times New Roman" pitchFamily="18" charset="0"/>
                <a:ea typeface="楷体_GB2312" pitchFamily="49" charset="-122"/>
              </a:rPr>
              <a:t>i</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ɔdəlait/</a:t>
            </a:r>
            <a:r>
              <a:rPr lang="en-US" altLang="zh-CN" sz="2400" b="1">
                <a:solidFill>
                  <a:schemeClr val="accent2"/>
                </a:solidFill>
                <a:latin typeface="Times New Roman" pitchFamily="18" charset="0"/>
                <a:ea typeface="楷体_GB2312" pitchFamily="49" charset="-122"/>
              </a:rPr>
              <a:t>) </a:t>
            </a:r>
            <a:r>
              <a:rPr lang="en-US" altLang="zh-CN" sz="2400" b="1">
                <a:latin typeface="Times New Roman" pitchFamily="18" charset="0"/>
                <a:ea typeface="楷体_GB2312" pitchFamily="49" charset="-122"/>
              </a:rPr>
              <a:t>can now store and process digital measurement data either in the field or, subsequently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随后</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sʌbsikwəntli</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through an </a:t>
            </a:r>
            <a:r>
              <a:rPr lang="en-US" altLang="zh-CN" sz="2400" b="1" u="sng">
                <a:solidFill>
                  <a:srgbClr val="9900CC"/>
                </a:solidFill>
                <a:latin typeface="Times New Roman" pitchFamily="18" charset="0"/>
                <a:ea typeface="楷体_GB2312" pitchFamily="49" charset="-122"/>
              </a:rPr>
              <a:t>interface</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接口</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to a computer. Data may be coded or assigned themes in subsequent computer editing.</a:t>
            </a: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40072DE3-FBB1-4489-984C-4CB361CAAAA6}" type="slidenum">
              <a:rPr lang="en-US" altLang="zh-CN" sz="1400" smtClean="0"/>
              <a:pPr eaLnBrk="1" hangingPunct="1"/>
              <a:t>65</a:t>
            </a:fld>
            <a:endParaRPr lang="en-US" altLang="zh-CN" sz="1400" smtClean="0"/>
          </a:p>
        </p:txBody>
      </p:sp>
      <p:sp>
        <p:nvSpPr>
          <p:cNvPr id="66563"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——4</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Surveying</a:t>
            </a:r>
          </a:p>
        </p:txBody>
      </p:sp>
      <p:sp>
        <p:nvSpPr>
          <p:cNvPr id="66564" name="Rectangle 3"/>
          <p:cNvSpPr>
            <a:spLocks noChangeArrowheads="1"/>
          </p:cNvSpPr>
          <p:nvPr/>
        </p:nvSpPr>
        <p:spPr bwMode="auto">
          <a:xfrm>
            <a:off x="611188" y="1411288"/>
            <a:ext cx="83534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Char char="l"/>
            </a:pPr>
            <a:r>
              <a:rPr lang="en-US" altLang="zh-CN" sz="2200" b="1">
                <a:latin typeface="Times New Roman" pitchFamily="18" charset="0"/>
                <a:ea typeface="楷体_GB2312" pitchFamily="49" charset="-122"/>
              </a:rPr>
              <a:t>Survey point location accuracy usually varies from </a:t>
            </a:r>
            <a:r>
              <a:rPr lang="en-US" altLang="zh-CN" sz="2200" b="1">
                <a:latin typeface="Times New Roman" pitchFamily="18" charset="0"/>
                <a:ea typeface="楷体_GB2312" pitchFamily="49" charset="-122"/>
                <a:cs typeface="Times New Roman" pitchFamily="18" charset="0"/>
              </a:rPr>
              <a:t>±(plus-minus) 1 to ±10 cm, depending on how measurements are made.</a:t>
            </a:r>
          </a:p>
          <a:p>
            <a:pPr eaLnBrk="1" hangingPunct="1">
              <a:lnSpc>
                <a:spcPct val="130000"/>
              </a:lnSpc>
              <a:spcBef>
                <a:spcPct val="20000"/>
              </a:spcBef>
              <a:buFont typeface="Wingdings" pitchFamily="2" charset="2"/>
              <a:buChar char="l"/>
            </a:pPr>
            <a:r>
              <a:rPr lang="en-US" altLang="zh-CN" sz="2200" b="1">
                <a:latin typeface="Times New Roman" pitchFamily="18" charset="0"/>
                <a:ea typeface="楷体_GB2312" pitchFamily="49" charset="-122"/>
                <a:cs typeface="Times New Roman" pitchFamily="18" charset="0"/>
              </a:rPr>
              <a:t>Surveying is usually employed whenever </a:t>
            </a:r>
            <a:r>
              <a:rPr lang="en-US" altLang="zh-CN" sz="2200" b="1" u="sng">
                <a:solidFill>
                  <a:srgbClr val="9900CC"/>
                </a:solidFill>
                <a:latin typeface="Times New Roman" pitchFamily="18" charset="0"/>
                <a:ea typeface="楷体_GB2312" pitchFamily="49" charset="-122"/>
                <a:cs typeface="Times New Roman" pitchFamily="18" charset="0"/>
              </a:rPr>
              <a:t>up-to-date</a:t>
            </a:r>
            <a:r>
              <a:rPr lang="en-US" altLang="zh-CN" sz="2200" b="1">
                <a:latin typeface="Times New Roman" pitchFamily="18" charset="0"/>
                <a:ea typeface="楷体_GB2312" pitchFamily="49" charset="-122"/>
                <a:cs typeface="Times New Roman" pitchFamily="18" charset="0"/>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最新的</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and accurate information is needed for </a:t>
            </a:r>
            <a:r>
              <a:rPr lang="en-US" altLang="zh-CN" sz="2200" b="1" u="sng">
                <a:solidFill>
                  <a:srgbClr val="9900CC"/>
                </a:solidFill>
                <a:latin typeface="Times New Roman" pitchFamily="18" charset="0"/>
                <a:ea typeface="楷体_GB2312" pitchFamily="49" charset="-122"/>
              </a:rPr>
              <a:t>ground control points</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地面控制点</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and measurement of property lines, buildings, </a:t>
            </a:r>
            <a:r>
              <a:rPr lang="en-US" altLang="zh-CN" sz="2200" b="1" u="sng">
                <a:solidFill>
                  <a:srgbClr val="9900CC"/>
                </a:solidFill>
                <a:latin typeface="Times New Roman" pitchFamily="18" charset="0"/>
                <a:ea typeface="楷体_GB2312" pitchFamily="49" charset="-122"/>
              </a:rPr>
              <a:t>manhole</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检修孔</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location, and the like, as well as for smaller areas and for other details that have to be measured accurately. Surveying of complete terrain details can cover about 0.1 to 0.2 </a:t>
            </a:r>
            <a:r>
              <a:rPr lang="en-US" altLang="zh-CN" sz="2200" b="1" u="sng">
                <a:solidFill>
                  <a:srgbClr val="9900CC"/>
                </a:solidFill>
                <a:latin typeface="Times New Roman" pitchFamily="18" charset="0"/>
                <a:ea typeface="楷体_GB2312" pitchFamily="49" charset="-122"/>
              </a:rPr>
              <a:t>hectare</a:t>
            </a:r>
            <a:r>
              <a:rPr lang="en-US" altLang="zh-CN" sz="2200" b="1">
                <a:solidFill>
                  <a:srgbClr val="9900CC"/>
                </a:solidFill>
                <a:latin typeface="Times New Roman" pitchFamily="18" charset="0"/>
                <a:ea typeface="楷体_GB2312" pitchFamily="49" charset="-122"/>
              </a:rPr>
              <a:t>s</a:t>
            </a:r>
            <a:r>
              <a:rPr lang="en-US" altLang="zh-CN" sz="2200" b="1">
                <a:latin typeface="Times New Roman" pitchFamily="18" charset="0"/>
                <a:ea typeface="楷体_GB2312" pitchFamily="49" charset="-122"/>
              </a:rPr>
              <a:t> (ha, /</a:t>
            </a:r>
            <a:r>
              <a:rPr lang="en-US" altLang="zh-CN" sz="2200" b="1">
                <a:solidFill>
                  <a:srgbClr val="000000"/>
                </a:solidFill>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hektɛə/</a:t>
            </a:r>
            <a:r>
              <a:rPr lang="en-US" altLang="zh-CN" sz="2200" b="1">
                <a:latin typeface="Times New Roman" pitchFamily="18" charset="0"/>
                <a:ea typeface="楷体_GB2312" pitchFamily="49" charset="-122"/>
              </a:rPr>
              <a:t>) per hour. </a:t>
            </a:r>
          </a:p>
          <a:p>
            <a:pPr eaLnBrk="1" hangingPunct="1">
              <a:lnSpc>
                <a:spcPct val="130000"/>
              </a:lnSpc>
              <a:spcBef>
                <a:spcPct val="20000"/>
              </a:spcBef>
              <a:buFont typeface="Wingdings" pitchFamily="2" charset="2"/>
              <a:buChar char="l"/>
            </a:pPr>
            <a:r>
              <a:rPr lang="en-US" altLang="zh-CN" sz="2200" b="1" u="sng">
                <a:solidFill>
                  <a:srgbClr val="9900CC"/>
                </a:solidFill>
                <a:latin typeface="Times New Roman" pitchFamily="18" charset="0"/>
                <a:ea typeface="楷体_GB2312" pitchFamily="49" charset="-122"/>
              </a:rPr>
              <a:t>Photogrammetry</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摄影测量</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is usually employed in mapping larger areas.</a:t>
            </a: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D99AFD4-562B-4C67-9DFF-452813FF6273}" type="slidenum">
              <a:rPr lang="en-US" altLang="zh-CN" sz="1400" smtClean="0"/>
              <a:pPr eaLnBrk="1" hangingPunct="1"/>
              <a:t>66</a:t>
            </a:fld>
            <a:endParaRPr lang="en-US" altLang="zh-CN" sz="1400" smtClean="0"/>
          </a:p>
        </p:txBody>
      </p:sp>
      <p:sp>
        <p:nvSpPr>
          <p:cNvPr id="67587"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——4</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Surveying</a:t>
            </a:r>
          </a:p>
        </p:txBody>
      </p:sp>
      <p:sp>
        <p:nvSpPr>
          <p:cNvPr id="67588"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Char char="l"/>
            </a:pPr>
            <a:r>
              <a:rPr lang="en-US" altLang="zh-CN" sz="2400" b="1">
                <a:latin typeface="Times New Roman" pitchFamily="18" charset="0"/>
                <a:ea typeface="楷体_GB2312" pitchFamily="49" charset="-122"/>
              </a:rPr>
              <a:t>Survey data may be </a:t>
            </a:r>
            <a:r>
              <a:rPr lang="en-US" altLang="zh-CN" sz="2400" b="1">
                <a:solidFill>
                  <a:srgbClr val="9900CC"/>
                </a:solidFill>
                <a:latin typeface="Times New Roman" pitchFamily="18" charset="0"/>
                <a:ea typeface="楷体_GB2312" pitchFamily="49" charset="-122"/>
              </a:rPr>
              <a:t>entered in GIS</a:t>
            </a:r>
            <a:r>
              <a:rPr lang="en-US" altLang="zh-CN" sz="2400" b="1">
                <a:latin typeface="Times New Roman" pitchFamily="18" charset="0"/>
                <a:ea typeface="楷体_GB2312" pitchFamily="49" charset="-122"/>
              </a:rPr>
              <a:t> wherever accurate map data are required—for example, when determining property borders for legal </a:t>
            </a:r>
            <a:r>
              <a:rPr lang="en-US" altLang="zh-CN" sz="2400" b="1">
                <a:solidFill>
                  <a:schemeClr val="accent2"/>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li:ɡl/</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purposed. New data that are intended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准备</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in</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tend/</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for computers are transformed in digital form to GIS. However, larger amounts of older </a:t>
            </a:r>
            <a:r>
              <a:rPr lang="en-US" altLang="zh-CN" sz="2400" b="1" u="sng">
                <a:solidFill>
                  <a:srgbClr val="9900CC"/>
                </a:solidFill>
                <a:latin typeface="Times New Roman" pitchFamily="18" charset="0"/>
                <a:ea typeface="楷体_GB2312" pitchFamily="49" charset="-122"/>
              </a:rPr>
              <a:t>analog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模拟</a:t>
            </a:r>
            <a:r>
              <a:rPr lang="en-US" altLang="zh-CN" sz="2400" b="1">
                <a:solidFill>
                  <a:schemeClr val="accent2"/>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ænəlɔ:g/</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data are available</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可用的</a:t>
            </a:r>
            <a:r>
              <a:rPr lang="en-US" altLang="zh-CN" sz="2400" b="1">
                <a:solidFill>
                  <a:srgbClr val="000000"/>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where coordinates have to be keyed in manually</a:t>
            </a:r>
            <a:r>
              <a:rPr lang="en-US" altLang="zh-CN" sz="2400" b="1">
                <a:latin typeface="Times New Roman" pitchFamily="18" charset="0"/>
                <a:ea typeface="楷体_GB2312" pitchFamily="49" charset="-122"/>
                <a:cs typeface="Times New Roman" pitchFamily="18" charset="0"/>
              </a:rPr>
              <a:t>. Data for each property should be verified, by identifying nodes and closing polygons.</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A8F2BBD-16EF-4E5A-9021-B9BCBADE5884}" type="slidenum">
              <a:rPr lang="en-US" altLang="zh-CN" sz="1400" smtClean="0"/>
              <a:pPr eaLnBrk="1" hangingPunct="1"/>
              <a:t>67</a:t>
            </a:fld>
            <a:endParaRPr lang="en-US" altLang="zh-CN" sz="1400" smtClean="0"/>
          </a:p>
        </p:txBody>
      </p:sp>
      <p:sp>
        <p:nvSpPr>
          <p:cNvPr id="68611"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a:solidFill>
                  <a:srgbClr val="CC00CC"/>
                </a:solidFill>
                <a:latin typeface="Times New Roman" pitchFamily="18" charset="0"/>
              </a:rPr>
              <a:t>Part </a:t>
            </a:r>
            <a:r>
              <a:rPr lang="en-US" altLang="zh-CN" sz="2800" b="1">
                <a:solidFill>
                  <a:srgbClr val="CC00CC"/>
                </a:solidFill>
                <a:latin typeface="楷体_GB2312" pitchFamily="49" charset="-122"/>
                <a:ea typeface="楷体_GB2312" pitchFamily="49" charset="-122"/>
              </a:rPr>
              <a:t>Ⅲ</a:t>
            </a:r>
            <a:r>
              <a:rPr lang="en-US" altLang="zh-CN" sz="2800" b="1">
                <a:solidFill>
                  <a:srgbClr val="CC00CC"/>
                </a:solidFill>
              </a:rPr>
              <a:t>——4</a:t>
            </a:r>
            <a:r>
              <a:rPr lang="zh-CN" altLang="zh-CN"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 Surveying</a:t>
            </a:r>
          </a:p>
        </p:txBody>
      </p:sp>
      <p:sp>
        <p:nvSpPr>
          <p:cNvPr id="68612"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Char char="l"/>
            </a:pPr>
            <a:r>
              <a:rPr lang="en-US" altLang="zh-CN" sz="2400" b="1">
                <a:latin typeface="Times New Roman" pitchFamily="18" charset="0"/>
                <a:ea typeface="楷体_GB2312" pitchFamily="49" charset="-122"/>
                <a:cs typeface="Times New Roman" pitchFamily="18" charset="0"/>
              </a:rPr>
              <a:t>This process is </a:t>
            </a:r>
            <a:r>
              <a:rPr lang="en-US" altLang="zh-CN" sz="2400" b="1">
                <a:solidFill>
                  <a:srgbClr val="9900CC"/>
                </a:solidFill>
                <a:latin typeface="Times New Roman" pitchFamily="18" charset="0"/>
                <a:ea typeface="楷体_GB2312" pitchFamily="49" charset="-122"/>
                <a:cs typeface="Times New Roman" pitchFamily="18" charset="0"/>
              </a:rPr>
              <a:t>time-consuming</a:t>
            </a:r>
            <a:r>
              <a:rPr lang="en-US" altLang="zh-CN" sz="2400" b="1">
                <a:latin typeface="Times New Roman" pitchFamily="18" charset="0"/>
                <a:ea typeface="楷体_GB2312" pitchFamily="49" charset="-122"/>
                <a:cs typeface="Times New Roman" pitchFamily="18" charset="0"/>
              </a:rPr>
              <a:t>—two or three times longer than the corresponding task using a digitizer, </a:t>
            </a:r>
            <a:r>
              <a:rPr lang="en-US" altLang="zh-CN" sz="2400" b="1" u="sng">
                <a:latin typeface="Times New Roman" pitchFamily="18" charset="0"/>
                <a:ea typeface="楷体_GB2312" pitchFamily="49" charset="-122"/>
                <a:cs typeface="Times New Roman" pitchFamily="18" charset="0"/>
              </a:rPr>
              <a:t>inclusive</a:t>
            </a:r>
            <a:r>
              <a:rPr lang="en-US" altLang="zh-CN" sz="2400" b="1">
                <a:latin typeface="Times New Roman" pitchFamily="18" charset="0"/>
                <a:ea typeface="楷体_GB2312" pitchFamily="49" charset="-122"/>
                <a:cs typeface="Times New Roman" pitchFamily="18" charset="0"/>
              </a:rPr>
              <a:t> (</a:t>
            </a:r>
            <a:r>
              <a:rPr lang="zh-CN" altLang="en-US" sz="2400" b="1">
                <a:latin typeface="Times New Roman" pitchFamily="18" charset="0"/>
                <a:ea typeface="楷体_GB2312" pitchFamily="49" charset="-122"/>
                <a:cs typeface="Times New Roman" pitchFamily="18" charset="0"/>
              </a:rPr>
              <a:t>包括</a:t>
            </a:r>
            <a:r>
              <a:rPr lang="en-US" altLang="zh-CN" sz="2400" b="1">
                <a:latin typeface="Times New Roman" pitchFamily="18" charset="0"/>
                <a:ea typeface="楷体_GB2312" pitchFamily="49" charset="-122"/>
                <a:cs typeface="Times New Roman" pitchFamily="18" charset="0"/>
              </a:rPr>
              <a:t>) of all </a:t>
            </a:r>
            <a:r>
              <a:rPr lang="en-US" altLang="zh-CN" sz="2400" b="1" u="sng">
                <a:solidFill>
                  <a:srgbClr val="9900CC"/>
                </a:solidFill>
                <a:latin typeface="Times New Roman" pitchFamily="18" charset="0"/>
                <a:ea typeface="楷体_GB2312" pitchFamily="49" charset="-122"/>
                <a:cs typeface="Times New Roman" pitchFamily="18" charset="0"/>
              </a:rPr>
              <a:t>preparatory</a:t>
            </a:r>
            <a:r>
              <a:rPr lang="en-US" altLang="zh-CN" sz="2400" b="1">
                <a:latin typeface="Times New Roman" pitchFamily="18" charset="0"/>
                <a:ea typeface="楷体_GB2312" pitchFamily="49" charset="-122"/>
                <a:cs typeface="Times New Roman" pitchFamily="18" charset="0"/>
              </a:rPr>
              <a:t> </a:t>
            </a:r>
            <a:r>
              <a:rPr lang="en-US" altLang="zh-CN" sz="2400" b="1">
                <a:solidFill>
                  <a:schemeClr val="accent2"/>
                </a:solidFill>
                <a:latin typeface="Times New Roman" pitchFamily="18" charset="0"/>
                <a:ea typeface="楷体_GB2312" pitchFamily="49" charset="-122"/>
                <a:cs typeface="Times New Roman" pitchFamily="18" charset="0"/>
              </a:rPr>
              <a:t>(</a:t>
            </a:r>
            <a:r>
              <a:rPr lang="zh-CN" altLang="en-US" sz="2400" b="1">
                <a:solidFill>
                  <a:schemeClr val="accent2"/>
                </a:solidFill>
                <a:latin typeface="Times New Roman" pitchFamily="18" charset="0"/>
                <a:ea typeface="楷体_GB2312" pitchFamily="49" charset="-122"/>
                <a:cs typeface="Times New Roman" pitchFamily="18" charset="0"/>
              </a:rPr>
              <a:t>预备的，</a:t>
            </a:r>
            <a:r>
              <a:rPr lang="en-US" altLang="zh-CN" sz="2400" b="1">
                <a:solidFill>
                  <a:schemeClr val="accent2"/>
                </a:solidFill>
                <a:latin typeface="Times New Roman" pitchFamily="18" charset="0"/>
                <a:ea typeface="楷体_GB2312" pitchFamily="49" charset="-122"/>
                <a:cs typeface="Times New Roman" pitchFamily="18" charset="0"/>
              </a:rPr>
              <a:t>/</a:t>
            </a:r>
            <a:r>
              <a:rPr lang="en-US" altLang="zh-CN" sz="2400" b="1">
                <a:solidFill>
                  <a:srgbClr val="000000"/>
                </a:solidFill>
                <a:latin typeface="Times New Roman" pitchFamily="18" charset="0"/>
                <a:ea typeface="楷体_GB2312" pitchFamily="49" charset="-122"/>
                <a:cs typeface="Times New Roman" pitchFamily="18" charset="0"/>
              </a:rPr>
              <a:t>pri</a:t>
            </a:r>
            <a:r>
              <a:rPr lang="en-US" altLang="zh-CN" sz="2400" b="1">
                <a:solidFill>
                  <a:srgbClr val="000000"/>
                </a:solidFill>
                <a:latin typeface="Times New Roman" pitchFamily="18" charset="0"/>
                <a:ea typeface="楷体_GB2312" pitchFamily="49" charset="-122"/>
                <a:cs typeface="Times New Roman" pitchFamily="18" charset="0"/>
                <a:sym typeface="Kingsoft Phonetic Plain"/>
              </a:rPr>
              <a:t>’</a:t>
            </a:r>
            <a:r>
              <a:rPr lang="en-US" altLang="zh-CN" sz="2400" b="1">
                <a:solidFill>
                  <a:srgbClr val="000000"/>
                </a:solidFill>
                <a:latin typeface="Times New Roman" pitchFamily="18" charset="0"/>
                <a:ea typeface="楷体_GB2312" pitchFamily="49" charset="-122"/>
                <a:cs typeface="Times New Roman" pitchFamily="18" charset="0"/>
              </a:rPr>
              <a:t>pærə</a:t>
            </a:r>
            <a:r>
              <a:rPr lang="en-US" altLang="zh-CN" sz="2400" b="1">
                <a:solidFill>
                  <a:srgbClr val="000000"/>
                </a:solidFill>
                <a:latin typeface="Times New Roman" pitchFamily="18" charset="0"/>
                <a:ea typeface="楷体_GB2312" pitchFamily="49" charset="-122"/>
                <a:cs typeface="Times New Roman" pitchFamily="18" charset="0"/>
                <a:sym typeface="Kingsoft Phonetic Plain"/>
              </a:rPr>
              <a:t>,</a:t>
            </a:r>
            <a:r>
              <a:rPr lang="en-US" altLang="zh-CN" sz="2400" b="1">
                <a:solidFill>
                  <a:srgbClr val="000000"/>
                </a:solidFill>
                <a:latin typeface="Times New Roman" pitchFamily="18" charset="0"/>
                <a:ea typeface="楷体_GB2312" pitchFamily="49" charset="-122"/>
                <a:cs typeface="Times New Roman" pitchFamily="18" charset="0"/>
              </a:rPr>
              <a:t>təri/</a:t>
            </a:r>
            <a:r>
              <a:rPr lang="en-US" altLang="zh-CN" sz="2400" b="1">
                <a:solidFill>
                  <a:schemeClr val="accent2"/>
                </a:solidFill>
                <a:latin typeface="Times New Roman" pitchFamily="18" charset="0"/>
                <a:ea typeface="楷体_GB2312" pitchFamily="49" charset="-122"/>
                <a:cs typeface="Times New Roman" pitchFamily="18" charset="0"/>
              </a:rPr>
              <a:t>)</a:t>
            </a:r>
            <a:r>
              <a:rPr lang="en-US" altLang="zh-CN" sz="2400" b="1">
                <a:latin typeface="Times New Roman" pitchFamily="18" charset="0"/>
                <a:ea typeface="楷体_GB2312" pitchFamily="49" charset="-122"/>
                <a:cs typeface="Times New Roman" pitchFamily="18" charset="0"/>
              </a:rPr>
              <a:t> and editing tasks. However, the data produced are easier to apply than digitizer data.</a:t>
            </a: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4AD46D9D-C155-4095-9721-6BD73A1396EA}" type="slidenum">
              <a:rPr lang="en-US" altLang="zh-CN" sz="1400" smtClean="0"/>
              <a:pPr eaLnBrk="1" hangingPunct="1"/>
              <a:t>68</a:t>
            </a:fld>
            <a:endParaRPr lang="en-US" altLang="zh-CN" sz="1400" smtClean="0"/>
          </a:p>
        </p:txBody>
      </p:sp>
      <p:sp>
        <p:nvSpPr>
          <p:cNvPr id="69635"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69636"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Char char="l"/>
            </a:pPr>
            <a:r>
              <a:rPr lang="en-US" altLang="zh-CN" sz="2400" b="1" dirty="0">
                <a:latin typeface="Times New Roman" pitchFamily="18" charset="0"/>
                <a:ea typeface="楷体_GB2312" pitchFamily="49" charset="-122"/>
              </a:rPr>
              <a:t>The global positioning system (GPS) is a military satellite-based </a:t>
            </a:r>
            <a:r>
              <a:rPr lang="en-US" altLang="zh-CN" sz="2400" b="1" u="sng" dirty="0">
                <a:solidFill>
                  <a:srgbClr val="9900CC"/>
                </a:solidFill>
                <a:latin typeface="Times New Roman" pitchFamily="18" charset="0"/>
                <a:ea typeface="楷体_GB2312" pitchFamily="49" charset="-122"/>
              </a:rPr>
              <a:t>navigational</a:t>
            </a:r>
            <a:r>
              <a:rPr lang="en-US" altLang="zh-CN" sz="2400" b="1" dirty="0">
                <a:latin typeface="Times New Roman" pitchFamily="18" charset="0"/>
                <a:ea typeface="楷体_GB2312" pitchFamily="49" charset="-122"/>
              </a:rPr>
              <a:t> </a:t>
            </a:r>
            <a:r>
              <a:rPr lang="en-US" altLang="zh-CN" sz="2400" b="1" dirty="0">
                <a:solidFill>
                  <a:schemeClr val="accent2"/>
                </a:solidFill>
                <a:latin typeface="Times New Roman" pitchFamily="18" charset="0"/>
                <a:ea typeface="楷体_GB2312" pitchFamily="49" charset="-122"/>
              </a:rPr>
              <a:t>(</a:t>
            </a:r>
            <a:r>
              <a:rPr lang="zh-CN" altLang="en-US" sz="2400" b="1" dirty="0">
                <a:solidFill>
                  <a:schemeClr val="accent2"/>
                </a:solidFill>
                <a:latin typeface="Times New Roman" pitchFamily="18" charset="0"/>
                <a:ea typeface="楷体_GB2312" pitchFamily="49" charset="-122"/>
              </a:rPr>
              <a:t>导航</a:t>
            </a:r>
            <a:r>
              <a:rPr lang="en-US" altLang="zh-CN" sz="2400" b="1" dirty="0">
                <a:solidFill>
                  <a:srgbClr val="000000"/>
                </a:solidFill>
                <a:latin typeface="Times New Roman" pitchFamily="18" charset="0"/>
                <a:ea typeface="楷体_GB2312" pitchFamily="49" charset="-122"/>
              </a:rPr>
              <a:t>/</a:t>
            </a:r>
            <a:r>
              <a:rPr lang="en-US" altLang="zh-CN" sz="2400" b="1" dirty="0">
                <a:solidFill>
                  <a:srgbClr val="000000"/>
                </a:solidFill>
                <a:latin typeface="Times New Roman" pitchFamily="18" charset="0"/>
                <a:ea typeface="楷体_GB2312" pitchFamily="49" charset="-122"/>
                <a:sym typeface="Kingsoft Phonetic Plain"/>
              </a:rPr>
              <a:t>,</a:t>
            </a:r>
            <a:r>
              <a:rPr lang="en-US" altLang="zh-CN" sz="2400" b="1" dirty="0" err="1">
                <a:solidFill>
                  <a:srgbClr val="000000"/>
                </a:solidFill>
                <a:latin typeface="Times New Roman" pitchFamily="18" charset="0"/>
                <a:ea typeface="楷体_GB2312" pitchFamily="49" charset="-122"/>
              </a:rPr>
              <a:t>nævi'geiʃənəl</a:t>
            </a:r>
            <a:r>
              <a:rPr lang="en-US" altLang="zh-CN" sz="2400" b="1" dirty="0">
                <a:solidFill>
                  <a:schemeClr val="accent2"/>
                </a:solidFill>
                <a:latin typeface="Times New Roman" pitchFamily="18" charset="0"/>
                <a:ea typeface="楷体_GB2312" pitchFamily="49" charset="-122"/>
              </a:rPr>
              <a:t>/)</a:t>
            </a:r>
            <a:r>
              <a:rPr lang="en-US" altLang="zh-CN" sz="2400" b="1" dirty="0">
                <a:latin typeface="Times New Roman" pitchFamily="18" charset="0"/>
                <a:ea typeface="楷体_GB2312" pitchFamily="49" charset="-122"/>
              </a:rPr>
              <a:t> system developed by the U. S. Department of Defense. </a:t>
            </a: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E497065-5E09-46E6-97D8-BDF8BE543C4B}" type="slidenum">
              <a:rPr lang="en-US" altLang="zh-CN" sz="1400" smtClean="0"/>
              <a:pPr eaLnBrk="1" hangingPunct="1"/>
              <a:t>69</a:t>
            </a:fld>
            <a:endParaRPr lang="en-US" altLang="zh-CN" sz="1400" smtClean="0"/>
          </a:p>
        </p:txBody>
      </p:sp>
      <p:sp>
        <p:nvSpPr>
          <p:cNvPr id="70659"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70660"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30000"/>
              </a:lnSpc>
              <a:spcBef>
                <a:spcPct val="20000"/>
              </a:spcBef>
              <a:buFont typeface="Wingdings" pitchFamily="2" charset="2"/>
              <a:buChar char="l"/>
            </a:pPr>
            <a:r>
              <a:rPr lang="en-US" altLang="zh-CN" sz="2400" b="1">
                <a:latin typeface="Times New Roman" pitchFamily="18" charset="0"/>
                <a:ea typeface="楷体_GB2312" pitchFamily="49" charset="-122"/>
              </a:rPr>
              <a:t>Because in using the formulas</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公式</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we operate with differences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差值</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in distance in space, it is correct to say that with GPS, vectors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矢量线段</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are measured instead of distance. </a:t>
            </a:r>
          </a:p>
          <a:p>
            <a:pPr eaLnBrk="1" hangingPunct="1">
              <a:lnSpc>
                <a:spcPct val="130000"/>
              </a:lnSpc>
              <a:spcBef>
                <a:spcPct val="20000"/>
              </a:spcBef>
              <a:buFont typeface="Wingdings" pitchFamily="2" charset="2"/>
              <a:buChar char="l"/>
            </a:pPr>
            <a:r>
              <a:rPr lang="en-US" altLang="zh-CN" sz="2400" b="1">
                <a:latin typeface="Times New Roman" pitchFamily="18" charset="0"/>
                <a:ea typeface="楷体_GB2312" pitchFamily="49" charset="-122"/>
              </a:rPr>
              <a:t>Treatment of the measurement readings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读数</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is thus based on calculation of the vector in a coordinate system with the Earth</a:t>
            </a:r>
            <a:r>
              <a:rPr lang="en-US" altLang="zh-CN" sz="2400" b="1">
                <a:solidFill>
                  <a:srgbClr val="000000"/>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s center as origin. GPS is based on the WGS84 as </a:t>
            </a:r>
            <a:r>
              <a:rPr lang="en-US" altLang="zh-CN" sz="2400" b="1" u="sng">
                <a:solidFill>
                  <a:srgbClr val="9900CC"/>
                </a:solidFill>
                <a:latin typeface="Times New Roman" pitchFamily="18" charset="0"/>
                <a:ea typeface="楷体_GB2312" pitchFamily="49" charset="-122"/>
              </a:rPr>
              <a:t>datum</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基准</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and on </a:t>
            </a:r>
            <a:r>
              <a:rPr lang="en-US" altLang="zh-CN" sz="2400" b="1" u="sng">
                <a:solidFill>
                  <a:srgbClr val="9900CC"/>
                </a:solidFill>
                <a:latin typeface="Times New Roman" pitchFamily="18" charset="0"/>
                <a:ea typeface="楷体_GB2312" pitchFamily="49" charset="-122"/>
              </a:rPr>
              <a:t>geocentric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地心，</a:t>
            </a:r>
            <a:r>
              <a:rPr lang="en-US" altLang="zh-CN" sz="2400" b="1">
                <a:solidFill>
                  <a:schemeClr val="accent2"/>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dʒiəu'sentrik/</a:t>
            </a:r>
            <a:r>
              <a:rPr lang="en-US" altLang="zh-CN" sz="2400" b="1">
                <a:solidFill>
                  <a:schemeClr val="accent2"/>
                </a:solidFill>
                <a:latin typeface="Times New Roman" pitchFamily="18" charset="0"/>
                <a:ea typeface="楷体_GB2312" pitchFamily="49" charset="-122"/>
              </a:rPr>
              <a:t> )</a:t>
            </a:r>
            <a:r>
              <a:rPr lang="en-US" altLang="zh-CN" sz="2400" b="1">
                <a:latin typeface="Times New Roman" pitchFamily="18" charset="0"/>
                <a:ea typeface="楷体_GB2312" pitchFamily="49" charset="-122"/>
              </a:rPr>
              <a:t> coordinate system, which may be transformed to other coordinate systems.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96245B9-F82C-4135-A0E6-3E9D5EA9CB6D}" type="slidenum">
              <a:rPr lang="en-US" altLang="zh-CN" sz="1400" smtClean="0"/>
              <a:pPr eaLnBrk="1" hangingPunct="1"/>
              <a:t>7</a:t>
            </a:fld>
            <a:endParaRPr lang="en-US" altLang="zh-CN" sz="1400" smtClean="0"/>
          </a:p>
        </p:txBody>
      </p:sp>
      <p:sp>
        <p:nvSpPr>
          <p:cNvPr id="8195"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Ⅰ——</a:t>
            </a:r>
            <a:r>
              <a:rPr lang="en-US" altLang="zh-CN" sz="2400" b="1">
                <a:latin typeface="Times New Roman" pitchFamily="18" charset="0"/>
              </a:rPr>
              <a:t>2.</a:t>
            </a:r>
            <a:r>
              <a:rPr lang="en-US" altLang="zh-CN" sz="2400" b="1">
                <a:solidFill>
                  <a:srgbClr val="CC00CC"/>
                </a:solidFill>
                <a:latin typeface="Times New Roman" pitchFamily="18" charset="0"/>
                <a:ea typeface="楷体_GB2312" pitchFamily="49" charset="-122"/>
              </a:rPr>
              <a:t> </a:t>
            </a:r>
            <a:r>
              <a:rPr lang="en-US" altLang="zh-CN" sz="2400" b="1">
                <a:latin typeface="Times New Roman" pitchFamily="18" charset="0"/>
              </a:rPr>
              <a:t>What kinds of functions does a GIS have?</a:t>
            </a:r>
            <a:r>
              <a:rPr lang="en-US" altLang="zh-CN" sz="2400" b="1">
                <a:solidFill>
                  <a:srgbClr val="CC00CC"/>
                </a:solidFill>
                <a:latin typeface="Times New Roman" pitchFamily="18" charset="0"/>
                <a:ea typeface="楷体_GB2312" pitchFamily="49" charset="-122"/>
              </a:rPr>
              <a:t> </a:t>
            </a:r>
            <a:endParaRPr lang="en-US" altLang="zh-CN" sz="2400" b="1">
              <a:latin typeface="Times New Roman" pitchFamily="18" charset="0"/>
            </a:endParaRPr>
          </a:p>
        </p:txBody>
      </p:sp>
      <p:sp>
        <p:nvSpPr>
          <p:cNvPr id="7172" name="Rectangle 3"/>
          <p:cNvSpPr>
            <a:spLocks noChangeArrowheads="1"/>
          </p:cNvSpPr>
          <p:nvPr/>
        </p:nvSpPr>
        <p:spPr bwMode="auto">
          <a:xfrm>
            <a:off x="468313" y="1341438"/>
            <a:ext cx="8175625" cy="530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9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1</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Data input subsystem</a:t>
            </a:r>
            <a:endParaRPr lang="en-US" altLang="zh-CN" sz="2800" b="1">
              <a:solidFill>
                <a:schemeClr val="accent2"/>
              </a:solidFill>
              <a:latin typeface="Times New Roman" pitchFamily="18" charset="0"/>
              <a:ea typeface="楷体_GB2312" pitchFamily="49" charset="-122"/>
            </a:endParaRPr>
          </a:p>
          <a:p>
            <a:pPr eaLnBrk="1" hangingPunct="1">
              <a:lnSpc>
                <a:spcPct val="90000"/>
              </a:lnSpc>
              <a:spcBef>
                <a:spcPct val="20000"/>
              </a:spcBef>
              <a:buFont typeface="Wingdings" pitchFamily="2" charset="2"/>
              <a:buChar char="Ø"/>
            </a:pPr>
            <a:r>
              <a:rPr lang="en-US" altLang="zh-CN" sz="2400" b="1">
                <a:solidFill>
                  <a:srgbClr val="CC00CC"/>
                </a:solidFill>
                <a:latin typeface="Times New Roman" pitchFamily="18" charset="0"/>
                <a:ea typeface="楷体_GB2312" pitchFamily="49" charset="-122"/>
              </a:rPr>
              <a:t>Input</a:t>
            </a:r>
            <a:r>
              <a:rPr lang="en-US" altLang="zh-CN" sz="2400" b="1">
                <a:solidFill>
                  <a:schemeClr val="accent2"/>
                </a:solidFill>
                <a:latin typeface="Times New Roman" pitchFamily="18" charset="0"/>
                <a:ea typeface="楷体_GB2312" pitchFamily="49" charset="-122"/>
              </a:rPr>
              <a:t>: “</a:t>
            </a:r>
            <a:r>
              <a:rPr lang="en-US" altLang="zh-CN" sz="2400" b="1" u="sng">
                <a:solidFill>
                  <a:schemeClr val="accent2"/>
                </a:solidFill>
                <a:latin typeface="Times New Roman" pitchFamily="18" charset="0"/>
                <a:ea typeface="楷体_GB2312" pitchFamily="49" charset="-122"/>
              </a:rPr>
              <a:t>encode</a:t>
            </a:r>
            <a:r>
              <a:rPr lang="en-US" altLang="zh-CN" sz="2400" b="1">
                <a:solidFill>
                  <a:schemeClr val="accent2"/>
                </a:solidFill>
                <a:latin typeface="Times New Roman" pitchFamily="18" charset="0"/>
                <a:ea typeface="楷体_GB2312" pitchFamily="49" charset="-122"/>
              </a:rPr>
              <a:t>d” (</a:t>
            </a:r>
            <a:r>
              <a:rPr lang="en-US" altLang="zh-CN" sz="2400" b="1" u="sng">
                <a:solidFill>
                  <a:schemeClr val="accent2"/>
                </a:solidFill>
                <a:latin typeface="Times New Roman" pitchFamily="18" charset="0"/>
                <a:ea typeface="楷体_GB2312" pitchFamily="49" charset="-122"/>
              </a:rPr>
              <a:t>points</a:t>
            </a:r>
            <a:r>
              <a:rPr lang="en-US" altLang="zh-CN" sz="2400" b="1">
                <a:solidFill>
                  <a:schemeClr val="accent2"/>
                </a:solidFill>
                <a:latin typeface="Times New Roman" pitchFamily="18" charset="0"/>
                <a:ea typeface="楷体_GB2312" pitchFamily="49" charset="-122"/>
              </a:rPr>
              <a:t>, </a:t>
            </a:r>
            <a:r>
              <a:rPr lang="en-US" altLang="zh-CN" sz="2400" b="1" u="sng">
                <a:solidFill>
                  <a:schemeClr val="accent2"/>
                </a:solidFill>
                <a:latin typeface="Times New Roman" pitchFamily="18" charset="0"/>
                <a:ea typeface="楷体_GB2312" pitchFamily="49" charset="-122"/>
              </a:rPr>
              <a:t>line</a:t>
            </a:r>
            <a:r>
              <a:rPr lang="en-US" altLang="zh-CN" sz="2400" b="1">
                <a:solidFill>
                  <a:schemeClr val="accent2"/>
                </a:solidFill>
                <a:latin typeface="Times New Roman" pitchFamily="18" charset="0"/>
                <a:ea typeface="楷体_GB2312" pitchFamily="49" charset="-122"/>
              </a:rPr>
              <a:t>s, </a:t>
            </a:r>
            <a:r>
              <a:rPr lang="en-US" altLang="zh-CN" sz="2400" b="1" u="sng">
                <a:solidFill>
                  <a:schemeClr val="accent2"/>
                </a:solidFill>
                <a:latin typeface="Times New Roman" pitchFamily="18" charset="0"/>
                <a:ea typeface="楷体_GB2312" pitchFamily="49" charset="-122"/>
              </a:rPr>
              <a:t>area</a:t>
            </a:r>
            <a:r>
              <a:rPr lang="en-US" altLang="zh-CN" sz="2400" b="1">
                <a:solidFill>
                  <a:schemeClr val="accent2"/>
                </a:solidFill>
                <a:latin typeface="Times New Roman" pitchFamily="18" charset="0"/>
                <a:ea typeface="楷体_GB2312" pitchFamily="49" charset="-122"/>
              </a:rPr>
              <a:t>s) into the computer from a collected source.</a:t>
            </a:r>
          </a:p>
          <a:p>
            <a:pPr eaLnBrk="1" hangingPunct="1">
              <a:lnSpc>
                <a:spcPct val="90000"/>
              </a:lnSpc>
              <a:spcBef>
                <a:spcPct val="20000"/>
              </a:spcBef>
              <a:buFont typeface="Wingdings" pitchFamily="2" charset="2"/>
              <a:buChar char="Ø"/>
            </a:pPr>
            <a:r>
              <a:rPr lang="en-US" altLang="zh-CN" sz="2400" b="1">
                <a:solidFill>
                  <a:srgbClr val="CC00CC"/>
                </a:solidFill>
                <a:latin typeface="Times New Roman" pitchFamily="18" charset="0"/>
                <a:ea typeface="楷体_GB2312" pitchFamily="49" charset="-122"/>
              </a:rPr>
              <a:t>Sources</a:t>
            </a:r>
            <a:r>
              <a:rPr lang="en-US" altLang="zh-CN" sz="2400" b="1">
                <a:solidFill>
                  <a:schemeClr val="accent2"/>
                </a:solidFill>
                <a:latin typeface="Times New Roman" pitchFamily="18" charset="0"/>
                <a:ea typeface="楷体_GB2312" pitchFamily="49" charset="-122"/>
              </a:rPr>
              <a:t>: </a:t>
            </a:r>
          </a:p>
          <a:p>
            <a:pPr eaLnBrk="1" hangingPunct="1">
              <a:lnSpc>
                <a:spcPct val="90000"/>
              </a:lnSpc>
              <a:spcBef>
                <a:spcPct val="20000"/>
              </a:spcBef>
              <a:buSzPct val="50000"/>
              <a:buFont typeface="Wingdings" pitchFamily="2" charset="2"/>
              <a:buChar char="p"/>
            </a:pPr>
            <a:r>
              <a:rPr lang="en-US" altLang="zh-CN" sz="2400" b="1" u="sng">
                <a:solidFill>
                  <a:schemeClr val="accent2"/>
                </a:solidFill>
                <a:latin typeface="Times New Roman" pitchFamily="18" charset="0"/>
                <a:ea typeface="楷体_GB2312" pitchFamily="49" charset="-122"/>
              </a:rPr>
              <a:t>Aerial </a:t>
            </a:r>
            <a:r>
              <a:rPr lang="en-US" altLang="zh-CN" sz="2400" b="1">
                <a:solidFill>
                  <a:schemeClr val="accent2"/>
                </a:solidFill>
                <a:latin typeface="Times New Roman" pitchFamily="18" charset="0"/>
                <a:ea typeface="楷体_GB2312" pitchFamily="49" charset="-122"/>
              </a:rPr>
              <a:t>(</a:t>
            </a:r>
            <a:r>
              <a:rPr lang="en-US" altLang="zh-CN" sz="2400" b="1" u="sng">
                <a:solidFill>
                  <a:schemeClr val="accent2"/>
                </a:solidFill>
                <a:latin typeface="Times New Roman" pitchFamily="18" charset="0"/>
                <a:ea typeface="楷体_GB2312" pitchFamily="49" charset="-122"/>
              </a:rPr>
              <a:t>/’ɛriəl/</a:t>
            </a:r>
            <a:r>
              <a:rPr lang="en-US" altLang="zh-CN" sz="2400" b="1">
                <a:solidFill>
                  <a:schemeClr val="accent2"/>
                </a:solidFill>
                <a:latin typeface="Times New Roman" pitchFamily="18" charset="0"/>
                <a:ea typeface="楷体_GB2312" pitchFamily="49" charset="-122"/>
              </a:rPr>
              <a:t>) </a:t>
            </a:r>
            <a:r>
              <a:rPr lang="en-US" altLang="zh-CN" sz="2400" b="1" u="sng">
                <a:solidFill>
                  <a:schemeClr val="accent2"/>
                </a:solidFill>
                <a:latin typeface="Times New Roman" pitchFamily="18" charset="0"/>
                <a:ea typeface="楷体_GB2312" pitchFamily="49" charset="-122"/>
              </a:rPr>
              <a:t>photography</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航空照片，航空摄影</a:t>
            </a:r>
          </a:p>
          <a:p>
            <a:pPr eaLnBrk="1" hangingPunct="1">
              <a:lnSpc>
                <a:spcPct val="90000"/>
              </a:lnSpc>
              <a:spcBef>
                <a:spcPct val="20000"/>
              </a:spcBef>
              <a:buSzPct val="50000"/>
              <a:buFont typeface="Wingdings" pitchFamily="2" charset="2"/>
              <a:buChar char="p"/>
            </a:pPr>
            <a:r>
              <a:rPr lang="en-US" altLang="zh-CN" sz="2400" b="1" u="sng">
                <a:solidFill>
                  <a:schemeClr val="accent2"/>
                </a:solidFill>
                <a:latin typeface="Times New Roman" pitchFamily="18" charset="0"/>
                <a:ea typeface="楷体_GB2312" pitchFamily="49" charset="-122"/>
              </a:rPr>
              <a:t>Digital remote sensing</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数字遥感</a:t>
            </a:r>
          </a:p>
          <a:p>
            <a:pPr eaLnBrk="1" hangingPunct="1">
              <a:lnSpc>
                <a:spcPct val="90000"/>
              </a:lnSpc>
              <a:spcBef>
                <a:spcPct val="20000"/>
              </a:spcBef>
              <a:buSzPct val="50000"/>
              <a:buFont typeface="Wingdings" pitchFamily="2" charset="2"/>
              <a:buChar char="p"/>
            </a:pPr>
            <a:r>
              <a:rPr lang="en-US" altLang="zh-CN" sz="2400" b="1" u="sng">
                <a:solidFill>
                  <a:schemeClr val="accent2"/>
                </a:solidFill>
                <a:latin typeface="Times New Roman" pitchFamily="18" charset="0"/>
                <a:ea typeface="楷体_GB2312" pitchFamily="49" charset="-122"/>
              </a:rPr>
              <a:t>Survey</a:t>
            </a:r>
            <a:r>
              <a:rPr lang="en-US" altLang="zh-CN" sz="2400" b="1">
                <a:solidFill>
                  <a:schemeClr val="accent2"/>
                </a:solidFill>
                <a:latin typeface="Times New Roman" pitchFamily="18" charset="0"/>
                <a:ea typeface="楷体_GB2312" pitchFamily="49" charset="-122"/>
              </a:rPr>
              <a:t>ing ——</a:t>
            </a:r>
            <a:r>
              <a:rPr lang="zh-CN" altLang="en-US" sz="2400" b="1">
                <a:solidFill>
                  <a:schemeClr val="accent2"/>
                </a:solidFill>
                <a:latin typeface="Times New Roman" pitchFamily="18" charset="0"/>
                <a:ea typeface="楷体_GB2312" pitchFamily="49" charset="-122"/>
              </a:rPr>
              <a:t>测量</a:t>
            </a:r>
          </a:p>
          <a:p>
            <a:pPr eaLnBrk="1" hangingPunct="1">
              <a:lnSpc>
                <a:spcPct val="90000"/>
              </a:lnSpc>
              <a:spcBef>
                <a:spcPct val="20000"/>
              </a:spcBef>
              <a:buSzPct val="50000"/>
              <a:buFont typeface="Wingdings" pitchFamily="2" charset="2"/>
              <a:buChar char="p"/>
            </a:pPr>
            <a:r>
              <a:rPr lang="en-US" altLang="zh-CN" sz="2400" b="1" u="sng">
                <a:solidFill>
                  <a:schemeClr val="accent2"/>
                </a:solidFill>
                <a:latin typeface="Times New Roman" pitchFamily="18" charset="0"/>
                <a:ea typeface="楷体_GB2312" pitchFamily="49" charset="-122"/>
              </a:rPr>
              <a:t>Digital line graph</a:t>
            </a:r>
            <a:r>
              <a:rPr lang="en-US" altLang="zh-CN" sz="2400" b="1">
                <a:solidFill>
                  <a:schemeClr val="accent2"/>
                </a:solidFill>
                <a:latin typeface="Times New Roman" pitchFamily="18" charset="0"/>
                <a:ea typeface="楷体_GB2312" pitchFamily="49" charset="-122"/>
              </a:rPr>
              <a:t> (/</a:t>
            </a:r>
            <a:r>
              <a:rPr lang="en-US" altLang="zh-CN" sz="2400" b="1"/>
              <a:t>ɡræf</a:t>
            </a:r>
            <a:r>
              <a:rPr lang="en-US" altLang="zh-CN" sz="2400" b="1">
                <a:solidFill>
                  <a:schemeClr val="accent2"/>
                </a:solidFill>
                <a:latin typeface="Times New Roman" pitchFamily="18" charset="0"/>
                <a:ea typeface="楷体_GB2312" pitchFamily="49" charset="-122"/>
              </a:rPr>
              <a:t>/)(DLG) ——</a:t>
            </a:r>
            <a:r>
              <a:rPr lang="zh-CN" altLang="en-US" sz="2400" b="1">
                <a:solidFill>
                  <a:schemeClr val="accent2"/>
                </a:solidFill>
                <a:latin typeface="Times New Roman" pitchFamily="18" charset="0"/>
                <a:ea typeface="楷体_GB2312" pitchFamily="49" charset="-122"/>
              </a:rPr>
              <a:t>数字线划地图</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矢量</a:t>
            </a:r>
            <a:r>
              <a:rPr lang="en-US" altLang="zh-CN" sz="2400" b="1">
                <a:solidFill>
                  <a:schemeClr val="accent2"/>
                </a:solidFill>
                <a:latin typeface="Times New Roman" pitchFamily="18" charset="0"/>
                <a:ea typeface="楷体_GB2312" pitchFamily="49" charset="-122"/>
              </a:rPr>
              <a:t>)</a:t>
            </a:r>
            <a:endParaRPr lang="zh-CN" altLang="en-US" sz="2400" b="1">
              <a:solidFill>
                <a:schemeClr val="accent2"/>
              </a:solidFill>
              <a:latin typeface="Times New Roman" pitchFamily="18" charset="0"/>
              <a:ea typeface="楷体_GB2312" pitchFamily="49" charset="-122"/>
            </a:endParaRPr>
          </a:p>
          <a:p>
            <a:pPr eaLnBrk="1" hangingPunct="1">
              <a:lnSpc>
                <a:spcPct val="90000"/>
              </a:lnSpc>
              <a:spcBef>
                <a:spcPct val="20000"/>
              </a:spcBef>
              <a:buSzPct val="50000"/>
              <a:buFont typeface="Wingdings" pitchFamily="2" charset="2"/>
              <a:buChar char="p"/>
            </a:pPr>
            <a:r>
              <a:rPr lang="en-US" altLang="zh-CN" sz="2400" b="1" u="sng">
                <a:solidFill>
                  <a:schemeClr val="accent2"/>
                </a:solidFill>
                <a:latin typeface="Times New Roman" pitchFamily="18" charset="0"/>
                <a:ea typeface="楷体_GB2312" pitchFamily="49" charset="-122"/>
              </a:rPr>
              <a:t>Digital elevation </a:t>
            </a:r>
            <a:r>
              <a:rPr lang="en-US" altLang="zh-CN" sz="2400" b="1">
                <a:latin typeface="Times New Roman" pitchFamily="18" charset="0"/>
                <a:ea typeface="楷体_GB2312" pitchFamily="49" charset="-122"/>
              </a:rPr>
              <a:t>(/</a:t>
            </a:r>
            <a:r>
              <a:rPr lang="ar-SA" altLang="zh-CN" sz="2400" b="1">
                <a:latin typeface="Times New Roman" pitchFamily="18" charset="0"/>
                <a:ea typeface="楷体_GB2312" pitchFamily="49" charset="-122"/>
                <a:cs typeface="Times New Roman" pitchFamily="18" charset="0"/>
              </a:rPr>
              <a:t>٫</a:t>
            </a:r>
            <a:r>
              <a:rPr lang="en-US" altLang="zh-CN" sz="2400" b="1" u="sng">
                <a:latin typeface="Times New Roman" pitchFamily="18" charset="0"/>
                <a:ea typeface="楷体_GB2312" pitchFamily="49" charset="-122"/>
              </a:rPr>
              <a:t>elə</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u="sng">
                <a:latin typeface="Times New Roman" pitchFamily="18" charset="0"/>
                <a:ea typeface="楷体_GB2312" pitchFamily="49" charset="-122"/>
              </a:rPr>
              <a:t>ve</a:t>
            </a:r>
            <a:r>
              <a:rPr lang="en-US" altLang="zh-CN" sz="2400" b="1">
                <a:latin typeface="Times New Roman" pitchFamily="18" charset="0"/>
                <a:ea typeface="楷体_GB2312" pitchFamily="49" charset="-122"/>
              </a:rPr>
              <a:t>i</a:t>
            </a:r>
            <a:r>
              <a:rPr lang="en-US" altLang="zh-CN" sz="2400" b="1" u="sng">
                <a:latin typeface="Times New Roman" pitchFamily="18" charset="0"/>
                <a:ea typeface="楷体_GB2312" pitchFamily="49" charset="-122"/>
              </a:rPr>
              <a:t>ʃən/</a:t>
            </a:r>
            <a:r>
              <a:rPr lang="en-US" altLang="zh-CN" sz="2400" b="1">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 </a:t>
            </a:r>
            <a:r>
              <a:rPr lang="en-US" altLang="zh-CN" sz="2400" b="1" u="sng">
                <a:solidFill>
                  <a:schemeClr val="accent2"/>
                </a:solidFill>
                <a:latin typeface="Times New Roman" pitchFamily="18" charset="0"/>
                <a:ea typeface="楷体_GB2312" pitchFamily="49" charset="-122"/>
              </a:rPr>
              <a:t>models</a:t>
            </a:r>
            <a:r>
              <a:rPr lang="en-US" altLang="zh-CN" sz="2400" b="1">
                <a:solidFill>
                  <a:schemeClr val="accent2"/>
                </a:solidFill>
                <a:latin typeface="Times New Roman" pitchFamily="18" charset="0"/>
                <a:ea typeface="楷体_GB2312" pitchFamily="49" charset="-122"/>
              </a:rPr>
              <a:t> (DEM) ——</a:t>
            </a:r>
            <a:r>
              <a:rPr lang="zh-CN" altLang="en-US" sz="2400" b="1">
                <a:solidFill>
                  <a:schemeClr val="accent2"/>
                </a:solidFill>
                <a:latin typeface="Times New Roman" pitchFamily="18" charset="0"/>
                <a:ea typeface="楷体_GB2312" pitchFamily="49" charset="-122"/>
              </a:rPr>
              <a:t>数字高程模型</a:t>
            </a:r>
          </a:p>
          <a:p>
            <a:pPr eaLnBrk="1" hangingPunct="1">
              <a:lnSpc>
                <a:spcPct val="90000"/>
              </a:lnSpc>
              <a:spcBef>
                <a:spcPct val="20000"/>
              </a:spcBef>
              <a:buSzPct val="50000"/>
              <a:buFont typeface="Wingdings" pitchFamily="2" charset="2"/>
              <a:buChar char="p"/>
            </a:pPr>
            <a:r>
              <a:rPr lang="en-US" altLang="zh-CN" sz="2400" b="1" u="sng">
                <a:solidFill>
                  <a:schemeClr val="accent2"/>
                </a:solidFill>
                <a:latin typeface="Times New Roman" pitchFamily="18" charset="0"/>
                <a:ea typeface="楷体_GB2312" pitchFamily="49" charset="-122"/>
              </a:rPr>
              <a:t>Digital orthophoto </a:t>
            </a:r>
            <a:r>
              <a:rPr lang="en-US" altLang="zh-CN" sz="2400" b="1"/>
              <a:t>/‘</a:t>
            </a:r>
            <a:r>
              <a:rPr lang="en-US" altLang="zh-CN" sz="2400" b="1">
                <a:latin typeface="Times New Roman" pitchFamily="18" charset="0"/>
                <a:ea typeface="楷体_GB2312" pitchFamily="49" charset="-122"/>
              </a:rPr>
              <a:t>ɔ:θ</a:t>
            </a:r>
            <a:r>
              <a:rPr lang="en-US" altLang="zh-CN" sz="2400" b="1" u="sng">
                <a:latin typeface="Times New Roman" pitchFamily="18" charset="0"/>
                <a:ea typeface="楷体_GB2312" pitchFamily="49" charset="-122"/>
              </a:rPr>
              <a:t>ə</a:t>
            </a:r>
            <a:r>
              <a:rPr lang="en-US" altLang="zh-CN" sz="2400" b="1">
                <a:latin typeface="Times New Roman" pitchFamily="18" charset="0"/>
                <a:ea typeface="楷体_GB2312" pitchFamily="49" charset="-122"/>
              </a:rPr>
              <a:t>u/ </a:t>
            </a:r>
            <a:r>
              <a:rPr lang="en-US" altLang="zh-CN" sz="2400" b="1">
                <a:solidFill>
                  <a:schemeClr val="accent2"/>
                </a:solidFill>
                <a:latin typeface="Times New Roman" pitchFamily="18" charset="0"/>
                <a:ea typeface="楷体_GB2312" pitchFamily="49" charset="-122"/>
              </a:rPr>
              <a:t>map(DOM) ——</a:t>
            </a:r>
            <a:r>
              <a:rPr lang="zh-CN" altLang="en-US" sz="2400" b="1">
                <a:solidFill>
                  <a:schemeClr val="accent2"/>
                </a:solidFill>
                <a:latin typeface="Times New Roman" pitchFamily="18" charset="0"/>
                <a:ea typeface="楷体_GB2312" pitchFamily="49" charset="-122"/>
              </a:rPr>
              <a:t>数字正射影像</a:t>
            </a:r>
          </a:p>
          <a:p>
            <a:pPr eaLnBrk="1" hangingPunct="1">
              <a:lnSpc>
                <a:spcPct val="90000"/>
              </a:lnSpc>
              <a:spcBef>
                <a:spcPct val="20000"/>
              </a:spcBef>
              <a:buSzPct val="50000"/>
              <a:buFont typeface="Wingdings" pitchFamily="2" charset="2"/>
              <a:buChar char="p"/>
            </a:pPr>
            <a:r>
              <a:rPr lang="en-US" altLang="zh-CN" sz="2400" b="1">
                <a:solidFill>
                  <a:schemeClr val="accent2"/>
                </a:solidFill>
                <a:latin typeface="Times New Roman" pitchFamily="18" charset="0"/>
                <a:ea typeface="楷体_GB2312" pitchFamily="49" charset="-122"/>
              </a:rPr>
              <a:t>Visual descriptions ——</a:t>
            </a:r>
            <a:r>
              <a:rPr lang="zh-CN" altLang="en-US" sz="2400" b="1">
                <a:solidFill>
                  <a:schemeClr val="accent2"/>
                </a:solidFill>
                <a:latin typeface="Times New Roman" pitchFamily="18" charset="0"/>
                <a:ea typeface="楷体_GB2312" pitchFamily="49" charset="-122"/>
              </a:rPr>
              <a:t>视觉描述</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可视化</a:t>
            </a:r>
            <a:r>
              <a:rPr lang="en-US" altLang="zh-CN" sz="2400" b="1">
                <a:solidFill>
                  <a:schemeClr val="accent2"/>
                </a:solidFill>
                <a:latin typeface="Times New Roman" pitchFamily="18" charset="0"/>
                <a:ea typeface="楷体_GB2312" pitchFamily="49" charset="-122"/>
              </a:rPr>
              <a:t>)</a:t>
            </a:r>
            <a:endParaRPr lang="zh-CN" altLang="en-US" sz="2400" b="1">
              <a:solidFill>
                <a:schemeClr val="accent2"/>
              </a:solidFill>
              <a:latin typeface="Times New Roman" pitchFamily="18" charset="0"/>
              <a:ea typeface="楷体_GB2312" pitchFamily="49" charset="-122"/>
            </a:endParaRPr>
          </a:p>
          <a:p>
            <a:pPr eaLnBrk="1" hangingPunct="1">
              <a:lnSpc>
                <a:spcPct val="90000"/>
              </a:lnSpc>
              <a:spcBef>
                <a:spcPct val="20000"/>
              </a:spcBef>
              <a:buSzPct val="50000"/>
              <a:buFont typeface="Wingdings" pitchFamily="2" charset="2"/>
              <a:buChar char="p"/>
            </a:pPr>
            <a:r>
              <a:rPr lang="en-US" altLang="zh-CN" sz="2400" b="1" u="sng">
                <a:solidFill>
                  <a:schemeClr val="accent2"/>
                </a:solidFill>
                <a:latin typeface="Times New Roman" pitchFamily="18" charset="0"/>
                <a:ea typeface="楷体_GB2312" pitchFamily="49" charset="-122"/>
              </a:rPr>
              <a:t>Statistical</a:t>
            </a:r>
            <a:r>
              <a:rPr lang="en-US" altLang="zh-CN" sz="2400" b="1">
                <a:solidFill>
                  <a:schemeClr val="accent2"/>
                </a:solidFill>
                <a:latin typeface="Times New Roman" pitchFamily="18" charset="0"/>
                <a:ea typeface="楷体_GB2312" pitchFamily="49" charset="-122"/>
              </a:rPr>
              <a:t> data ——</a:t>
            </a:r>
            <a:r>
              <a:rPr lang="zh-CN" altLang="en-US" sz="2400" b="1">
                <a:solidFill>
                  <a:schemeClr val="accent2"/>
                </a:solidFill>
                <a:latin typeface="Times New Roman" pitchFamily="18" charset="0"/>
                <a:ea typeface="楷体_GB2312" pitchFamily="49" charset="-122"/>
              </a:rPr>
              <a:t>统计数据</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72">
                                            <p:txEl>
                                              <p:pRg st="2" end="2"/>
                                            </p:txEl>
                                          </p:spTgt>
                                        </p:tgtEl>
                                        <p:attrNameLst>
                                          <p:attrName>style.visibility</p:attrName>
                                        </p:attrNameLst>
                                      </p:cBhvr>
                                      <p:to>
                                        <p:strVal val="visible"/>
                                      </p:to>
                                    </p:set>
                                    <p:anim calcmode="lin" valueType="num">
                                      <p:cBhvr additive="base">
                                        <p:cTn id="7" dur="500" fill="hold"/>
                                        <p:tgtEl>
                                          <p:spTgt spid="717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2">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72">
                                            <p:txEl>
                                              <p:pRg st="3" end="3"/>
                                            </p:txEl>
                                          </p:spTgt>
                                        </p:tgtEl>
                                        <p:attrNameLst>
                                          <p:attrName>style.visibility</p:attrName>
                                        </p:attrNameLst>
                                      </p:cBhvr>
                                      <p:to>
                                        <p:strVal val="visible"/>
                                      </p:to>
                                    </p:set>
                                    <p:anim calcmode="lin" valueType="num">
                                      <p:cBhvr additive="base">
                                        <p:cTn id="11" dur="500" fill="hold"/>
                                        <p:tgtEl>
                                          <p:spTgt spid="7172">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172">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172">
                                            <p:txEl>
                                              <p:pRg st="4" end="4"/>
                                            </p:txEl>
                                          </p:spTgt>
                                        </p:tgtEl>
                                        <p:attrNameLst>
                                          <p:attrName>style.visibility</p:attrName>
                                        </p:attrNameLst>
                                      </p:cBhvr>
                                      <p:to>
                                        <p:strVal val="visible"/>
                                      </p:to>
                                    </p:set>
                                    <p:anim calcmode="lin" valueType="num">
                                      <p:cBhvr additive="base">
                                        <p:cTn id="15" dur="500" fill="hold"/>
                                        <p:tgtEl>
                                          <p:spTgt spid="7172">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172">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172">
                                            <p:txEl>
                                              <p:pRg st="5" end="5"/>
                                            </p:txEl>
                                          </p:spTgt>
                                        </p:tgtEl>
                                        <p:attrNameLst>
                                          <p:attrName>style.visibility</p:attrName>
                                        </p:attrNameLst>
                                      </p:cBhvr>
                                      <p:to>
                                        <p:strVal val="visible"/>
                                      </p:to>
                                    </p:set>
                                    <p:anim calcmode="lin" valueType="num">
                                      <p:cBhvr additive="base">
                                        <p:cTn id="19" dur="500" fill="hold"/>
                                        <p:tgtEl>
                                          <p:spTgt spid="7172">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2">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172">
                                            <p:txEl>
                                              <p:pRg st="6" end="6"/>
                                            </p:txEl>
                                          </p:spTgt>
                                        </p:tgtEl>
                                        <p:attrNameLst>
                                          <p:attrName>style.visibility</p:attrName>
                                        </p:attrNameLst>
                                      </p:cBhvr>
                                      <p:to>
                                        <p:strVal val="visible"/>
                                      </p:to>
                                    </p:set>
                                    <p:anim calcmode="lin" valueType="num">
                                      <p:cBhvr additive="base">
                                        <p:cTn id="23" dur="500" fill="hold"/>
                                        <p:tgtEl>
                                          <p:spTgt spid="7172">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172">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172">
                                            <p:txEl>
                                              <p:pRg st="7" end="7"/>
                                            </p:txEl>
                                          </p:spTgt>
                                        </p:tgtEl>
                                        <p:attrNameLst>
                                          <p:attrName>style.visibility</p:attrName>
                                        </p:attrNameLst>
                                      </p:cBhvr>
                                      <p:to>
                                        <p:strVal val="visible"/>
                                      </p:to>
                                    </p:set>
                                    <p:anim calcmode="lin" valueType="num">
                                      <p:cBhvr additive="base">
                                        <p:cTn id="27" dur="500" fill="hold"/>
                                        <p:tgtEl>
                                          <p:spTgt spid="7172">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172">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172">
                                            <p:txEl>
                                              <p:pRg st="8" end="8"/>
                                            </p:txEl>
                                          </p:spTgt>
                                        </p:tgtEl>
                                        <p:attrNameLst>
                                          <p:attrName>style.visibility</p:attrName>
                                        </p:attrNameLst>
                                      </p:cBhvr>
                                      <p:to>
                                        <p:strVal val="visible"/>
                                      </p:to>
                                    </p:set>
                                    <p:anim calcmode="lin" valueType="num">
                                      <p:cBhvr additive="base">
                                        <p:cTn id="31" dur="500" fill="hold"/>
                                        <p:tgtEl>
                                          <p:spTgt spid="7172">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2">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172">
                                            <p:txEl>
                                              <p:pRg st="9" end="9"/>
                                            </p:txEl>
                                          </p:spTgt>
                                        </p:tgtEl>
                                        <p:attrNameLst>
                                          <p:attrName>style.visibility</p:attrName>
                                        </p:attrNameLst>
                                      </p:cBhvr>
                                      <p:to>
                                        <p:strVal val="visible"/>
                                      </p:to>
                                    </p:set>
                                    <p:anim calcmode="lin" valueType="num">
                                      <p:cBhvr additive="base">
                                        <p:cTn id="35" dur="500" fill="hold"/>
                                        <p:tgtEl>
                                          <p:spTgt spid="7172">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172">
                                            <p:txEl>
                                              <p:pRg st="9" end="9"/>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172">
                                            <p:txEl>
                                              <p:pRg st="10" end="10"/>
                                            </p:txEl>
                                          </p:spTgt>
                                        </p:tgtEl>
                                        <p:attrNameLst>
                                          <p:attrName>style.visibility</p:attrName>
                                        </p:attrNameLst>
                                      </p:cBhvr>
                                      <p:to>
                                        <p:strVal val="visible"/>
                                      </p:to>
                                    </p:set>
                                    <p:anim calcmode="lin" valueType="num">
                                      <p:cBhvr additive="base">
                                        <p:cTn id="39" dur="500" fill="hold"/>
                                        <p:tgtEl>
                                          <p:spTgt spid="7172">
                                            <p:txEl>
                                              <p:pRg st="10" end="1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17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E999FE9-AED6-4DA4-B1E3-65F8700521C7}" type="slidenum">
              <a:rPr lang="en-US" altLang="zh-CN" sz="1400" smtClean="0"/>
              <a:pPr eaLnBrk="1" hangingPunct="1"/>
              <a:t>70</a:t>
            </a:fld>
            <a:endParaRPr lang="en-US" altLang="zh-CN" sz="1400" smtClean="0"/>
          </a:p>
        </p:txBody>
      </p:sp>
      <p:sp>
        <p:nvSpPr>
          <p:cNvPr id="71683"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71684"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Normally, GPS yields an accuracy of approximately </a:t>
            </a:r>
            <a:r>
              <a:rPr lang="en-US" altLang="zh-CN" sz="2400" b="1">
                <a:solidFill>
                  <a:schemeClr val="accent2"/>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rPr>
              <a:t>/ə'prɑ ksimətli</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r>
              <a:rPr lang="en-US" altLang="zh-CN" sz="2400" b="1">
                <a:latin typeface="Times New Roman" pitchFamily="18" charset="0"/>
                <a:ea typeface="楷体_GB2312" pitchFamily="49" charset="-122"/>
                <a:cs typeface="Times New Roman" pitchFamily="18" charset="0"/>
              </a:rPr>
              <a:t>±25 m with no further correction. Accuracy can be increased further by combining data from two receivers </a:t>
            </a:r>
            <a:r>
              <a:rPr lang="en-US" altLang="zh-CN" sz="2400" b="1" u="sng">
                <a:solidFill>
                  <a:srgbClr val="9900CC"/>
                </a:solidFill>
                <a:latin typeface="Times New Roman" pitchFamily="18" charset="0"/>
                <a:ea typeface="楷体_GB2312" pitchFamily="49" charset="-122"/>
                <a:cs typeface="Times New Roman" pitchFamily="18" charset="0"/>
              </a:rPr>
              <a:t>simultaneously</a:t>
            </a:r>
            <a:r>
              <a:rPr lang="en-US" altLang="zh-CN" sz="2400" b="1">
                <a:latin typeface="Times New Roman" pitchFamily="18" charset="0"/>
                <a:ea typeface="楷体_GB2312" pitchFamily="49" charset="-122"/>
                <a:cs typeface="Times New Roman" pitchFamily="18" charset="0"/>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同时</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/saiməl'teiniəsli</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provided that one receiver (the reference station) is placed at a ground control point. </a:t>
            </a: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4AA0096-0503-479F-97F0-2C385560D37F}" type="slidenum">
              <a:rPr lang="en-US" altLang="zh-CN" sz="1400" smtClean="0"/>
              <a:pPr eaLnBrk="1" hangingPunct="1"/>
              <a:t>71</a:t>
            </a:fld>
            <a:endParaRPr lang="en-US" altLang="zh-CN" sz="1400" smtClean="0"/>
          </a:p>
        </p:txBody>
      </p:sp>
      <p:sp>
        <p:nvSpPr>
          <p:cNvPr id="72707"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72708"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The difference between the given  coordinates at the reference station and the calculated GPS coordinates provides a basis for correcting new GPS-measured points in the area. This is called </a:t>
            </a:r>
            <a:r>
              <a:rPr lang="en-US" altLang="zh-CN" sz="2400" b="1" u="sng">
                <a:solidFill>
                  <a:srgbClr val="9900CC"/>
                </a:solidFill>
                <a:latin typeface="Times New Roman" pitchFamily="18" charset="0"/>
                <a:ea typeface="楷体_GB2312" pitchFamily="49" charset="-122"/>
              </a:rPr>
              <a:t>differential GPS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差分</a:t>
            </a:r>
            <a:r>
              <a:rPr lang="en-US" altLang="zh-CN" sz="2400" b="1">
                <a:solidFill>
                  <a:schemeClr val="accent2"/>
                </a:solidFill>
                <a:latin typeface="Times New Roman" pitchFamily="18" charset="0"/>
                <a:ea typeface="楷体_GB2312" pitchFamily="49" charset="-122"/>
              </a:rPr>
              <a:t>GPS)</a:t>
            </a:r>
            <a:r>
              <a:rPr lang="en-US" altLang="zh-CN" sz="2400" b="1">
                <a:latin typeface="Times New Roman" pitchFamily="18" charset="0"/>
                <a:ea typeface="楷体_GB2312" pitchFamily="49" charset="-122"/>
              </a:rPr>
              <a:t> measurement. This kind of differential measurement can determine the accuracy of new points to a few centimeters.</a:t>
            </a: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9818905-A082-4E5F-9F11-ED2CCB00B0FE}" type="slidenum">
              <a:rPr lang="en-US" altLang="zh-CN" sz="1400" smtClean="0"/>
              <a:pPr eaLnBrk="1" hangingPunct="1"/>
              <a:t>72</a:t>
            </a:fld>
            <a:endParaRPr lang="en-US" altLang="zh-CN" sz="1400" smtClean="0"/>
          </a:p>
        </p:txBody>
      </p:sp>
      <p:sp>
        <p:nvSpPr>
          <p:cNvPr id="73731"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73732"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400" b="1" dirty="0">
                <a:latin typeface="Times New Roman" pitchFamily="18" charset="0"/>
                <a:ea typeface="楷体_GB2312" pitchFamily="49" charset="-122"/>
              </a:rPr>
              <a:t>In addition to measuring methods, accuracy is dependent on the distance between stations, measuring time, and the satellite</a:t>
            </a:r>
            <a:r>
              <a:rPr lang="en-US" altLang="zh-CN" sz="2400" b="1" dirty="0">
                <a:solidFill>
                  <a:srgbClr val="000000"/>
                </a:solidFill>
                <a:latin typeface="Times New Roman" pitchFamily="18" charset="0"/>
                <a:ea typeface="楷体_GB2312" pitchFamily="49" charset="-122"/>
              </a:rPr>
              <a:t>'</a:t>
            </a:r>
            <a:r>
              <a:rPr lang="en-US" altLang="zh-CN" sz="2400" b="1" dirty="0">
                <a:latin typeface="Times New Roman" pitchFamily="18" charset="0"/>
                <a:ea typeface="楷体_GB2312" pitchFamily="49" charset="-122"/>
              </a:rPr>
              <a:t>s position in relation to the point to be determined. Normally, accuracy will be reduced by a distance of about 0.5 cm per kilometer from the reference station.</a:t>
            </a: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778DFA1-357E-402B-8AB7-B818EBA96DCD}" type="slidenum">
              <a:rPr lang="en-US" altLang="zh-CN" sz="1400" smtClean="0"/>
              <a:pPr eaLnBrk="1" hangingPunct="1"/>
              <a:t>73</a:t>
            </a:fld>
            <a:endParaRPr lang="en-US" altLang="zh-CN" sz="1400" smtClean="0"/>
          </a:p>
        </p:txBody>
      </p:sp>
      <p:sp>
        <p:nvSpPr>
          <p:cNvPr id="74755"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74756"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Accuracy in centimeter is attainable by </a:t>
            </a:r>
            <a:r>
              <a:rPr lang="en-US" altLang="zh-CN" sz="2400" b="1">
                <a:solidFill>
                  <a:srgbClr val="9900CC"/>
                </a:solidFill>
                <a:latin typeface="Times New Roman" pitchFamily="18" charset="0"/>
                <a:ea typeface="楷体_GB2312" pitchFamily="49" charset="-122"/>
              </a:rPr>
              <a:t>virtue</a:t>
            </a:r>
            <a:r>
              <a:rPr lang="en-US" altLang="zh-CN" sz="2400" b="1">
                <a:latin typeface="Times New Roman" pitchFamily="18" charset="0"/>
                <a:ea typeface="楷体_GB2312" pitchFamily="49" charset="-122"/>
              </a:rPr>
              <a:t> of </a:t>
            </a:r>
            <a:r>
              <a:rPr lang="en-US" altLang="zh-CN" sz="2400" b="1" u="sng">
                <a:latin typeface="Times New Roman" pitchFamily="18" charset="0"/>
                <a:ea typeface="楷体_GB2312" pitchFamily="49" charset="-122"/>
              </a:rPr>
              <a:t>extensive</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广泛的</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rapid computations of error corrections. In the </a:t>
            </a:r>
            <a:r>
              <a:rPr lang="en-US" altLang="zh-CN" sz="2400" b="1" u="sng">
                <a:latin typeface="Times New Roman" pitchFamily="18" charset="0"/>
                <a:ea typeface="楷体_GB2312" pitchFamily="49" charset="-122"/>
              </a:rPr>
              <a:t>field</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野外</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relatively straightforward </a:t>
            </a:r>
            <a:r>
              <a:rPr lang="en-US" altLang="zh-CN" sz="2400" b="1" u="sng">
                <a:solidFill>
                  <a:srgbClr val="9900CC"/>
                </a:solidFill>
                <a:latin typeface="Times New Roman" pitchFamily="18" charset="0"/>
                <a:ea typeface="楷体_GB2312" pitchFamily="49" charset="-122"/>
              </a:rPr>
              <a:t>real-time differential</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实时差分</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measurement and computations may result in a position being determined to an accuracy of </a:t>
            </a:r>
            <a:r>
              <a:rPr lang="en-US" altLang="zh-CN" sz="2400" b="1">
                <a:latin typeface="Times New Roman" pitchFamily="18" charset="0"/>
                <a:ea typeface="楷体_GB2312" pitchFamily="49" charset="-122"/>
                <a:cs typeface="Times New Roman" pitchFamily="18" charset="0"/>
              </a:rPr>
              <a:t>±5 to ±10 m, as for cars and ships in motion. In some countries a service has been established that </a:t>
            </a:r>
            <a:r>
              <a:rPr lang="en-US" altLang="zh-CN" sz="2400" b="1" u="sng">
                <a:latin typeface="Times New Roman" pitchFamily="18" charset="0"/>
                <a:ea typeface="楷体_GB2312" pitchFamily="49" charset="-122"/>
                <a:cs typeface="Times New Roman" pitchFamily="18" charset="0"/>
              </a:rPr>
              <a:t>broadcast</a:t>
            </a:r>
            <a:r>
              <a:rPr lang="en-US" altLang="zh-CN" sz="2400" b="1">
                <a:latin typeface="Times New Roman" pitchFamily="18" charset="0"/>
                <a:ea typeface="楷体_GB2312" pitchFamily="49" charset="-122"/>
                <a:cs typeface="Times New Roman" pitchFamily="18" charset="0"/>
              </a:rPr>
              <a:t>s</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广播</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GPS corrections over the radio and phone network. This is particularly useful in boat and vehicle navigation.</a:t>
            </a: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2916630-AE56-4772-9F5A-F58131D2435A}" type="slidenum">
              <a:rPr lang="en-US" altLang="zh-CN" sz="1400" smtClean="0"/>
              <a:pPr eaLnBrk="1" hangingPunct="1"/>
              <a:t>74</a:t>
            </a:fld>
            <a:endParaRPr lang="en-US" altLang="zh-CN" sz="1400" smtClean="0"/>
          </a:p>
        </p:txBody>
      </p:sp>
      <p:sp>
        <p:nvSpPr>
          <p:cNvPr id="75779"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75780"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400" b="1" dirty="0">
                <a:latin typeface="Times New Roman" pitchFamily="18" charset="0"/>
                <a:ea typeface="楷体_GB2312" pitchFamily="49" charset="-122"/>
              </a:rPr>
              <a:t>One of the </a:t>
            </a:r>
            <a:r>
              <a:rPr lang="en-US" altLang="zh-CN" sz="2400" b="1" u="sng" dirty="0">
                <a:solidFill>
                  <a:srgbClr val="9900CC"/>
                </a:solidFill>
                <a:latin typeface="Times New Roman" pitchFamily="18" charset="0"/>
                <a:ea typeface="楷体_GB2312" pitchFamily="49" charset="-122"/>
              </a:rPr>
              <a:t>drawback</a:t>
            </a:r>
            <a:r>
              <a:rPr lang="en-US" altLang="zh-CN" sz="2400" b="1" dirty="0">
                <a:latin typeface="Times New Roman" pitchFamily="18" charset="0"/>
                <a:ea typeface="楷体_GB2312" pitchFamily="49" charset="-122"/>
              </a:rPr>
              <a:t>s(</a:t>
            </a:r>
            <a:r>
              <a:rPr lang="zh-CN" altLang="en-US" sz="2400" b="1" dirty="0">
                <a:latin typeface="Times New Roman" pitchFamily="18" charset="0"/>
                <a:ea typeface="楷体_GB2312" pitchFamily="49" charset="-122"/>
              </a:rPr>
              <a:t>缺点</a:t>
            </a:r>
            <a:r>
              <a:rPr lang="en-US" altLang="zh-CN" sz="2400" b="1" dirty="0">
                <a:latin typeface="Times New Roman" pitchFamily="18" charset="0"/>
                <a:ea typeface="楷体_GB2312" pitchFamily="49" charset="-122"/>
              </a:rPr>
              <a:t>) of GPS is that it requires a direct line of </a:t>
            </a:r>
            <a:r>
              <a:rPr lang="en-US" altLang="zh-CN" sz="2400" b="1" u="sng" dirty="0">
                <a:latin typeface="Times New Roman" pitchFamily="18" charset="0"/>
                <a:ea typeface="楷体_GB2312" pitchFamily="49" charset="-122"/>
              </a:rPr>
              <a:t>sight</a:t>
            </a:r>
            <a:r>
              <a:rPr lang="en-US" altLang="zh-CN" sz="2400" b="1" dirty="0">
                <a:latin typeface="Times New Roman" pitchFamily="18" charset="0"/>
                <a:ea typeface="楷体_GB2312" pitchFamily="49" charset="-122"/>
              </a:rPr>
              <a:t> (</a:t>
            </a:r>
            <a:r>
              <a:rPr lang="zh-CN" altLang="en-US" sz="2400" b="1" dirty="0">
                <a:latin typeface="Times New Roman" pitchFamily="18" charset="0"/>
                <a:ea typeface="楷体_GB2312" pitchFamily="49" charset="-122"/>
              </a:rPr>
              <a:t>视线</a:t>
            </a:r>
            <a:r>
              <a:rPr lang="en-US" altLang="zh-CN" sz="2400" b="1" dirty="0">
                <a:latin typeface="Times New Roman" pitchFamily="18" charset="0"/>
                <a:ea typeface="楷体_GB2312" pitchFamily="49" charset="-122"/>
              </a:rPr>
              <a:t>) between the receiver and each satellite accessed. In many instances the terrain, buildings, trees, and other objects may block the satellites from view or may distribute </a:t>
            </a:r>
            <a:r>
              <a:rPr lang="en-US" altLang="zh-CN" sz="2400" b="1" dirty="0">
                <a:solidFill>
                  <a:schemeClr val="accent2"/>
                </a:solidFill>
                <a:latin typeface="Times New Roman" pitchFamily="18" charset="0"/>
                <a:ea typeface="楷体_GB2312" pitchFamily="49" charset="-122"/>
              </a:rPr>
              <a:t>(</a:t>
            </a:r>
            <a:r>
              <a:rPr lang="zh-CN" altLang="en-US" sz="2400" b="1" dirty="0">
                <a:solidFill>
                  <a:schemeClr val="accent2"/>
                </a:solidFill>
                <a:latin typeface="Times New Roman" pitchFamily="18" charset="0"/>
                <a:ea typeface="楷体_GB2312" pitchFamily="49" charset="-122"/>
              </a:rPr>
              <a:t>分散，干扰</a:t>
            </a:r>
            <a:r>
              <a:rPr lang="en-US" altLang="zh-CN" sz="2400" b="1" dirty="0">
                <a:solidFill>
                  <a:schemeClr val="accent2"/>
                </a:solidFill>
                <a:latin typeface="Times New Roman" pitchFamily="18" charset="0"/>
                <a:ea typeface="楷体_GB2312" pitchFamily="49" charset="-122"/>
              </a:rPr>
              <a:t>)</a:t>
            </a:r>
            <a:r>
              <a:rPr lang="en-US" altLang="zh-CN" sz="2400" b="1" dirty="0">
                <a:latin typeface="Times New Roman" pitchFamily="18" charset="0"/>
                <a:ea typeface="楷体_GB2312" pitchFamily="49" charset="-122"/>
              </a:rPr>
              <a:t> the signals </a:t>
            </a:r>
            <a:r>
              <a:rPr lang="en-US" altLang="zh-CN" sz="2400" b="1" dirty="0">
                <a:solidFill>
                  <a:schemeClr val="accent2"/>
                </a:solidFill>
                <a:latin typeface="Times New Roman" pitchFamily="18" charset="0"/>
                <a:ea typeface="楷体_GB2312" pitchFamily="49" charset="-122"/>
              </a:rPr>
              <a:t>(</a:t>
            </a:r>
            <a:r>
              <a:rPr lang="zh-CN" altLang="en-US" sz="2400" b="1" dirty="0">
                <a:solidFill>
                  <a:schemeClr val="accent2"/>
                </a:solidFill>
                <a:latin typeface="Times New Roman" pitchFamily="18" charset="0"/>
                <a:ea typeface="楷体_GB2312" pitchFamily="49" charset="-122"/>
              </a:rPr>
              <a:t>信号</a:t>
            </a:r>
            <a:r>
              <a:rPr lang="en-US" altLang="zh-CN" sz="2400" b="1" dirty="0">
                <a:solidFill>
                  <a:schemeClr val="accent2"/>
                </a:solidFill>
                <a:latin typeface="Times New Roman" pitchFamily="18" charset="0"/>
                <a:ea typeface="楷体_GB2312" pitchFamily="49" charset="-122"/>
              </a:rPr>
              <a:t>)</a:t>
            </a:r>
            <a:r>
              <a:rPr lang="en-US" altLang="zh-CN" sz="2400" b="1" dirty="0">
                <a:latin typeface="Times New Roman" pitchFamily="18" charset="0"/>
                <a:ea typeface="楷体_GB2312" pitchFamily="49" charset="-122"/>
              </a:rPr>
              <a:t>. </a:t>
            </a: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BD47458-77CC-4DD6-B959-B3CE423E30B6}" type="slidenum">
              <a:rPr lang="en-US" altLang="zh-CN" sz="1400" smtClean="0"/>
              <a:pPr eaLnBrk="1" hangingPunct="1"/>
              <a:t>75</a:t>
            </a:fld>
            <a:endParaRPr lang="en-US" altLang="zh-CN" sz="1400" smtClean="0"/>
          </a:p>
        </p:txBody>
      </p:sp>
      <p:sp>
        <p:nvSpPr>
          <p:cNvPr id="76803"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76804" name="Rectangle 3"/>
          <p:cNvSpPr>
            <a:spLocks noChangeArrowheads="1"/>
          </p:cNvSpPr>
          <p:nvPr/>
        </p:nvSpPr>
        <p:spPr bwMode="auto">
          <a:xfrm>
            <a:off x="611188" y="112553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200" b="1">
                <a:latin typeface="Times New Roman" pitchFamily="18" charset="0"/>
                <a:ea typeface="楷体_GB2312" pitchFamily="49" charset="-122"/>
              </a:rPr>
              <a:t>So, GPS is most useful for:</a:t>
            </a:r>
          </a:p>
          <a:p>
            <a:pPr eaLnBrk="1" hangingPunct="1">
              <a:lnSpc>
                <a:spcPct val="105000"/>
              </a:lnSpc>
              <a:spcBef>
                <a:spcPct val="20000"/>
              </a:spcBef>
              <a:buFont typeface="Wingdings" pitchFamily="2" charset="2"/>
              <a:buChar char="Ø"/>
            </a:pPr>
            <a:r>
              <a:rPr lang="en-US" altLang="zh-CN" sz="2200" b="1">
                <a:latin typeface="楷体_GB2312" pitchFamily="49" charset="-122"/>
                <a:ea typeface="楷体_GB2312" pitchFamily="49" charset="-122"/>
              </a:rPr>
              <a:t>①</a:t>
            </a:r>
            <a:r>
              <a:rPr lang="en-US" altLang="zh-CN" sz="2200" b="1">
                <a:latin typeface="Times New Roman" pitchFamily="18" charset="0"/>
                <a:ea typeface="楷体_GB2312" pitchFamily="49" charset="-122"/>
              </a:rPr>
              <a:t>Locating new survey control stations and upgrading the accuracy of old station positions.</a:t>
            </a:r>
          </a:p>
          <a:p>
            <a:pPr eaLnBrk="1" hangingPunct="1">
              <a:lnSpc>
                <a:spcPct val="105000"/>
              </a:lnSpc>
              <a:spcBef>
                <a:spcPct val="20000"/>
              </a:spcBef>
              <a:buFont typeface="Wingdings" pitchFamily="2" charset="2"/>
              <a:buChar char="Ø"/>
            </a:pPr>
            <a:r>
              <a:rPr lang="en-US" altLang="zh-CN" sz="2200" b="1">
                <a:latin typeface="楷体_GB2312" pitchFamily="49" charset="-122"/>
                <a:ea typeface="楷体_GB2312" pitchFamily="49" charset="-122"/>
              </a:rPr>
              <a:t>②</a:t>
            </a:r>
            <a:r>
              <a:rPr lang="en-US" altLang="zh-CN" sz="2200" b="1">
                <a:latin typeface="Times New Roman" pitchFamily="18" charset="0"/>
                <a:ea typeface="楷体_GB2312" pitchFamily="49" charset="-122"/>
              </a:rPr>
              <a:t>Determining points in property boundaries.</a:t>
            </a:r>
          </a:p>
          <a:p>
            <a:pPr eaLnBrk="1" hangingPunct="1">
              <a:lnSpc>
                <a:spcPct val="105000"/>
              </a:lnSpc>
              <a:spcBef>
                <a:spcPct val="20000"/>
              </a:spcBef>
              <a:buFont typeface="Wingdings" pitchFamily="2" charset="2"/>
              <a:buChar char="Ø"/>
            </a:pPr>
            <a:r>
              <a:rPr lang="en-US" altLang="zh-CN" sz="2200" b="1">
                <a:latin typeface="楷体_GB2312" pitchFamily="49" charset="-122"/>
                <a:ea typeface="楷体_GB2312" pitchFamily="49" charset="-122"/>
              </a:rPr>
              <a:t>③</a:t>
            </a:r>
            <a:r>
              <a:rPr lang="en-US" altLang="zh-CN" sz="2200" b="1">
                <a:latin typeface="Times New Roman" pitchFamily="18" charset="0"/>
                <a:ea typeface="楷体_GB2312" pitchFamily="49" charset="-122"/>
              </a:rPr>
              <a:t>Measuring terrain features that are difficult to measure by </a:t>
            </a:r>
            <a:r>
              <a:rPr lang="en-US" altLang="zh-CN" sz="2200" b="1" u="sng">
                <a:solidFill>
                  <a:srgbClr val="9900CC"/>
                </a:solidFill>
                <a:latin typeface="Times New Roman" pitchFamily="18" charset="0"/>
                <a:ea typeface="楷体_GB2312" pitchFamily="49" charset="-122"/>
              </a:rPr>
              <a:t>conventional</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常规的</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kən'venʃənl</a:t>
            </a:r>
            <a:r>
              <a:rPr lang="en-US" altLang="zh-CN" sz="2200" b="1">
                <a:solidFill>
                  <a:schemeClr val="accent2"/>
                </a:solidFill>
                <a:latin typeface="Times New Roman" pitchFamily="18" charset="0"/>
                <a:ea typeface="楷体_GB2312" pitchFamily="49" charset="-122"/>
              </a:rPr>
              <a:t> /)</a:t>
            </a:r>
            <a:r>
              <a:rPr lang="en-US" altLang="zh-CN" sz="2200" b="1">
                <a:latin typeface="Times New Roman" pitchFamily="18" charset="0"/>
                <a:ea typeface="楷体_GB2312" pitchFamily="49" charset="-122"/>
              </a:rPr>
              <a:t> means.</a:t>
            </a:r>
          </a:p>
          <a:p>
            <a:pPr eaLnBrk="1" hangingPunct="1">
              <a:lnSpc>
                <a:spcPct val="105000"/>
              </a:lnSpc>
              <a:spcBef>
                <a:spcPct val="20000"/>
              </a:spcBef>
              <a:buFont typeface="Wingdings" pitchFamily="2" charset="2"/>
              <a:buChar char="Ø"/>
            </a:pPr>
            <a:r>
              <a:rPr lang="en-US" altLang="zh-CN" sz="2200" b="1">
                <a:latin typeface="楷体_GB2312" pitchFamily="49" charset="-122"/>
                <a:ea typeface="楷体_GB2312" pitchFamily="49" charset="-122"/>
              </a:rPr>
              <a:t>④</a:t>
            </a:r>
            <a:r>
              <a:rPr lang="en-US" altLang="zh-CN" sz="2200" b="1">
                <a:latin typeface="Times New Roman" pitchFamily="18" charset="0"/>
                <a:ea typeface="楷体_GB2312" pitchFamily="49" charset="-122"/>
              </a:rPr>
              <a:t>Positioning offshore oil platforms.</a:t>
            </a:r>
          </a:p>
          <a:p>
            <a:pPr eaLnBrk="1" hangingPunct="1">
              <a:lnSpc>
                <a:spcPct val="105000"/>
              </a:lnSpc>
              <a:spcBef>
                <a:spcPct val="20000"/>
              </a:spcBef>
              <a:buFont typeface="Wingdings" pitchFamily="2" charset="2"/>
              <a:buChar char="Ø"/>
            </a:pPr>
            <a:r>
              <a:rPr lang="en-US" altLang="zh-CN" sz="2200" b="1">
                <a:latin typeface="楷体_GB2312" pitchFamily="49" charset="-122"/>
                <a:ea typeface="楷体_GB2312" pitchFamily="49" charset="-122"/>
              </a:rPr>
              <a:t>⑤</a:t>
            </a:r>
            <a:r>
              <a:rPr lang="en-US" altLang="zh-CN" sz="2200" b="1">
                <a:latin typeface="Times New Roman" pitchFamily="18" charset="0"/>
                <a:ea typeface="楷体_GB2312" pitchFamily="49" charset="-122"/>
              </a:rPr>
              <a:t>Updating road data with a GPS receiver in a car.</a:t>
            </a:r>
          </a:p>
          <a:p>
            <a:pPr eaLnBrk="1" hangingPunct="1">
              <a:lnSpc>
                <a:spcPct val="105000"/>
              </a:lnSpc>
              <a:spcBef>
                <a:spcPct val="20000"/>
              </a:spcBef>
              <a:buFont typeface="Wingdings" pitchFamily="2" charset="2"/>
              <a:buChar char="Ø"/>
            </a:pPr>
            <a:r>
              <a:rPr lang="en-US" altLang="zh-CN" sz="2200" b="1">
                <a:latin typeface="楷体_GB2312" pitchFamily="49" charset="-122"/>
                <a:ea typeface="楷体_GB2312" pitchFamily="49" charset="-122"/>
              </a:rPr>
              <a:t>⑥</a:t>
            </a:r>
            <a:r>
              <a:rPr lang="en-US" altLang="zh-CN" sz="2200" b="1" u="sng">
                <a:latin typeface="Times New Roman" pitchFamily="18" charset="0"/>
                <a:ea typeface="楷体_GB2312" pitchFamily="49" charset="-122"/>
              </a:rPr>
              <a:t>Marine</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海洋</a:t>
            </a:r>
            <a:r>
              <a:rPr lang="en-US" altLang="zh-CN" sz="2200" b="1">
                <a:solidFill>
                  <a:schemeClr val="accent2"/>
                </a:solidFill>
                <a:latin typeface="Times New Roman" pitchFamily="18" charset="0"/>
                <a:ea typeface="楷体_GB2312" pitchFamily="49" charset="-122"/>
              </a:rPr>
              <a:t>/</a:t>
            </a:r>
            <a:r>
              <a:rPr lang="en-US" altLang="zh-CN" sz="2200" b="1">
                <a:solidFill>
                  <a:srgbClr val="000000"/>
                </a:solidFill>
                <a:latin typeface="Times New Roman" pitchFamily="18" charset="0"/>
                <a:ea typeface="楷体_GB2312" pitchFamily="49" charset="-122"/>
              </a:rPr>
              <a:t>mə'ri:n</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navigation, including integration with electronic charts.</a:t>
            </a:r>
          </a:p>
          <a:p>
            <a:pPr eaLnBrk="1" hangingPunct="1">
              <a:lnSpc>
                <a:spcPct val="105000"/>
              </a:lnSpc>
              <a:spcBef>
                <a:spcPct val="20000"/>
              </a:spcBef>
              <a:buFont typeface="Wingdings" pitchFamily="2" charset="2"/>
              <a:buChar char="Ø"/>
            </a:pPr>
            <a:r>
              <a:rPr lang="en-US" altLang="zh-CN" sz="2200" b="1">
                <a:latin typeface="楷体_GB2312" pitchFamily="49" charset="-122"/>
                <a:ea typeface="楷体_GB2312" pitchFamily="49" charset="-122"/>
              </a:rPr>
              <a:t>⑦</a:t>
            </a:r>
            <a:r>
              <a:rPr lang="en-US" altLang="zh-CN" sz="2200" b="1">
                <a:latin typeface="Times New Roman" pitchFamily="18" charset="0"/>
                <a:ea typeface="楷体_GB2312" pitchFamily="49" charset="-122"/>
              </a:rPr>
              <a:t>Car navigation.</a:t>
            </a:r>
          </a:p>
          <a:p>
            <a:pPr eaLnBrk="1" hangingPunct="1">
              <a:lnSpc>
                <a:spcPct val="105000"/>
              </a:lnSpc>
              <a:spcBef>
                <a:spcPct val="20000"/>
              </a:spcBef>
              <a:buFont typeface="Wingdings" pitchFamily="2" charset="2"/>
              <a:buChar char="Ø"/>
            </a:pPr>
            <a:r>
              <a:rPr lang="en-US" altLang="zh-CN" sz="2200" b="1">
                <a:latin typeface="楷体_GB2312" pitchFamily="49" charset="-122"/>
                <a:ea typeface="楷体_GB2312" pitchFamily="49" charset="-122"/>
              </a:rPr>
              <a:t>⑧</a:t>
            </a:r>
            <a:r>
              <a:rPr lang="en-US" altLang="zh-CN" sz="2200" b="1">
                <a:latin typeface="Times New Roman" pitchFamily="18" charset="0"/>
                <a:ea typeface="楷体_GB2312" pitchFamily="49" charset="-122"/>
              </a:rPr>
              <a:t>Determining camera-carrying aircraft positions to reduce reliance on fixed marks in </a:t>
            </a:r>
            <a:r>
              <a:rPr lang="en-US" altLang="zh-CN" sz="2200" b="1" u="sng">
                <a:solidFill>
                  <a:srgbClr val="9900CC"/>
                </a:solidFill>
                <a:latin typeface="Times New Roman" pitchFamily="18" charset="0"/>
                <a:ea typeface="楷体_GB2312" pitchFamily="49" charset="-122"/>
              </a:rPr>
              <a:t>aerial photography</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航空摄影</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a:t>
            </a:r>
          </a:p>
          <a:p>
            <a:pPr eaLnBrk="1" hangingPunct="1">
              <a:lnSpc>
                <a:spcPct val="105000"/>
              </a:lnSpc>
              <a:spcBef>
                <a:spcPct val="20000"/>
              </a:spcBef>
              <a:buFont typeface="Wingdings" pitchFamily="2" charset="2"/>
              <a:buChar char="Ø"/>
            </a:pPr>
            <a:r>
              <a:rPr lang="en-US" altLang="zh-CN" sz="2200" b="1">
                <a:latin typeface="楷体_GB2312" pitchFamily="49" charset="-122"/>
                <a:ea typeface="楷体_GB2312" pitchFamily="49" charset="-122"/>
              </a:rPr>
              <a:t>⑨</a:t>
            </a:r>
            <a:r>
              <a:rPr lang="en-US" altLang="zh-CN" sz="2200" b="1">
                <a:latin typeface="Times New Roman" pitchFamily="18" charset="0"/>
                <a:ea typeface="楷体_GB2312" pitchFamily="49" charset="-122"/>
              </a:rPr>
              <a:t>Determining difference in elevation.</a:t>
            </a:r>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B3AD430-34DE-41B2-B0B7-B22017C6F21E}" type="slidenum">
              <a:rPr lang="en-US" altLang="zh-CN" sz="1400" smtClean="0"/>
              <a:pPr eaLnBrk="1" hangingPunct="1"/>
              <a:t>76</a:t>
            </a:fld>
            <a:endParaRPr lang="en-US" altLang="zh-CN" sz="1400" smtClean="0"/>
          </a:p>
        </p:txBody>
      </p:sp>
      <p:sp>
        <p:nvSpPr>
          <p:cNvPr id="77827"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77828"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GPS has been </a:t>
            </a:r>
            <a:r>
              <a:rPr lang="en-US" altLang="zh-CN" sz="2400" b="1" u="sng">
                <a:solidFill>
                  <a:srgbClr val="9900CC"/>
                </a:solidFill>
                <a:latin typeface="Times New Roman" pitchFamily="18" charset="0"/>
                <a:ea typeface="楷体_GB2312" pitchFamily="49" charset="-122"/>
              </a:rPr>
              <a:t>integrated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集成</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directly with several GISs. In general, GPS data may be regarded in the same way as other digital map data. Coding of GPS data in GIS may be performed in the field to determine accurately the positions of </a:t>
            </a:r>
            <a:r>
              <a:rPr lang="en-US" altLang="zh-CN" sz="2400" b="1" u="sng">
                <a:solidFill>
                  <a:srgbClr val="9900CC"/>
                </a:solidFill>
                <a:latin typeface="Times New Roman" pitchFamily="18" charset="0"/>
                <a:ea typeface="楷体_GB2312" pitchFamily="49" charset="-122"/>
              </a:rPr>
              <a:t>intersection</a:t>
            </a:r>
            <a:r>
              <a:rPr lang="en-US" altLang="zh-CN" sz="2400" b="1">
                <a:latin typeface="Times New Roman" pitchFamily="18" charset="0"/>
                <a:ea typeface="楷体_GB2312" pitchFamily="49" charset="-122"/>
              </a:rPr>
              <a:t>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交叉点</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 </a:t>
            </a:r>
            <a:r>
              <a:rPr lang="en-US" altLang="zh-CN" sz="2400" b="1" u="sng">
                <a:solidFill>
                  <a:srgbClr val="9900CC"/>
                </a:solidFill>
                <a:latin typeface="Times New Roman" pitchFamily="18" charset="0"/>
                <a:ea typeface="楷体_GB2312" pitchFamily="49" charset="-122"/>
              </a:rPr>
              <a:t>road signs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路标</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the ends of bridges, road surfaces, and the like.</a:t>
            </a:r>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7679281E-B196-4F2A-B746-4C4C047A1EB4}" type="slidenum">
              <a:rPr lang="en-US" altLang="zh-CN" sz="1400" smtClean="0"/>
              <a:pPr eaLnBrk="1" hangingPunct="1"/>
              <a:t>77</a:t>
            </a:fld>
            <a:endParaRPr lang="en-US" altLang="zh-CN" sz="1400" smtClean="0"/>
          </a:p>
        </p:txBody>
      </p:sp>
      <p:sp>
        <p:nvSpPr>
          <p:cNvPr id="78851" name="Rectangle 2"/>
          <p:cNvSpPr>
            <a:spLocks noChangeArrowheads="1"/>
          </p:cNvSpPr>
          <p:nvPr/>
        </p:nvSpPr>
        <p:spPr bwMode="auto">
          <a:xfrm>
            <a:off x="684213" y="595313"/>
            <a:ext cx="81359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800" b="1" dirty="0">
                <a:solidFill>
                  <a:srgbClr val="CC00CC"/>
                </a:solidFill>
                <a:latin typeface="Times New Roman" pitchFamily="18" charset="0"/>
              </a:rPr>
              <a:t>Part </a:t>
            </a:r>
            <a:r>
              <a:rPr lang="en-US" altLang="zh-CN" sz="2800" b="1" dirty="0">
                <a:solidFill>
                  <a:srgbClr val="CC00CC"/>
                </a:solidFill>
                <a:latin typeface="楷体_GB2312" pitchFamily="49" charset="-122"/>
                <a:ea typeface="楷体_GB2312" pitchFamily="49" charset="-122"/>
              </a:rPr>
              <a:t>Ⅲ</a:t>
            </a:r>
            <a:r>
              <a:rPr lang="en-US" altLang="zh-CN" sz="2800" b="1" dirty="0">
                <a:solidFill>
                  <a:srgbClr val="CC00CC"/>
                </a:solidFill>
              </a:rPr>
              <a:t>——5</a:t>
            </a:r>
            <a:r>
              <a:rPr lang="zh-CN" altLang="zh-CN" sz="2800" b="1" dirty="0">
                <a:solidFill>
                  <a:srgbClr val="CC00CC"/>
                </a:solidFill>
                <a:latin typeface="Times New Roman" pitchFamily="18" charset="0"/>
                <a:ea typeface="楷体_GB2312" pitchFamily="49" charset="-122"/>
              </a:rPr>
              <a:t>.</a:t>
            </a:r>
            <a:r>
              <a:rPr lang="en-US" altLang="zh-CN" sz="2800" b="1" dirty="0">
                <a:solidFill>
                  <a:srgbClr val="CC00CC"/>
                </a:solidFill>
                <a:latin typeface="Times New Roman" pitchFamily="18" charset="0"/>
                <a:ea typeface="楷体_GB2312" pitchFamily="49" charset="-122"/>
              </a:rPr>
              <a:t> Satellite positioning system</a:t>
            </a:r>
          </a:p>
        </p:txBody>
      </p:sp>
      <p:sp>
        <p:nvSpPr>
          <p:cNvPr id="78852"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The cost of a GPS receiver depends in part on the accuracy it can achieve. High-precision receivers like those used in </a:t>
            </a:r>
            <a:r>
              <a:rPr lang="en-US" altLang="zh-CN" sz="2400" b="1" u="sng">
                <a:solidFill>
                  <a:srgbClr val="9900CC"/>
                </a:solidFill>
                <a:latin typeface="Times New Roman" pitchFamily="18" charset="0"/>
                <a:ea typeface="楷体_GB2312" pitchFamily="49" charset="-122"/>
              </a:rPr>
              <a:t>geodesy</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大地测量学</a:t>
            </a:r>
            <a:r>
              <a:rPr lang="en-US" altLang="zh-CN" sz="2400" b="1">
                <a:solidFill>
                  <a:schemeClr val="accent2"/>
                </a:solidFill>
                <a:latin typeface="Times New Roman" pitchFamily="18" charset="0"/>
                <a:ea typeface="楷体_GB2312" pitchFamily="49" charset="-122"/>
              </a:rPr>
              <a:t>, /dʒi:'ɔdisi/)</a:t>
            </a:r>
            <a:r>
              <a:rPr lang="en-US" altLang="zh-CN" sz="2400" b="1">
                <a:latin typeface="Times New Roman" pitchFamily="18" charset="0"/>
                <a:ea typeface="楷体_GB2312" pitchFamily="49" charset="-122"/>
              </a:rPr>
              <a:t> are the most expensive. </a:t>
            </a:r>
          </a:p>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At present, they are slightly more expensive than electronic </a:t>
            </a:r>
            <a:r>
              <a:rPr lang="en-US" altLang="zh-CN" sz="2400" b="1" u="sng">
                <a:solidFill>
                  <a:srgbClr val="9900CC"/>
                </a:solidFill>
                <a:latin typeface="Times New Roman" pitchFamily="18" charset="0"/>
                <a:ea typeface="楷体_GB2312" pitchFamily="49" charset="-122"/>
              </a:rPr>
              <a:t>theodolite</a:t>
            </a:r>
            <a:r>
              <a:rPr lang="en-US" altLang="zh-CN" sz="2400" b="1">
                <a:latin typeface="Times New Roman" pitchFamily="18" charset="0"/>
                <a:ea typeface="楷体_GB2312" pitchFamily="49" charset="-122"/>
              </a:rPr>
              <a:t>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经纬仪</a:t>
            </a:r>
            <a:r>
              <a:rPr lang="en-US" altLang="zh-CN" sz="2400" b="1">
                <a:solidFill>
                  <a:schemeClr val="accent2"/>
                </a:solidFill>
                <a:latin typeface="Times New Roman" pitchFamily="18" charset="0"/>
                <a:ea typeface="楷体_GB2312" pitchFamily="49" charset="-122"/>
              </a:rPr>
              <a:t>, /θi'ɔdəlait/)</a:t>
            </a:r>
            <a:r>
              <a:rPr lang="en-US" altLang="zh-CN" sz="2400" b="1">
                <a:latin typeface="Times New Roman" pitchFamily="18" charset="0"/>
                <a:ea typeface="楷体_GB2312" pitchFamily="49" charset="-122"/>
              </a:rPr>
              <a:t>. However, GPS instruments are becoming less expensive and are so efficient that they are </a:t>
            </a:r>
            <a:r>
              <a:rPr lang="en-US" altLang="zh-CN" sz="2400" b="1" u="sng">
                <a:latin typeface="Times New Roman" pitchFamily="18" charset="0"/>
                <a:ea typeface="楷体_GB2312" pitchFamily="49" charset="-122"/>
              </a:rPr>
              <a:t>taking over</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接管</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most traditional surveying areas.</a:t>
            </a:r>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内容占位符 2"/>
          <p:cNvSpPr>
            <a:spLocks noGrp="1"/>
          </p:cNvSpPr>
          <p:nvPr>
            <p:ph idx="1"/>
          </p:nvPr>
        </p:nvSpPr>
        <p:spPr>
          <a:xfrm>
            <a:off x="428625" y="500063"/>
            <a:ext cx="8229600" cy="4525962"/>
          </a:xfrm>
        </p:spPr>
        <p:txBody>
          <a:bodyPr/>
          <a:lstStyle/>
          <a:p>
            <a:pPr>
              <a:lnSpc>
                <a:spcPct val="120000"/>
              </a:lnSpc>
            </a:pPr>
            <a:r>
              <a:rPr lang="en-US" altLang="zh-CN" sz="2400" b="1" smtClean="0">
                <a:latin typeface="Times New Roman" pitchFamily="18" charset="0"/>
                <a:cs typeface="Times New Roman" pitchFamily="18" charset="0"/>
              </a:rPr>
              <a:t>The best-known map projection coordinate system is the UTM Grid, established by the U. S. Department of Defence in 1947. UTM is based on a special type of cylindrical(</a:t>
            </a:r>
            <a:r>
              <a:rPr lang="zh-CN" altLang="en-US" sz="2400" b="1" smtClean="0">
                <a:latin typeface="Times New Roman" pitchFamily="18" charset="0"/>
                <a:cs typeface="Times New Roman" pitchFamily="18" charset="0"/>
              </a:rPr>
              <a:t>圆柱形的</a:t>
            </a:r>
            <a:r>
              <a:rPr lang="en-US" altLang="zh-CN" sz="2400" b="1" smtClean="0">
                <a:latin typeface="Times New Roman" pitchFamily="18" charset="0"/>
                <a:cs typeface="Times New Roman" pitchFamily="18" charset="0"/>
              </a:rPr>
              <a:t>/sə’lindrikl/) projection known as the Universal Transverse(</a:t>
            </a:r>
            <a:r>
              <a:rPr lang="zh-CN" altLang="en-US" sz="2400" b="1" smtClean="0">
                <a:latin typeface="Times New Roman" pitchFamily="18" charset="0"/>
                <a:cs typeface="Times New Roman" pitchFamily="18" charset="0"/>
              </a:rPr>
              <a:t>横向的</a:t>
            </a:r>
            <a:r>
              <a:rPr lang="en-US" altLang="zh-CN" sz="2400" b="1" smtClean="0">
                <a:latin typeface="Times New Roman" pitchFamily="18" charset="0"/>
                <a:cs typeface="Times New Roman" pitchFamily="18" charset="0"/>
              </a:rPr>
              <a:t>) Mercator(</a:t>
            </a:r>
            <a:r>
              <a:rPr lang="zh-CN" altLang="en-US" sz="2400" b="1" smtClean="0">
                <a:latin typeface="Times New Roman" pitchFamily="18" charset="0"/>
                <a:cs typeface="Times New Roman" pitchFamily="18" charset="0"/>
              </a:rPr>
              <a:t>通用横轴墨卡托</a:t>
            </a:r>
            <a:r>
              <a:rPr lang="en-US" altLang="zh-CN" sz="2400" b="1" smtClean="0">
                <a:latin typeface="Times New Roman" pitchFamily="18" charset="0"/>
                <a:cs typeface="Times New Roman" pitchFamily="18" charset="0"/>
              </a:rPr>
              <a:t>). UTM covers the surface of the Earth from 84 degrees North to 80 degrees South with the help of 60 zones, and each zone has a width of 6 degrees. The zones are numbered eastward from 1 to 60, starting west of continental Alaska. The central meridian(</a:t>
            </a:r>
            <a:r>
              <a:rPr lang="zh-CN" altLang="en-US" sz="2400" b="1" smtClean="0">
                <a:latin typeface="Times New Roman" pitchFamily="18" charset="0"/>
                <a:cs typeface="Times New Roman" pitchFamily="18" charset="0"/>
              </a:rPr>
              <a:t>子午线</a:t>
            </a:r>
            <a:r>
              <a:rPr lang="en-US" altLang="zh-CN" sz="2400" b="1" smtClean="0">
                <a:latin typeface="Times New Roman" pitchFamily="18" charset="0"/>
                <a:cs typeface="Times New Roman" pitchFamily="18" charset="0"/>
              </a:rPr>
              <a:t>/mə'ridiən/) in each zone represents the zone’s north-south axis, and the origo(</a:t>
            </a:r>
            <a:r>
              <a:rPr lang="zh-CN" altLang="en-US" sz="2400" b="1" smtClean="0">
                <a:latin typeface="Times New Roman" pitchFamily="18" charset="0"/>
                <a:cs typeface="Times New Roman" pitchFamily="18" charset="0"/>
              </a:rPr>
              <a:t>起点</a:t>
            </a:r>
            <a:r>
              <a:rPr lang="en-US" altLang="zh-CN" sz="2400" b="1" smtClean="0">
                <a:latin typeface="Times New Roman" pitchFamily="18" charset="0"/>
                <a:cs typeface="Times New Roman" pitchFamily="18" charset="0"/>
              </a:rPr>
              <a:t>/‘ɔ:rigəu/) of the coordinate</a:t>
            </a:r>
            <a:r>
              <a:rPr lang="zh-CN" altLang="en-US" sz="2400" b="1" smtClean="0">
                <a:latin typeface="Times New Roman" pitchFamily="18" charset="0"/>
                <a:cs typeface="Times New Roman" pitchFamily="18" charset="0"/>
              </a:rPr>
              <a:t> </a:t>
            </a:r>
            <a:r>
              <a:rPr lang="en-US" altLang="zh-CN" sz="2400" b="1" smtClean="0">
                <a:latin typeface="Times New Roman" pitchFamily="18" charset="0"/>
                <a:cs typeface="Times New Roman" pitchFamily="18" charset="0"/>
              </a:rPr>
              <a:t>system lies at the meeting point of axes and the equator. Thus, the equator represents the zone’s east-west axis.</a:t>
            </a:r>
            <a:endParaRPr lang="zh-CN" altLang="en-US" sz="2400" b="1" smtClean="0">
              <a:latin typeface="Times New Roman" pitchFamily="18" charset="0"/>
              <a:cs typeface="Times New Roman" pitchFamily="18" charset="0"/>
            </a:endParaRPr>
          </a:p>
        </p:txBody>
      </p:sp>
      <p:sp>
        <p:nvSpPr>
          <p:cNvPr id="79875"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CF00F16-F354-40F0-AB33-D8D8CA786733}" type="slidenum">
              <a:rPr lang="en-US" altLang="zh-CN" sz="1400" smtClean="0"/>
              <a:pPr eaLnBrk="1" hangingPunct="1"/>
              <a:t>78</a:t>
            </a:fld>
            <a:endParaRPr lang="en-US" altLang="zh-CN" sz="1400" smtClean="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76755D5-50B5-4F42-AD80-A0F66A86DE76}" type="slidenum">
              <a:rPr lang="en-US" altLang="zh-CN" sz="1400" smtClean="0"/>
              <a:pPr eaLnBrk="1" hangingPunct="1"/>
              <a:t>79</a:t>
            </a:fld>
            <a:endParaRPr lang="en-US" altLang="zh-CN" sz="1400" smtClean="0"/>
          </a:p>
        </p:txBody>
      </p:sp>
      <p:sp>
        <p:nvSpPr>
          <p:cNvPr id="80899" name="Rectangle 2"/>
          <p:cNvSpPr>
            <a:spLocks noChangeArrowheads="1"/>
          </p:cNvSpPr>
          <p:nvPr/>
        </p:nvSpPr>
        <p:spPr bwMode="auto">
          <a:xfrm>
            <a:off x="684213" y="595313"/>
            <a:ext cx="7488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algn="ct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楷体_GB2312" pitchFamily="49" charset="-122"/>
                <a:ea typeface="楷体_GB2312" pitchFamily="49" charset="-122"/>
              </a:rPr>
              <a:t>Ⅳ</a:t>
            </a:r>
            <a:r>
              <a:rPr lang="en-US" altLang="zh-CN" b="1">
                <a:solidFill>
                  <a:srgbClr val="CC00CC"/>
                </a:solidFill>
                <a:latin typeface="Times New Roman" pitchFamily="18" charset="0"/>
                <a:ea typeface="楷体_GB2312" pitchFamily="49" charset="-122"/>
              </a:rPr>
              <a:t>  Spatial analysis</a:t>
            </a:r>
            <a:endParaRPr lang="en-US" altLang="zh-CN" b="1">
              <a:solidFill>
                <a:srgbClr val="CC00CC"/>
              </a:solidFill>
              <a:latin typeface="Times New Roman" pitchFamily="18" charset="0"/>
            </a:endParaRPr>
          </a:p>
        </p:txBody>
      </p:sp>
      <p:sp>
        <p:nvSpPr>
          <p:cNvPr id="80900" name="Rectangle 3"/>
          <p:cNvSpPr>
            <a:spLocks noChangeArrowheads="1"/>
          </p:cNvSpPr>
          <p:nvPr/>
        </p:nvSpPr>
        <p:spPr bwMode="auto">
          <a:xfrm>
            <a:off x="323850" y="1844675"/>
            <a:ext cx="84963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Tx/>
              <a:buChar char="•"/>
            </a:pPr>
            <a:r>
              <a:rPr lang="en-US" altLang="zh-CN" sz="2800" b="1">
                <a:latin typeface="Times New Roman" pitchFamily="18" charset="0"/>
                <a:ea typeface="楷体_GB2312" pitchFamily="49" charset="-122"/>
              </a:rPr>
              <a:t>1. </a:t>
            </a:r>
            <a:r>
              <a:rPr lang="nb-NO" altLang="zh-CN" sz="2800" b="1">
                <a:latin typeface="Times New Roman" pitchFamily="18" charset="0"/>
                <a:ea typeface="楷体_GB2312" pitchFamily="49" charset="-122"/>
              </a:rPr>
              <a:t>Manipulation and transformation of spatial data </a:t>
            </a:r>
            <a:r>
              <a:rPr lang="nb-NO" altLang="zh-CN" sz="2800" b="1">
                <a:solidFill>
                  <a:schemeClr val="accent2"/>
                </a:solidFill>
                <a:latin typeface="Times New Roman" pitchFamily="18" charset="0"/>
                <a:ea typeface="楷体_GB2312" pitchFamily="49" charset="-122"/>
              </a:rPr>
              <a:t>(L21)</a:t>
            </a:r>
            <a:endParaRPr lang="en-US" altLang="zh-CN" sz="2800" b="1">
              <a:solidFill>
                <a:schemeClr val="accent2"/>
              </a:solidFill>
              <a:latin typeface="Times New Roman" pitchFamily="18" charset="0"/>
              <a:ea typeface="楷体_GB2312" pitchFamily="49" charset="-122"/>
            </a:endParaRPr>
          </a:p>
          <a:p>
            <a:pPr eaLnBrk="1" hangingPunct="1">
              <a:lnSpc>
                <a:spcPct val="150000"/>
              </a:lnSpc>
              <a:spcBef>
                <a:spcPct val="20000"/>
              </a:spcBef>
              <a:buFontTx/>
              <a:buChar char="•"/>
            </a:pPr>
            <a:r>
              <a:rPr lang="en-US" altLang="zh-CN" sz="2800" b="1">
                <a:latin typeface="Times New Roman" pitchFamily="18" charset="0"/>
                <a:ea typeface="楷体_GB2312" pitchFamily="49" charset="-122"/>
              </a:rPr>
              <a:t>2. Integration (</a:t>
            </a:r>
            <a:r>
              <a:rPr lang="zh-CN" altLang="en-US" sz="2800" b="1">
                <a:latin typeface="Times New Roman" pitchFamily="18" charset="0"/>
                <a:ea typeface="楷体_GB2312" pitchFamily="49" charset="-122"/>
              </a:rPr>
              <a:t>集成</a:t>
            </a:r>
            <a:r>
              <a:rPr lang="en-US" altLang="zh-CN" sz="2800" b="1">
                <a:latin typeface="Times New Roman" pitchFamily="18" charset="0"/>
                <a:ea typeface="楷体_GB2312" pitchFamily="49" charset="-122"/>
              </a:rPr>
              <a:t>) and modeling </a:t>
            </a:r>
            <a:r>
              <a:rPr lang="nb-NO" altLang="zh-CN" sz="2800" b="1">
                <a:latin typeface="Times New Roman" pitchFamily="18" charset="0"/>
                <a:ea typeface="楷体_GB2312" pitchFamily="49" charset="-122"/>
              </a:rPr>
              <a:t>of spatial data  </a:t>
            </a:r>
            <a:r>
              <a:rPr lang="nb-NO" altLang="zh-CN" sz="2800" b="1">
                <a:solidFill>
                  <a:schemeClr val="accent2"/>
                </a:solidFill>
                <a:latin typeface="Times New Roman" pitchFamily="18" charset="0"/>
                <a:ea typeface="楷体_GB2312" pitchFamily="49" charset="-122"/>
              </a:rPr>
              <a:t>(L21)</a:t>
            </a:r>
            <a:endParaRPr lang="en-US" altLang="zh-CN" sz="2800" b="1">
              <a:solidFill>
                <a:schemeClr val="accent2"/>
              </a:solidFill>
              <a:latin typeface="Times New Roman" pitchFamily="18" charset="0"/>
              <a:ea typeface="楷体_GB2312" pitchFamily="49" charset="-122"/>
            </a:endParaRPr>
          </a:p>
          <a:p>
            <a:pPr eaLnBrk="1" hangingPunct="1">
              <a:lnSpc>
                <a:spcPct val="150000"/>
              </a:lnSpc>
              <a:spcBef>
                <a:spcPct val="20000"/>
              </a:spcBef>
              <a:buFontTx/>
              <a:buChar char="•"/>
            </a:pPr>
            <a:r>
              <a:rPr lang="en-US" altLang="zh-CN" sz="2800" b="1">
                <a:latin typeface="Times New Roman" pitchFamily="18" charset="0"/>
                <a:ea typeface="楷体_GB2312" pitchFamily="49" charset="-122"/>
              </a:rPr>
              <a:t>3. Integrated </a:t>
            </a:r>
            <a:r>
              <a:rPr lang="en-US" altLang="zh-CN" sz="2800" b="1" u="sng">
                <a:latin typeface="Times New Roman" pitchFamily="18" charset="0"/>
                <a:ea typeface="楷体_GB2312" pitchFamily="49" charset="-122"/>
              </a:rPr>
              <a:t>analytical</a:t>
            </a:r>
            <a:r>
              <a:rPr lang="en-US" altLang="zh-CN" sz="2800" b="1">
                <a:latin typeface="Times New Roman" pitchFamily="18" charset="0"/>
                <a:ea typeface="楷体_GB2312" pitchFamily="49" charset="-122"/>
              </a:rPr>
              <a:t> (</a:t>
            </a:r>
            <a:r>
              <a:rPr lang="zh-CN" altLang="en-US" sz="2800" b="1">
                <a:latin typeface="Times New Roman" pitchFamily="18" charset="0"/>
                <a:ea typeface="楷体_GB2312" pitchFamily="49" charset="-122"/>
              </a:rPr>
              <a:t>综合分析</a:t>
            </a:r>
            <a:r>
              <a:rPr lang="en-US" altLang="zh-CN" sz="2800" b="1">
                <a:latin typeface="Times New Roman" pitchFamily="18" charset="0"/>
                <a:ea typeface="楷体_GB2312" pitchFamily="49" charset="-122"/>
              </a:rPr>
              <a:t> /,</a:t>
            </a:r>
            <a:r>
              <a:rPr lang="en-US" altLang="zh-CN" sz="2800" b="1">
                <a:solidFill>
                  <a:srgbClr val="000000"/>
                </a:solidFill>
                <a:latin typeface="Times New Roman" pitchFamily="18" charset="0"/>
                <a:ea typeface="楷体_GB2312" pitchFamily="49" charset="-122"/>
              </a:rPr>
              <a:t>ænə'litikl</a:t>
            </a:r>
            <a:r>
              <a:rPr lang="en-US" altLang="zh-CN" sz="2800" b="1">
                <a:latin typeface="Times New Roman" pitchFamily="18" charset="0"/>
                <a:ea typeface="楷体_GB2312" pitchFamily="49" charset="-122"/>
              </a:rPr>
              <a:t>/) functions in a GIS </a:t>
            </a:r>
            <a:r>
              <a:rPr lang="nb-NO" altLang="zh-CN" sz="2800" b="1">
                <a:solidFill>
                  <a:schemeClr val="accent2"/>
                </a:solidFill>
                <a:latin typeface="Times New Roman" pitchFamily="18" charset="0"/>
                <a:ea typeface="楷体_GB2312" pitchFamily="49" charset="-122"/>
              </a:rPr>
              <a:t>(L22)</a:t>
            </a:r>
            <a:endParaRPr lang="en-US" altLang="zh-CN" sz="2800" b="1">
              <a:solidFill>
                <a:schemeClr val="accent2"/>
              </a:solidFill>
              <a:latin typeface="Times New Roman" pitchFamily="18" charset="0"/>
              <a:ea typeface="楷体_GB2312" pitchFamily="49" charset="-122"/>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2365F01-C3BD-4A02-80B9-21AB03C9E5E7}" type="slidenum">
              <a:rPr lang="en-US" altLang="zh-CN" sz="1400" smtClean="0"/>
              <a:pPr eaLnBrk="1" hangingPunct="1"/>
              <a:t>8</a:t>
            </a:fld>
            <a:endParaRPr lang="en-US" altLang="zh-CN" sz="1400" smtClean="0"/>
          </a:p>
        </p:txBody>
      </p:sp>
      <p:sp>
        <p:nvSpPr>
          <p:cNvPr id="9219"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Ⅰ——</a:t>
            </a:r>
            <a:r>
              <a:rPr lang="en-US" altLang="zh-CN" sz="2400" b="1">
                <a:latin typeface="Times New Roman" pitchFamily="18" charset="0"/>
              </a:rPr>
              <a:t>2.</a:t>
            </a:r>
            <a:r>
              <a:rPr lang="en-US" altLang="zh-CN" sz="2400" b="1">
                <a:solidFill>
                  <a:srgbClr val="CC00CC"/>
                </a:solidFill>
                <a:latin typeface="Times New Roman" pitchFamily="18" charset="0"/>
                <a:ea typeface="楷体_GB2312" pitchFamily="49" charset="-122"/>
              </a:rPr>
              <a:t> </a:t>
            </a:r>
            <a:r>
              <a:rPr lang="en-US" altLang="zh-CN" sz="2400" b="1">
                <a:latin typeface="Times New Roman" pitchFamily="18" charset="0"/>
              </a:rPr>
              <a:t>What kinds of functions does a GIS have?</a:t>
            </a:r>
            <a:r>
              <a:rPr lang="en-US" altLang="zh-CN" sz="2400" b="1">
                <a:solidFill>
                  <a:srgbClr val="CC00CC"/>
                </a:solidFill>
                <a:latin typeface="Times New Roman" pitchFamily="18" charset="0"/>
                <a:ea typeface="楷体_GB2312" pitchFamily="49" charset="-122"/>
              </a:rPr>
              <a:t> </a:t>
            </a:r>
            <a:endParaRPr lang="en-US" altLang="zh-CN" sz="2400" b="1">
              <a:latin typeface="Times New Roman" pitchFamily="18" charset="0"/>
            </a:endParaRPr>
          </a:p>
        </p:txBody>
      </p:sp>
      <p:sp>
        <p:nvSpPr>
          <p:cNvPr id="9220" name="Rectangle 3"/>
          <p:cNvSpPr>
            <a:spLocks noChangeArrowheads="1"/>
          </p:cNvSpPr>
          <p:nvPr/>
        </p:nvSpPr>
        <p:spPr bwMode="auto">
          <a:xfrm>
            <a:off x="755650" y="1196975"/>
            <a:ext cx="78882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2</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Data storage and retrieval subsystem</a:t>
            </a:r>
            <a:r>
              <a:rPr lang="en-US" altLang="zh-CN" sz="2400" b="1">
                <a:solidFill>
                  <a:srgbClr val="CC00CC"/>
                </a:solidFill>
                <a:latin typeface="Times New Roman" pitchFamily="18" charset="0"/>
                <a:ea typeface="楷体_GB2312" pitchFamily="49" charset="-122"/>
              </a:rPr>
              <a:t> </a:t>
            </a:r>
            <a:endParaRPr lang="en-US" altLang="zh-CN" sz="2400" b="1">
              <a:solidFill>
                <a:schemeClr val="accent2"/>
              </a:solidFill>
              <a:latin typeface="Times New Roman" pitchFamily="18" charset="0"/>
              <a:ea typeface="楷体_GB2312" pitchFamily="49" charset="-122"/>
            </a:endParaRPr>
          </a:p>
          <a:p>
            <a:pPr eaLnBrk="1" hangingPunct="1">
              <a:lnSpc>
                <a:spcPct val="150000"/>
              </a:lnSpc>
              <a:spcBef>
                <a:spcPct val="20000"/>
              </a:spcBef>
              <a:buFont typeface="Wingdings" pitchFamily="2" charset="2"/>
              <a:buChar char="Ø"/>
            </a:pPr>
            <a:r>
              <a:rPr lang="en-US" altLang="zh-CN" sz="2400" b="1">
                <a:solidFill>
                  <a:schemeClr val="accent2"/>
                </a:solidFill>
                <a:latin typeface="Times New Roman" pitchFamily="18" charset="0"/>
                <a:ea typeface="楷体_GB2312" pitchFamily="49" charset="-122"/>
              </a:rPr>
              <a:t>Points, lines, areas are </a:t>
            </a:r>
            <a:r>
              <a:rPr lang="en-US" altLang="zh-CN" sz="2400" b="1">
                <a:solidFill>
                  <a:srgbClr val="CC00CC"/>
                </a:solidFill>
                <a:latin typeface="Times New Roman" pitchFamily="18" charset="0"/>
                <a:ea typeface="楷体_GB2312" pitchFamily="49" charset="-122"/>
              </a:rPr>
              <a:t>stored</a:t>
            </a:r>
            <a:r>
              <a:rPr lang="en-US" altLang="zh-CN" sz="2400" b="1">
                <a:solidFill>
                  <a:schemeClr val="accent2"/>
                </a:solidFill>
                <a:latin typeface="Times New Roman" pitchFamily="18" charset="0"/>
                <a:ea typeface="楷体_GB2312" pitchFamily="49" charset="-122"/>
              </a:rPr>
              <a:t> as </a:t>
            </a:r>
            <a:r>
              <a:rPr lang="en-US" altLang="zh-CN" sz="2400" b="1" u="sng">
                <a:solidFill>
                  <a:schemeClr val="accent2"/>
                </a:solidFill>
                <a:latin typeface="Times New Roman" pitchFamily="18" charset="0"/>
                <a:ea typeface="楷体_GB2312" pitchFamily="49" charset="-122"/>
              </a:rPr>
              <a:t>grid cells</a:t>
            </a:r>
            <a:r>
              <a:rPr lang="en-US" altLang="zh-CN" sz="2400" b="1">
                <a:solidFill>
                  <a:schemeClr val="accent2"/>
                </a:solidFill>
                <a:latin typeface="Times New Roman" pitchFamily="18" charset="0"/>
                <a:ea typeface="楷体_GB2312" pitchFamily="49" charset="-122"/>
              </a:rPr>
              <a:t> or </a:t>
            </a:r>
            <a:r>
              <a:rPr lang="en-US" altLang="zh-CN" sz="2400" b="1" u="sng">
                <a:solidFill>
                  <a:schemeClr val="accent2"/>
                </a:solidFill>
                <a:latin typeface="Times New Roman" pitchFamily="18" charset="0"/>
                <a:ea typeface="楷体_GB2312" pitchFamily="49" charset="-122"/>
              </a:rPr>
              <a:t>coordinate </a:t>
            </a:r>
            <a:r>
              <a:rPr lang="en-US" altLang="zh-CN" sz="2400" b="1">
                <a:solidFill>
                  <a:schemeClr val="accent2"/>
                </a:solidFill>
                <a:latin typeface="Times New Roman" pitchFamily="18" charset="0"/>
                <a:ea typeface="楷体_GB2312" pitchFamily="49" charset="-122"/>
              </a:rPr>
              <a:t>(/kəu'ɔ:dineit/) pairs and </a:t>
            </a:r>
            <a:r>
              <a:rPr lang="en-US" altLang="zh-CN" sz="2400" b="1" u="sng">
                <a:solidFill>
                  <a:schemeClr val="accent2"/>
                </a:solidFill>
                <a:latin typeface="Times New Roman" pitchFamily="18" charset="0"/>
                <a:ea typeface="楷体_GB2312" pitchFamily="49" charset="-122"/>
              </a:rPr>
              <a:t>pointer</a:t>
            </a:r>
            <a:r>
              <a:rPr lang="en-US" altLang="zh-CN" sz="2400" b="1">
                <a:solidFill>
                  <a:schemeClr val="accent2"/>
                </a:solidFill>
                <a:latin typeface="Times New Roman" pitchFamily="18" charset="0"/>
                <a:ea typeface="楷体_GB2312" pitchFamily="49" charset="-122"/>
              </a:rPr>
              <a:t>s in computer.</a:t>
            </a:r>
          </a:p>
          <a:p>
            <a:pPr eaLnBrk="1" hangingPunct="1">
              <a:lnSpc>
                <a:spcPct val="150000"/>
              </a:lnSpc>
              <a:spcBef>
                <a:spcPct val="20000"/>
              </a:spcBef>
              <a:buFont typeface="Wingdings" pitchFamily="2" charset="2"/>
              <a:buChar char="Ø"/>
            </a:pPr>
            <a:r>
              <a:rPr lang="en-US" altLang="zh-CN" sz="2400" b="1" u="sng">
                <a:solidFill>
                  <a:schemeClr val="accent2"/>
                </a:solidFill>
                <a:latin typeface="Times New Roman" pitchFamily="18" charset="0"/>
                <a:ea typeface="楷体_GB2312" pitchFamily="49" charset="-122"/>
              </a:rPr>
              <a:t>Attribute tables</a:t>
            </a:r>
            <a:r>
              <a:rPr lang="en-US" altLang="zh-CN" sz="2400" b="1">
                <a:solidFill>
                  <a:schemeClr val="accent2"/>
                </a:solidFill>
                <a:latin typeface="Times New Roman" pitchFamily="18" charset="0"/>
                <a:ea typeface="楷体_GB2312" pitchFamily="49" charset="-122"/>
              </a:rPr>
              <a:t> are associated with coordinate pairs.</a:t>
            </a:r>
          </a:p>
          <a:p>
            <a:pPr eaLnBrk="1" hangingPunct="1">
              <a:lnSpc>
                <a:spcPct val="150000"/>
              </a:lnSpc>
              <a:spcBef>
                <a:spcPct val="20000"/>
              </a:spcBef>
              <a:buFont typeface="Wingdings" pitchFamily="2" charset="2"/>
              <a:buChar char="Ø"/>
            </a:pPr>
            <a:r>
              <a:rPr lang="en-US" altLang="zh-CN" sz="2400" b="1">
                <a:solidFill>
                  <a:srgbClr val="CC00CC"/>
                </a:solidFill>
                <a:latin typeface="Times New Roman" pitchFamily="18" charset="0"/>
                <a:ea typeface="楷体_GB2312" pitchFamily="49" charset="-122"/>
              </a:rPr>
              <a:t>Retrieval</a:t>
            </a:r>
            <a:r>
              <a:rPr lang="en-US" altLang="zh-CN" sz="2400" b="1">
                <a:solidFill>
                  <a:schemeClr val="accent2"/>
                </a:solidFill>
                <a:latin typeface="Times New Roman" pitchFamily="18" charset="0"/>
                <a:ea typeface="楷体_GB2312" pitchFamily="49" charset="-122"/>
              </a:rPr>
              <a:t> requires efficient computer search techniques.</a:t>
            </a:r>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771BAAA-B8F7-400D-AF36-DE8F2BC848FF}" type="slidenum">
              <a:rPr lang="en-US" altLang="zh-CN" sz="1400" smtClean="0"/>
              <a:pPr eaLnBrk="1" hangingPunct="1"/>
              <a:t>80</a:t>
            </a:fld>
            <a:endParaRPr lang="en-US" altLang="zh-CN" sz="1400" smtClean="0"/>
          </a:p>
        </p:txBody>
      </p:sp>
      <p:sp>
        <p:nvSpPr>
          <p:cNvPr id="8192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81924"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(1) </a:t>
            </a:r>
            <a:r>
              <a:rPr lang="en-US" altLang="zh-CN" sz="2400" b="1" u="sng">
                <a:solidFill>
                  <a:srgbClr val="9900CC"/>
                </a:solidFill>
                <a:latin typeface="Times New Roman" pitchFamily="18" charset="0"/>
                <a:ea typeface="楷体_GB2312" pitchFamily="49" charset="-122"/>
              </a:rPr>
              <a:t>Coordinate thinning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坐标稀疏化</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(2) </a:t>
            </a:r>
            <a:r>
              <a:rPr lang="en-US" altLang="zh-CN" sz="2400" b="1" u="sng">
                <a:solidFill>
                  <a:srgbClr val="9900CC"/>
                </a:solidFill>
                <a:latin typeface="Times New Roman" pitchFamily="18" charset="0"/>
                <a:ea typeface="楷体_GB2312" pitchFamily="49" charset="-122"/>
              </a:rPr>
              <a:t>Geometric transformations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几何变换</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(3) </a:t>
            </a:r>
            <a:r>
              <a:rPr lang="en-US" altLang="zh-CN" sz="2400" b="1" u="sng">
                <a:solidFill>
                  <a:srgbClr val="9900CC"/>
                </a:solidFill>
                <a:latin typeface="Times New Roman" pitchFamily="18" charset="0"/>
                <a:ea typeface="楷体_GB2312" pitchFamily="49" charset="-122"/>
              </a:rPr>
              <a:t>Map projection transformations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地图投影变换</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(4) </a:t>
            </a:r>
            <a:r>
              <a:rPr lang="en-US" altLang="zh-CN" sz="2400" b="1" u="sng">
                <a:solidFill>
                  <a:srgbClr val="9900CC"/>
                </a:solidFill>
                <a:latin typeface="Times New Roman" pitchFamily="18" charset="0"/>
                <a:ea typeface="楷体_GB2312" pitchFamily="49" charset="-122"/>
              </a:rPr>
              <a:t>Conflation</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合并</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kən'fleiʃən/</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r>
              <a:rPr lang="en-US" altLang="zh-CN" sz="2400" b="1" u="sng">
                <a:solidFill>
                  <a:srgbClr val="9900CC"/>
                </a:solidFill>
                <a:latin typeface="Times New Roman" pitchFamily="18" charset="0"/>
                <a:ea typeface="楷体_GB2312" pitchFamily="49" charset="-122"/>
              </a:rPr>
              <a:t>sliver removal</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碎片删除</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(5) </a:t>
            </a:r>
            <a:r>
              <a:rPr lang="en-US" altLang="zh-CN" sz="2400" b="1" u="sng">
                <a:solidFill>
                  <a:srgbClr val="9900CC"/>
                </a:solidFill>
                <a:latin typeface="Times New Roman" pitchFamily="18" charset="0"/>
                <a:ea typeface="楷体_GB2312" pitchFamily="49" charset="-122"/>
              </a:rPr>
              <a:t>Edge matching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边界匹配</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50000"/>
              </a:lnSpc>
              <a:spcBef>
                <a:spcPct val="20000"/>
              </a:spcBef>
              <a:buFont typeface="Wingdings" pitchFamily="2" charset="2"/>
              <a:buChar char="l"/>
            </a:pPr>
            <a:r>
              <a:rPr lang="en-US" altLang="zh-CN" sz="2400" b="1">
                <a:latin typeface="Times New Roman" pitchFamily="18" charset="0"/>
                <a:ea typeface="楷体_GB2312" pitchFamily="49" charset="-122"/>
              </a:rPr>
              <a:t>(6) </a:t>
            </a:r>
            <a:r>
              <a:rPr lang="en-US" altLang="zh-CN" sz="2400" b="1" u="sng">
                <a:solidFill>
                  <a:srgbClr val="9900CC"/>
                </a:solidFill>
                <a:latin typeface="Times New Roman" pitchFamily="18" charset="0"/>
                <a:ea typeface="楷体_GB2312" pitchFamily="49" charset="-122"/>
              </a:rPr>
              <a:t>Interactive graphic editing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交互图形编辑</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2E9356C7-E472-4913-8A44-7A6C2E61719D}" type="slidenum">
              <a:rPr lang="en-US" altLang="zh-CN" sz="1400" smtClean="0"/>
              <a:pPr eaLnBrk="1" hangingPunct="1"/>
              <a:t>81</a:t>
            </a:fld>
            <a:endParaRPr lang="en-US" altLang="zh-CN" sz="1400" smtClean="0"/>
          </a:p>
        </p:txBody>
      </p:sp>
      <p:sp>
        <p:nvSpPr>
          <p:cNvPr id="82947"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82948"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(1) </a:t>
            </a:r>
            <a:r>
              <a:rPr lang="en-US" altLang="zh-CN" sz="2400" b="1" u="sng">
                <a:solidFill>
                  <a:srgbClr val="9900CC"/>
                </a:solidFill>
                <a:latin typeface="Times New Roman" pitchFamily="18" charset="0"/>
                <a:ea typeface="楷体_GB2312" pitchFamily="49" charset="-122"/>
              </a:rPr>
              <a:t>Coordinate thinning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坐标稀疏化</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 involves the weeding or reduction of coordinate pairs, e. g. X and Y, from arcs. </a:t>
            </a:r>
          </a:p>
          <a:p>
            <a:pPr eaLnBrk="1" hangingPunct="1">
              <a:lnSpc>
                <a:spcPct val="120000"/>
              </a:lnSpc>
              <a:spcBef>
                <a:spcPct val="20000"/>
              </a:spcBef>
              <a:buFont typeface="Wingdings" pitchFamily="2" charset="2"/>
              <a:buChar char="l"/>
            </a:pPr>
            <a:endParaRPr lang="en-US" altLang="zh-CN" sz="1000" b="1">
              <a:latin typeface="Times New Roman" pitchFamily="18" charset="0"/>
              <a:ea typeface="楷体_GB2312" pitchFamily="49" charset="-122"/>
            </a:endParaRPr>
          </a:p>
          <a:p>
            <a:pPr eaLnBrk="1" hangingPunct="1">
              <a:lnSpc>
                <a:spcPct val="120000"/>
              </a:lnSpc>
              <a:spcBef>
                <a:spcPct val="20000"/>
              </a:spcBef>
              <a:buFont typeface="Wingdings" pitchFamily="2" charset="2"/>
              <a:buChar char="Ø"/>
            </a:pPr>
            <a:r>
              <a:rPr lang="en-US" altLang="zh-CN" sz="2400" b="1">
                <a:latin typeface="Times New Roman" pitchFamily="18" charset="0"/>
                <a:ea typeface="楷体_GB2312" pitchFamily="49" charset="-122"/>
              </a:rPr>
              <a:t>This function is often required when data has been captured with too vertices for the linear features. This can result in </a:t>
            </a:r>
            <a:r>
              <a:rPr lang="en-US" altLang="zh-CN" sz="2400" b="1" u="sng">
                <a:solidFill>
                  <a:srgbClr val="9900CC"/>
                </a:solidFill>
                <a:latin typeface="Times New Roman" pitchFamily="18" charset="0"/>
                <a:ea typeface="楷体_GB2312" pitchFamily="49" charset="-122"/>
              </a:rPr>
              <a:t>redundant</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多余的</a:t>
            </a:r>
            <a:r>
              <a:rPr lang="en-US" altLang="zh-CN" sz="2400" b="1">
                <a:solidFill>
                  <a:schemeClr val="accent2"/>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rPr>
              <a:t>ri</a:t>
            </a:r>
            <a:r>
              <a:rPr lang="en-US" altLang="zh-CN" sz="2400" b="1">
                <a:solidFill>
                  <a:srgbClr val="000000"/>
                </a:solidFill>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dʌndənt/</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data and large </a:t>
            </a:r>
            <a:r>
              <a:rPr lang="en-US" altLang="zh-CN" sz="2400" b="1" u="sng">
                <a:latin typeface="Times New Roman" pitchFamily="18" charset="0"/>
                <a:ea typeface="楷体_GB2312" pitchFamily="49" charset="-122"/>
              </a:rPr>
              <a:t>data volumes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数据量</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The weeding of coordinates is required to reduce this </a:t>
            </a:r>
            <a:r>
              <a:rPr lang="en-US" altLang="zh-CN" sz="2400" b="1" u="sng">
                <a:solidFill>
                  <a:srgbClr val="9900CC"/>
                </a:solidFill>
                <a:latin typeface="Times New Roman" pitchFamily="18" charset="0"/>
                <a:ea typeface="楷体_GB2312" pitchFamily="49" charset="-122"/>
              </a:rPr>
              <a:t>redundancy</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冗余度</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a:t>
            </a:r>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F133EA2-6FF4-4DA2-9E42-247269F1BE48}" type="slidenum">
              <a:rPr lang="en-US" altLang="zh-CN" sz="1400" smtClean="0"/>
              <a:pPr eaLnBrk="1" hangingPunct="1"/>
              <a:t>82</a:t>
            </a:fld>
            <a:endParaRPr lang="en-US" altLang="zh-CN" sz="1400" smtClean="0"/>
          </a:p>
        </p:txBody>
      </p:sp>
      <p:sp>
        <p:nvSpPr>
          <p:cNvPr id="8397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164867"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(1) </a:t>
            </a:r>
            <a:r>
              <a:rPr lang="en-US" altLang="zh-CN" sz="2400" b="1" u="sng">
                <a:solidFill>
                  <a:srgbClr val="9900CC"/>
                </a:solidFill>
                <a:latin typeface="Times New Roman" pitchFamily="18" charset="0"/>
                <a:ea typeface="楷体_GB2312" pitchFamily="49" charset="-122"/>
              </a:rPr>
              <a:t>Coordinate thinning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坐标稀疏化</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 involves the weeding or reduction of coordinate pairs, e. g. X and Y, from arcs. </a:t>
            </a:r>
          </a:p>
          <a:p>
            <a:pPr eaLnBrk="1" hangingPunct="1">
              <a:lnSpc>
                <a:spcPct val="120000"/>
              </a:lnSpc>
              <a:spcBef>
                <a:spcPct val="20000"/>
              </a:spcBef>
              <a:buFont typeface="Wingdings" pitchFamily="2" charset="2"/>
              <a:buChar char="Ø"/>
            </a:pPr>
            <a:endParaRPr lang="en-US" altLang="zh-CN" sz="1000" b="1">
              <a:latin typeface="Times New Roman" pitchFamily="18" charset="0"/>
              <a:ea typeface="楷体_GB2312" pitchFamily="49" charset="-122"/>
            </a:endParaRPr>
          </a:p>
          <a:p>
            <a:pPr eaLnBrk="1" hangingPunct="1">
              <a:lnSpc>
                <a:spcPct val="120000"/>
              </a:lnSpc>
              <a:spcBef>
                <a:spcPct val="20000"/>
              </a:spcBef>
              <a:buFont typeface="Wingdings" pitchFamily="2" charset="2"/>
              <a:buChar char="Ø"/>
            </a:pPr>
            <a:r>
              <a:rPr lang="en-US" altLang="zh-CN" sz="2400" b="1">
                <a:latin typeface="Times New Roman" pitchFamily="18" charset="0"/>
                <a:ea typeface="楷体_GB2312" pitchFamily="49" charset="-122"/>
              </a:rPr>
              <a:t>This function is also required in the </a:t>
            </a:r>
            <a:r>
              <a:rPr lang="en-US" altLang="zh-CN" sz="2400" b="1" u="sng">
                <a:solidFill>
                  <a:srgbClr val="9900CC"/>
                </a:solidFill>
                <a:latin typeface="Times New Roman" pitchFamily="18" charset="0"/>
                <a:ea typeface="楷体_GB2312" pitchFamily="49" charset="-122"/>
              </a:rPr>
              <a:t>map generalization</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地图综合</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process of </a:t>
            </a:r>
            <a:r>
              <a:rPr lang="en-US" altLang="zh-CN" sz="2400" b="1" u="sng">
                <a:solidFill>
                  <a:srgbClr val="9900CC"/>
                </a:solidFill>
                <a:latin typeface="Times New Roman" pitchFamily="18" charset="0"/>
                <a:ea typeface="楷体_GB2312" pitchFamily="49" charset="-122"/>
              </a:rPr>
              <a:t>linear simplification</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线要素化简</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Linear simplification is one component of generalization that is required when data from one scale, e. g. 1:20,000, is to be used and integrated with data from another scale, e. g. 1:100,000. Coordinate thinning is often done on features such as contours </a:t>
            </a:r>
            <a:r>
              <a:rPr lang="en-US" altLang="zh-CN" sz="2400" b="1">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kɔn</a:t>
            </a:r>
            <a:r>
              <a:rPr lang="en-US" altLang="zh-CN" sz="24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tuə/)</a:t>
            </a:r>
            <a:r>
              <a:rPr lang="en-US" altLang="zh-CN" sz="2400" b="1">
                <a:latin typeface="Times New Roman" pitchFamily="18" charset="0"/>
                <a:ea typeface="楷体_GB2312" pitchFamily="49" charset="-122"/>
              </a:rPr>
              <a:t>, </a:t>
            </a:r>
            <a:r>
              <a:rPr lang="en-US" altLang="zh-CN" sz="2400" b="1" u="sng">
                <a:solidFill>
                  <a:srgbClr val="9900CC"/>
                </a:solidFill>
                <a:latin typeface="Times New Roman" pitchFamily="18" charset="0"/>
                <a:ea typeface="楷体_GB2312" pitchFamily="49" charset="-122"/>
              </a:rPr>
              <a:t>hydrography</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水道</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and forest stand boundaries.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64867">
                                            <p:txEl>
                                              <p:pRg st="2" end="2"/>
                                            </p:txEl>
                                          </p:spTgt>
                                        </p:tgtEl>
                                        <p:attrNameLst>
                                          <p:attrName>style.visibility</p:attrName>
                                        </p:attrNameLst>
                                      </p:cBhvr>
                                      <p:to>
                                        <p:strVal val="visible"/>
                                      </p:to>
                                    </p:set>
                                    <p:anim calcmode="lin" valueType="num">
                                      <p:cBhvr additive="base">
                                        <p:cTn id="7" dur="500" fill="hold"/>
                                        <p:tgtEl>
                                          <p:spTgt spid="16486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486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1E1A556-DE2F-4731-8024-E61376DB72FD}" type="slidenum">
              <a:rPr lang="en-US" altLang="zh-CN" sz="1400" smtClean="0"/>
              <a:pPr eaLnBrk="1" hangingPunct="1"/>
              <a:t>83</a:t>
            </a:fld>
            <a:endParaRPr lang="en-US" altLang="zh-CN" sz="1400" smtClean="0"/>
          </a:p>
        </p:txBody>
      </p:sp>
      <p:sp>
        <p:nvSpPr>
          <p:cNvPr id="8499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84996"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(2) </a:t>
            </a:r>
            <a:r>
              <a:rPr lang="en-US" altLang="zh-CN" sz="2400" b="1" u="sng">
                <a:solidFill>
                  <a:srgbClr val="9900CC"/>
                </a:solidFill>
                <a:latin typeface="Times New Roman" pitchFamily="18" charset="0"/>
                <a:ea typeface="楷体_GB2312" pitchFamily="49" charset="-122"/>
              </a:rPr>
              <a:t>Geometric transformations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几何变换</a:t>
            </a:r>
            <a:r>
              <a:rPr lang="en-US" altLang="zh-CN" sz="2400" b="1">
                <a:solidFill>
                  <a:schemeClr val="accent2"/>
                </a:solidFill>
                <a:latin typeface="Times New Roman" pitchFamily="18" charset="0"/>
                <a:ea typeface="楷体_GB2312" pitchFamily="49" charset="-122"/>
              </a:rPr>
              <a:t>)</a:t>
            </a:r>
            <a:endParaRPr lang="en-US" altLang="zh-CN" sz="2400" b="1">
              <a:latin typeface="Times New Roman" pitchFamily="18" charset="0"/>
              <a:ea typeface="楷体_GB2312" pitchFamily="49" charset="-122"/>
            </a:endParaRPr>
          </a:p>
          <a:p>
            <a:pPr eaLnBrk="1" hangingPunct="1">
              <a:lnSpc>
                <a:spcPct val="150000"/>
              </a:lnSpc>
              <a:spcBef>
                <a:spcPct val="20000"/>
              </a:spcBef>
              <a:buFont typeface="Wingdings" pitchFamily="2" charset="2"/>
              <a:buChar char="Ø"/>
            </a:pPr>
            <a:r>
              <a:rPr lang="en-US" altLang="zh-CN" sz="2400" b="1">
                <a:latin typeface="Times New Roman" pitchFamily="18" charset="0"/>
                <a:ea typeface="楷体_GB2312" pitchFamily="49" charset="-122"/>
              </a:rPr>
              <a:t>This function is concerned with the </a:t>
            </a:r>
            <a:r>
              <a:rPr lang="en-US" altLang="zh-CN" sz="2400" b="1" u="sng">
                <a:solidFill>
                  <a:srgbClr val="9900CC"/>
                </a:solidFill>
                <a:latin typeface="Times New Roman" pitchFamily="18" charset="0"/>
                <a:ea typeface="楷体_GB2312" pitchFamily="49" charset="-122"/>
              </a:rPr>
              <a:t>register</a:t>
            </a:r>
            <a:r>
              <a:rPr lang="en-US" altLang="zh-CN" sz="2400" b="1">
                <a:latin typeface="Times New Roman" pitchFamily="18" charset="0"/>
                <a:ea typeface="楷体_GB2312" pitchFamily="49" charset="-122"/>
              </a:rPr>
              <a:t>ing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配准</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of a data layer to a common coordinate scheme. This usually involves registering selected data layers to a standard data layer already registered. The term </a:t>
            </a:r>
            <a:r>
              <a:rPr lang="en-US" altLang="zh-CN" sz="2400" b="1" u="sng">
                <a:solidFill>
                  <a:srgbClr val="9900CC"/>
                </a:solidFill>
                <a:latin typeface="Times New Roman" pitchFamily="18" charset="0"/>
                <a:ea typeface="楷体_GB2312" pitchFamily="49" charset="-122"/>
              </a:rPr>
              <a:t>rubber sheeting</a:t>
            </a:r>
            <a:r>
              <a:rPr lang="en-US" altLang="zh-CN" sz="2400" b="1">
                <a:solidFill>
                  <a:srgbClr val="9900CC"/>
                </a:solidFill>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拉伸</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is often used to describe this function. Rubber sheeting involves stretching one data layer to meet another based on predefined control points of known locations. </a:t>
            </a:r>
          </a:p>
          <a:p>
            <a:pPr eaLnBrk="1" hangingPunct="1">
              <a:lnSpc>
                <a:spcPct val="120000"/>
              </a:lnSpc>
              <a:spcBef>
                <a:spcPct val="20000"/>
              </a:spcBef>
              <a:buFont typeface="Wingdings" pitchFamily="2" charset="2"/>
              <a:buChar char="Ø"/>
            </a:pPr>
            <a:endParaRPr lang="en-US" altLang="zh-CN" sz="2400" b="1">
              <a:latin typeface="Times New Roman" pitchFamily="18" charset="0"/>
              <a:ea typeface="楷体_GB2312" pitchFamily="49" charset="-122"/>
            </a:endParaRPr>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FA517355-D110-4ADD-AF4C-B6C50726A3D3}" type="slidenum">
              <a:rPr lang="en-US" altLang="zh-CN" sz="1400" smtClean="0"/>
              <a:pPr eaLnBrk="1" hangingPunct="1"/>
              <a:t>84</a:t>
            </a:fld>
            <a:endParaRPr lang="en-US" altLang="zh-CN" sz="1400" smtClean="0"/>
          </a:p>
        </p:txBody>
      </p:sp>
      <p:sp>
        <p:nvSpPr>
          <p:cNvPr id="8601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165891"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dirty="0">
                <a:latin typeface="Times New Roman" pitchFamily="18" charset="0"/>
                <a:ea typeface="楷体_GB2312" pitchFamily="49" charset="-122"/>
              </a:rPr>
              <a:t>(2) </a:t>
            </a:r>
            <a:r>
              <a:rPr lang="en-US" altLang="zh-CN" sz="2400" b="1" u="sng" dirty="0">
                <a:solidFill>
                  <a:srgbClr val="9900CC"/>
                </a:solidFill>
                <a:latin typeface="Times New Roman" pitchFamily="18" charset="0"/>
                <a:ea typeface="楷体_GB2312" pitchFamily="49" charset="-122"/>
              </a:rPr>
              <a:t>Geometric transformations</a:t>
            </a:r>
            <a:r>
              <a:rPr lang="en-US" altLang="zh-CN" sz="2400" b="1" dirty="0">
                <a:latin typeface="Times New Roman" pitchFamily="18" charset="0"/>
                <a:ea typeface="楷体_GB2312" pitchFamily="49" charset="-122"/>
              </a:rPr>
              <a:t> </a:t>
            </a:r>
            <a:r>
              <a:rPr lang="en-US" altLang="zh-CN" sz="2400" b="1" dirty="0">
                <a:solidFill>
                  <a:schemeClr val="accent2"/>
                </a:solidFill>
                <a:latin typeface="Times New Roman" pitchFamily="18" charset="0"/>
                <a:ea typeface="楷体_GB2312" pitchFamily="49" charset="-122"/>
              </a:rPr>
              <a:t>(</a:t>
            </a:r>
            <a:r>
              <a:rPr lang="zh-CN" altLang="en-US" sz="2400" b="1" dirty="0">
                <a:solidFill>
                  <a:schemeClr val="accent2"/>
                </a:solidFill>
                <a:latin typeface="Times New Roman" pitchFamily="18" charset="0"/>
                <a:ea typeface="楷体_GB2312" pitchFamily="49" charset="-122"/>
              </a:rPr>
              <a:t>几何变换</a:t>
            </a:r>
            <a:r>
              <a:rPr lang="en-US" altLang="zh-CN" sz="2400" b="1" dirty="0">
                <a:solidFill>
                  <a:schemeClr val="accent2"/>
                </a:solidFill>
                <a:latin typeface="Times New Roman" pitchFamily="18" charset="0"/>
                <a:ea typeface="楷体_GB2312" pitchFamily="49" charset="-122"/>
              </a:rPr>
              <a:t>)</a:t>
            </a:r>
            <a:endParaRPr lang="en-US" altLang="zh-CN" sz="2400" b="1" dirty="0">
              <a:latin typeface="Times New Roman" pitchFamily="18" charset="0"/>
              <a:ea typeface="楷体_GB2312" pitchFamily="49" charset="-122"/>
            </a:endParaRPr>
          </a:p>
          <a:p>
            <a:pPr eaLnBrk="1" hangingPunct="1">
              <a:lnSpc>
                <a:spcPct val="120000"/>
              </a:lnSpc>
              <a:spcBef>
                <a:spcPct val="20000"/>
              </a:spcBef>
              <a:buFont typeface="Wingdings" pitchFamily="2" charset="2"/>
              <a:buChar char="Ø"/>
            </a:pPr>
            <a:endParaRPr lang="en-US" altLang="zh-CN" sz="1000" b="1" dirty="0">
              <a:latin typeface="Times New Roman" pitchFamily="18" charset="0"/>
              <a:ea typeface="楷体_GB2312" pitchFamily="49" charset="-122"/>
            </a:endParaRPr>
          </a:p>
          <a:p>
            <a:pPr eaLnBrk="1" hangingPunct="1">
              <a:lnSpc>
                <a:spcPct val="150000"/>
              </a:lnSpc>
              <a:spcBef>
                <a:spcPct val="20000"/>
              </a:spcBef>
              <a:buFont typeface="Wingdings" pitchFamily="2" charset="2"/>
              <a:buChar char="Ø"/>
            </a:pPr>
            <a:r>
              <a:rPr lang="en-US" altLang="zh-CN" sz="2400" b="1" dirty="0">
                <a:latin typeface="Times New Roman" pitchFamily="18" charset="0"/>
                <a:ea typeface="楷体_GB2312" pitchFamily="49" charset="-122"/>
              </a:rPr>
              <a:t>For example, often classified satellite imagery may require warping to fit an exiting forest inventory layer, or a poor quality vector layer may require warping to match a more accurate raster layer.</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65891">
                                            <p:txEl>
                                              <p:pRg st="2" end="2"/>
                                            </p:txEl>
                                          </p:spTgt>
                                        </p:tgtEl>
                                        <p:attrNameLst>
                                          <p:attrName>style.visibility</p:attrName>
                                        </p:attrNameLst>
                                      </p:cBhvr>
                                      <p:to>
                                        <p:strVal val="visible"/>
                                      </p:to>
                                    </p:set>
                                    <p:anim calcmode="lin" valueType="num">
                                      <p:cBhvr additive="base">
                                        <p:cTn id="7" dur="500" fill="hold"/>
                                        <p:tgtEl>
                                          <p:spTgt spid="16589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58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52788E8E-D03F-4A1A-916F-43DFE7F37AD3}" type="slidenum">
              <a:rPr lang="en-US" altLang="zh-CN" sz="1400" smtClean="0"/>
              <a:pPr eaLnBrk="1" hangingPunct="1"/>
              <a:t>85</a:t>
            </a:fld>
            <a:endParaRPr lang="en-US" altLang="zh-CN" sz="1400" smtClean="0"/>
          </a:p>
        </p:txBody>
      </p:sp>
      <p:sp>
        <p:nvSpPr>
          <p:cNvPr id="8704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87044" name="Rectangle 3"/>
          <p:cNvSpPr>
            <a:spLocks noChangeArrowheads="1"/>
          </p:cNvSpPr>
          <p:nvPr/>
        </p:nvSpPr>
        <p:spPr bwMode="auto">
          <a:xfrm>
            <a:off x="395288" y="1411288"/>
            <a:ext cx="8569325" cy="451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200" b="1">
                <a:latin typeface="Times New Roman" pitchFamily="18" charset="0"/>
                <a:ea typeface="楷体_GB2312" pitchFamily="49" charset="-122"/>
              </a:rPr>
              <a:t>(3) </a:t>
            </a:r>
            <a:r>
              <a:rPr lang="en-US" altLang="zh-CN" sz="2200" b="1" u="sng">
                <a:solidFill>
                  <a:srgbClr val="9900CC"/>
                </a:solidFill>
                <a:latin typeface="Times New Roman" pitchFamily="18" charset="0"/>
                <a:ea typeface="楷体_GB2312" pitchFamily="49" charset="-122"/>
              </a:rPr>
              <a:t>Map projection transformations</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地图投影变换</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Ø"/>
            </a:pPr>
            <a:r>
              <a:rPr lang="en-US" altLang="zh-CN" sz="2200" b="1">
                <a:latin typeface="Times New Roman" pitchFamily="18" charset="0"/>
                <a:ea typeface="楷体_GB2312" pitchFamily="49" charset="-122"/>
              </a:rPr>
              <a:t>This functionality concerns the transformation of data in geographic coordinates for an existing map projection to another map projection.</a:t>
            </a:r>
          </a:p>
          <a:p>
            <a:pPr eaLnBrk="1" hangingPunct="1">
              <a:lnSpc>
                <a:spcPct val="120000"/>
              </a:lnSpc>
              <a:spcBef>
                <a:spcPct val="20000"/>
              </a:spcBef>
              <a:buFont typeface="Wingdings" pitchFamily="2" charset="2"/>
              <a:buChar char="Ø"/>
            </a:pPr>
            <a:r>
              <a:rPr lang="en-US" altLang="zh-CN" sz="2200" b="1">
                <a:latin typeface="Times New Roman" pitchFamily="18" charset="0"/>
                <a:ea typeface="楷体_GB2312" pitchFamily="49" charset="-122"/>
              </a:rPr>
              <a:t>Most GIS software requires that data layers must be in the same map projection for analysis. Accordingly, if data is acquired in a different projection from the other data layers it must be transformed. </a:t>
            </a:r>
          </a:p>
          <a:p>
            <a:pPr eaLnBrk="1" hangingPunct="1">
              <a:lnSpc>
                <a:spcPct val="120000"/>
              </a:lnSpc>
              <a:spcBef>
                <a:spcPct val="20000"/>
              </a:spcBef>
              <a:buFont typeface="Wingdings" pitchFamily="2" charset="2"/>
              <a:buChar char="Ø"/>
            </a:pPr>
            <a:r>
              <a:rPr lang="en-US" altLang="zh-CN" sz="2200" b="1">
                <a:latin typeface="Times New Roman" pitchFamily="18" charset="0"/>
                <a:ea typeface="楷体_GB2312" pitchFamily="49" charset="-122"/>
              </a:rPr>
              <a:t>Typically 20 or more different map projections are supported in a GIS software offering. </a:t>
            </a:r>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6BE2D4A7-1F1F-4165-935A-9AF30A58A073}" type="slidenum">
              <a:rPr lang="en-US" altLang="zh-CN" sz="1400" smtClean="0"/>
              <a:pPr eaLnBrk="1" hangingPunct="1"/>
              <a:t>86</a:t>
            </a:fld>
            <a:endParaRPr lang="en-US" altLang="zh-CN" sz="1400" smtClean="0"/>
          </a:p>
        </p:txBody>
      </p:sp>
      <p:sp>
        <p:nvSpPr>
          <p:cNvPr id="88067"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88068" name="Rectangle 3"/>
          <p:cNvSpPr>
            <a:spLocks noChangeArrowheads="1"/>
          </p:cNvSpPr>
          <p:nvPr/>
        </p:nvSpPr>
        <p:spPr bwMode="auto">
          <a:xfrm>
            <a:off x="250825" y="1411288"/>
            <a:ext cx="8713788"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(4) </a:t>
            </a:r>
            <a:r>
              <a:rPr lang="en-US" altLang="zh-CN" sz="2400" b="1" u="sng">
                <a:solidFill>
                  <a:srgbClr val="9900CC"/>
                </a:solidFill>
                <a:latin typeface="Times New Roman" pitchFamily="18" charset="0"/>
                <a:ea typeface="楷体_GB2312" pitchFamily="49" charset="-122"/>
              </a:rPr>
              <a:t>Conflation</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合并</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kən'fleiʃən/</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r>
              <a:rPr lang="en-US" altLang="zh-CN" sz="2400" b="1" u="sng">
                <a:solidFill>
                  <a:srgbClr val="9900CC"/>
                </a:solidFill>
                <a:latin typeface="Times New Roman" pitchFamily="18" charset="0"/>
                <a:ea typeface="楷体_GB2312" pitchFamily="49" charset="-122"/>
              </a:rPr>
              <a:t>sliver removal</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碎片删除</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Ø"/>
            </a:pPr>
            <a:r>
              <a:rPr lang="en-US" altLang="zh-CN" sz="2400" b="1">
                <a:latin typeface="Times New Roman" pitchFamily="18" charset="0"/>
                <a:ea typeface="楷体_GB2312" pitchFamily="49" charset="-122"/>
              </a:rPr>
              <a:t>Conflation is formally defined as the procedure of </a:t>
            </a:r>
            <a:r>
              <a:rPr lang="en-US" altLang="zh-CN" sz="2400" b="1" u="sng">
                <a:solidFill>
                  <a:srgbClr val="9900CC"/>
                </a:solidFill>
                <a:latin typeface="Times New Roman" pitchFamily="18" charset="0"/>
                <a:ea typeface="楷体_GB2312" pitchFamily="49" charset="-122"/>
              </a:rPr>
              <a:t>reconciling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协调</a:t>
            </a:r>
            <a:r>
              <a:rPr lang="en-US" altLang="zh-CN" sz="2400" b="1">
                <a:solidFill>
                  <a:schemeClr val="accent2"/>
                </a:solidFill>
                <a:latin typeface="Times New Roman" pitchFamily="18" charset="0"/>
                <a:ea typeface="楷体_GB2312" pitchFamily="49" charset="-122"/>
              </a:rPr>
              <a:t>, </a:t>
            </a:r>
            <a:r>
              <a:rPr lang="zh-CN" altLang="en-US" sz="2400" b="1">
                <a:solidFill>
                  <a:schemeClr val="accent2"/>
                </a:solidFill>
                <a:latin typeface="Times New Roman" pitchFamily="18" charset="0"/>
                <a:ea typeface="楷体_GB2312" pitchFamily="49" charset="-122"/>
              </a:rPr>
              <a:t>匹配</a:t>
            </a:r>
            <a:r>
              <a:rPr lang="en-US" altLang="zh-CN" sz="2400" b="1">
                <a:solidFill>
                  <a:schemeClr val="accent2"/>
                </a:solidFill>
                <a:latin typeface="Times New Roman" pitchFamily="18" charset="0"/>
                <a:ea typeface="楷体_GB2312" pitchFamily="49" charset="-122"/>
              </a:rPr>
              <a:t>, /</a:t>
            </a:r>
            <a:r>
              <a:rPr lang="en-US" altLang="zh-CN" sz="2400" b="1">
                <a:solidFill>
                  <a:srgbClr val="000000"/>
                </a:solidFill>
                <a:latin typeface="Times New Roman" pitchFamily="18" charset="0"/>
                <a:ea typeface="楷体_GB2312" pitchFamily="49" charset="-122"/>
              </a:rPr>
              <a:t>'rekənsail</a:t>
            </a:r>
            <a:r>
              <a:rPr lang="en-US" altLang="zh-CN" sz="2400" b="1">
                <a:solidFill>
                  <a:schemeClr val="accent2"/>
                </a:solidFill>
                <a:latin typeface="Times New Roman" pitchFamily="18" charset="0"/>
                <a:ea typeface="楷体_GB2312" pitchFamily="49" charset="-122"/>
              </a:rPr>
              <a:t> /)</a:t>
            </a:r>
            <a:r>
              <a:rPr lang="en-US" altLang="zh-CN" sz="2400" b="1">
                <a:latin typeface="Times New Roman" pitchFamily="18" charset="0"/>
                <a:ea typeface="楷体_GB2312" pitchFamily="49" charset="-122"/>
              </a:rPr>
              <a:t> the positions of corresponding features in different data layers. More commonly this is </a:t>
            </a:r>
            <a:r>
              <a:rPr lang="en-US" altLang="zh-CN" sz="2400" b="1" u="sng">
                <a:latin typeface="Times New Roman" pitchFamily="18" charset="0"/>
                <a:ea typeface="楷体_GB2312" pitchFamily="49" charset="-122"/>
              </a:rPr>
              <a:t>referred to as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被称为</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sliver removal.</a:t>
            </a: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4A3362CB-01CD-4A62-82F9-855C2AB83106}" type="slidenum">
              <a:rPr lang="en-US" altLang="zh-CN" sz="1400" smtClean="0"/>
              <a:pPr eaLnBrk="1" hangingPunct="1"/>
              <a:t>87</a:t>
            </a:fld>
            <a:endParaRPr lang="en-US" altLang="zh-CN" sz="1400" smtClean="0"/>
          </a:p>
        </p:txBody>
      </p:sp>
      <p:sp>
        <p:nvSpPr>
          <p:cNvPr id="8909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89092" name="Rectangle 3"/>
          <p:cNvSpPr>
            <a:spLocks noChangeArrowheads="1"/>
          </p:cNvSpPr>
          <p:nvPr/>
        </p:nvSpPr>
        <p:spPr bwMode="auto">
          <a:xfrm>
            <a:off x="250825" y="1411288"/>
            <a:ext cx="8713788"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200" b="1">
                <a:latin typeface="Times New Roman" pitchFamily="18" charset="0"/>
                <a:ea typeface="楷体_GB2312" pitchFamily="49" charset="-122"/>
              </a:rPr>
              <a:t>(4) </a:t>
            </a:r>
            <a:r>
              <a:rPr lang="en-US" altLang="zh-CN" sz="2200" b="1" u="sng">
                <a:solidFill>
                  <a:srgbClr val="9900CC"/>
                </a:solidFill>
                <a:latin typeface="Times New Roman" pitchFamily="18" charset="0"/>
                <a:ea typeface="楷体_GB2312" pitchFamily="49" charset="-122"/>
              </a:rPr>
              <a:t>Conflation</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合并</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kən'fleiʃən/</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t>
            </a:r>
            <a:r>
              <a:rPr lang="en-US" altLang="zh-CN" sz="2200" b="1" u="sng">
                <a:solidFill>
                  <a:srgbClr val="9900CC"/>
                </a:solidFill>
                <a:latin typeface="Times New Roman" pitchFamily="18" charset="0"/>
                <a:ea typeface="楷体_GB2312" pitchFamily="49" charset="-122"/>
              </a:rPr>
              <a:t>sliver removal</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碎片删除</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Ø"/>
            </a:pPr>
            <a:r>
              <a:rPr lang="en-US" altLang="zh-CN" sz="2200" b="1">
                <a:latin typeface="Times New Roman" pitchFamily="18" charset="0"/>
                <a:ea typeface="楷体_GB2312" pitchFamily="49" charset="-122"/>
              </a:rPr>
              <a:t>Often two layers that contain the same feature, e. g. soils and forest stands both with a specific lake, do not have exactly the same boundaries for that features. This may be caused by a lack of </a:t>
            </a:r>
            <a:r>
              <a:rPr lang="en-US" altLang="zh-CN" sz="2200" b="1" u="sng">
                <a:solidFill>
                  <a:srgbClr val="9900CC"/>
                </a:solidFill>
                <a:latin typeface="Times New Roman" pitchFamily="18" charset="0"/>
                <a:ea typeface="楷体_GB2312" pitchFamily="49" charset="-122"/>
              </a:rPr>
              <a:t>coordination</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协调</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kəu</a:t>
            </a:r>
            <a:r>
              <a:rPr lang="en-US" altLang="zh-CN" sz="2400" b="1">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ɔ:dn'eiʃən/</a:t>
            </a:r>
            <a:r>
              <a:rPr lang="en-US" altLang="zh-CN" sz="2200" b="1">
                <a:solidFill>
                  <a:schemeClr val="accent2"/>
                </a:solidFill>
                <a:latin typeface="Times New Roman" pitchFamily="18" charset="0"/>
                <a:ea typeface="楷体_GB2312" pitchFamily="49" charset="-122"/>
              </a:rPr>
              <a:t> )</a:t>
            </a:r>
            <a:r>
              <a:rPr lang="en-US" altLang="zh-CN" sz="2200" b="1">
                <a:latin typeface="Times New Roman" pitchFamily="18" charset="0"/>
                <a:ea typeface="楷体_GB2312" pitchFamily="49" charset="-122"/>
              </a:rPr>
              <a:t> or </a:t>
            </a:r>
            <a:r>
              <a:rPr lang="en-US" altLang="zh-CN" sz="2200" b="1" u="sng">
                <a:solidFill>
                  <a:srgbClr val="9900CC"/>
                </a:solidFill>
                <a:latin typeface="Times New Roman" pitchFamily="18" charset="0"/>
                <a:ea typeface="楷体_GB2312" pitchFamily="49" charset="-122"/>
              </a:rPr>
              <a:t>data prioritization</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数据优先级</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prai'ɔriti</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during digitizing or by different manipulation and analysis techniques. When the two layers are combined, e. g. normally in </a:t>
            </a:r>
            <a:r>
              <a:rPr lang="en-US" altLang="zh-CN" sz="2200" b="1" u="sng">
                <a:solidFill>
                  <a:srgbClr val="9900CC"/>
                </a:solidFill>
                <a:latin typeface="Times New Roman" pitchFamily="18" charset="0"/>
                <a:ea typeface="楷体_GB2312" pitchFamily="49" charset="-122"/>
              </a:rPr>
              <a:t>polygon overlay</a:t>
            </a:r>
            <a:r>
              <a:rPr lang="en-US" altLang="zh-CN" sz="2200" b="1">
                <a:latin typeface="Times New Roman" pitchFamily="18" charset="0"/>
                <a:ea typeface="楷体_GB2312" pitchFamily="49" charset="-122"/>
              </a:rPr>
              <a:t> (</a:t>
            </a:r>
            <a:r>
              <a:rPr lang="zh-CN" altLang="en-US" sz="2200" b="1">
                <a:latin typeface="Times New Roman" pitchFamily="18" charset="0"/>
                <a:ea typeface="楷体_GB2312" pitchFamily="49" charset="-122"/>
              </a:rPr>
              <a:t>多边形叠加</a:t>
            </a:r>
            <a:r>
              <a:rPr lang="en-US" altLang="zh-CN" sz="2200" b="1">
                <a:latin typeface="Times New Roman" pitchFamily="18" charset="0"/>
                <a:ea typeface="楷体_GB2312" pitchFamily="49" charset="-122"/>
              </a:rPr>
              <a:t>), they will not match precisely and small sliver polygon will be created. Conflation </a:t>
            </a:r>
            <a:r>
              <a:rPr lang="en-US" altLang="zh-CN" sz="2200" b="1" u="sng">
                <a:solidFill>
                  <a:schemeClr val="accent2"/>
                </a:solidFill>
                <a:latin typeface="Times New Roman" pitchFamily="18" charset="0"/>
                <a:ea typeface="楷体_GB2312" pitchFamily="49" charset="-122"/>
              </a:rPr>
              <a:t>is concerned with</a:t>
            </a:r>
            <a:r>
              <a:rPr lang="en-US" altLang="zh-CN" sz="2200" b="1">
                <a:latin typeface="Times New Roman" pitchFamily="18" charset="0"/>
                <a:ea typeface="楷体_GB2312" pitchFamily="49" charset="-122"/>
              </a:rPr>
              <a:t>(</a:t>
            </a:r>
            <a:r>
              <a:rPr lang="zh-CN" altLang="en-US" sz="2200" b="1">
                <a:latin typeface="Times New Roman" pitchFamily="18" charset="0"/>
                <a:ea typeface="楷体_GB2312" pitchFamily="49" charset="-122"/>
              </a:rPr>
              <a:t>涉及，关注</a:t>
            </a:r>
            <a:r>
              <a:rPr lang="en-US" altLang="zh-CN" sz="2200" b="1">
                <a:latin typeface="Times New Roman" pitchFamily="18" charset="0"/>
                <a:ea typeface="楷体_GB2312" pitchFamily="49" charset="-122"/>
              </a:rPr>
              <a:t>) the process for removing these slivers and reconciling the common boundary.</a:t>
            </a: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47EF9872-2EF7-42BA-9B75-5F716271EAEA}" type="slidenum">
              <a:rPr lang="en-US" altLang="zh-CN" sz="1400" smtClean="0"/>
              <a:pPr eaLnBrk="1" hangingPunct="1"/>
              <a:t>88</a:t>
            </a:fld>
            <a:endParaRPr lang="en-US" altLang="zh-CN" sz="1400" smtClean="0"/>
          </a:p>
        </p:txBody>
      </p:sp>
      <p:sp>
        <p:nvSpPr>
          <p:cNvPr id="9011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90116" name="Rectangle 3"/>
          <p:cNvSpPr>
            <a:spLocks noChangeArrowheads="1"/>
          </p:cNvSpPr>
          <p:nvPr/>
        </p:nvSpPr>
        <p:spPr bwMode="auto">
          <a:xfrm>
            <a:off x="395288" y="1411288"/>
            <a:ext cx="8569325" cy="482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200" b="1">
                <a:latin typeface="Times New Roman" pitchFamily="18" charset="0"/>
                <a:ea typeface="楷体_GB2312" pitchFamily="49" charset="-122"/>
              </a:rPr>
              <a:t>(4) </a:t>
            </a:r>
            <a:r>
              <a:rPr lang="en-US" altLang="zh-CN" sz="2200" b="1" u="sng">
                <a:solidFill>
                  <a:srgbClr val="9900CC"/>
                </a:solidFill>
                <a:latin typeface="Times New Roman" pitchFamily="18" charset="0"/>
                <a:ea typeface="楷体_GB2312" pitchFamily="49" charset="-122"/>
              </a:rPr>
              <a:t>Conflation</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合并</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t>
            </a:r>
            <a:r>
              <a:rPr lang="en-US" altLang="zh-CN" sz="2200" b="1" u="sng">
                <a:solidFill>
                  <a:srgbClr val="9900CC"/>
                </a:solidFill>
                <a:latin typeface="Times New Roman" pitchFamily="18" charset="0"/>
                <a:ea typeface="楷体_GB2312" pitchFamily="49" charset="-122"/>
              </a:rPr>
              <a:t>sliver removal</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碎片删除</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Ø"/>
            </a:pPr>
            <a:r>
              <a:rPr lang="en-US" altLang="zh-CN" sz="2200" b="1">
                <a:latin typeface="Times New Roman" pitchFamily="18" charset="0"/>
                <a:ea typeface="楷体_GB2312" pitchFamily="49" charset="-122"/>
              </a:rPr>
              <a:t>There are several </a:t>
            </a:r>
            <a:r>
              <a:rPr lang="en-US" altLang="zh-CN" sz="2200" b="1">
                <a:solidFill>
                  <a:srgbClr val="9900CC"/>
                </a:solidFill>
                <a:latin typeface="Times New Roman" pitchFamily="18" charset="0"/>
                <a:ea typeface="楷体_GB2312" pitchFamily="49" charset="-122"/>
              </a:rPr>
              <a:t>approaches</a:t>
            </a:r>
            <a:r>
              <a:rPr lang="en-US" altLang="zh-CN" sz="2200" b="1">
                <a:latin typeface="Times New Roman" pitchFamily="18" charset="0"/>
                <a:ea typeface="楷体_GB2312" pitchFamily="49" charset="-122"/>
              </a:rPr>
              <a:t> for sliver removal:</a:t>
            </a:r>
          </a:p>
          <a:p>
            <a:pPr eaLnBrk="1" hangingPunct="1">
              <a:lnSpc>
                <a:spcPct val="120000"/>
              </a:lnSpc>
              <a:spcBef>
                <a:spcPct val="20000"/>
              </a:spcBef>
              <a:buSzPct val="50000"/>
              <a:buFont typeface="Wingdings" pitchFamily="2" charset="2"/>
              <a:buChar char="p"/>
            </a:pPr>
            <a:r>
              <a:rPr lang="en-US" altLang="zh-CN" sz="2200" b="1">
                <a:latin typeface="楷体_GB2312" pitchFamily="49" charset="-122"/>
                <a:ea typeface="楷体_GB2312" pitchFamily="49" charset="-122"/>
              </a:rPr>
              <a:t>①</a:t>
            </a:r>
            <a:r>
              <a:rPr lang="en-US" altLang="zh-CN" sz="2200" b="1">
                <a:latin typeface="Times New Roman" pitchFamily="18" charset="0"/>
                <a:ea typeface="楷体_GB2312" pitchFamily="49" charset="-122"/>
              </a:rPr>
              <a:t>Perhaps the most common is allowing the user to define a </a:t>
            </a:r>
            <a:r>
              <a:rPr lang="en-US" altLang="zh-CN" sz="2200" b="1" u="sng">
                <a:solidFill>
                  <a:schemeClr val="accent2"/>
                </a:solidFill>
                <a:latin typeface="Times New Roman" pitchFamily="18" charset="0"/>
                <a:ea typeface="楷体_GB2312" pitchFamily="49" charset="-122"/>
              </a:rPr>
              <a:t>priority</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优先级</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prai'ɔriti</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for data layers in combination with a </a:t>
            </a:r>
            <a:r>
              <a:rPr lang="en-US" altLang="zh-CN" sz="2200" b="1" u="sng">
                <a:solidFill>
                  <a:srgbClr val="9900CC"/>
                </a:solidFill>
                <a:latin typeface="Times New Roman" pitchFamily="18" charset="0"/>
                <a:ea typeface="楷体_GB2312" pitchFamily="49" charset="-122"/>
              </a:rPr>
              <a:t>tolerance value</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容差值</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Considering the soils and forest stand example the user could define a layer that takes </a:t>
            </a:r>
            <a:r>
              <a:rPr lang="en-US" altLang="zh-CN" sz="2200" b="1" u="sng">
                <a:solidFill>
                  <a:schemeClr val="accent2"/>
                </a:solidFill>
                <a:latin typeface="Times New Roman" pitchFamily="18" charset="0"/>
                <a:ea typeface="楷体_GB2312" pitchFamily="49" charset="-122"/>
              </a:rPr>
              <a:t>precedence</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优先权</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'presidəns</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e. g. forest stands, and a size tolerance for slivers. After polygon overlay if a polygon is below the size tolerance it is classified a sliver. To reconcile the situation the arcs of the data layer that has higher priority will be retained and the arcs of the other data layer will be deleted.</a:t>
            </a:r>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1BB5811-68E5-4DD7-BF88-8499556F3078}" type="slidenum">
              <a:rPr lang="en-US" altLang="zh-CN" sz="1400" smtClean="0"/>
              <a:pPr eaLnBrk="1" hangingPunct="1"/>
              <a:t>89</a:t>
            </a:fld>
            <a:endParaRPr lang="en-US" altLang="zh-CN" sz="1400" smtClean="0"/>
          </a:p>
        </p:txBody>
      </p:sp>
      <p:sp>
        <p:nvSpPr>
          <p:cNvPr id="9113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91140"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200" b="1">
                <a:latin typeface="Times New Roman" pitchFamily="18" charset="0"/>
                <a:ea typeface="楷体_GB2312" pitchFamily="49" charset="-122"/>
              </a:rPr>
              <a:t>(4) </a:t>
            </a:r>
            <a:r>
              <a:rPr lang="en-US" altLang="zh-CN" sz="2200" b="1" u="sng">
                <a:solidFill>
                  <a:srgbClr val="9900CC"/>
                </a:solidFill>
                <a:latin typeface="Times New Roman" pitchFamily="18" charset="0"/>
                <a:ea typeface="楷体_GB2312" pitchFamily="49" charset="-122"/>
              </a:rPr>
              <a:t>Conflation</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合并</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t>
            </a:r>
            <a:r>
              <a:rPr lang="en-US" altLang="zh-CN" sz="2200" b="1" u="sng">
                <a:solidFill>
                  <a:srgbClr val="9900CC"/>
                </a:solidFill>
                <a:latin typeface="Times New Roman" pitchFamily="18" charset="0"/>
                <a:ea typeface="楷体_GB2312" pitchFamily="49" charset="-122"/>
              </a:rPr>
              <a:t>sliver removal</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碎片删除</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t>
            </a:r>
          </a:p>
          <a:p>
            <a:pPr eaLnBrk="1" hangingPunct="1">
              <a:lnSpc>
                <a:spcPct val="150000"/>
              </a:lnSpc>
              <a:spcBef>
                <a:spcPct val="20000"/>
              </a:spcBef>
              <a:buFont typeface="Wingdings" pitchFamily="2" charset="2"/>
              <a:buChar char="Ø"/>
            </a:pPr>
            <a:r>
              <a:rPr lang="en-US" altLang="zh-CN" sz="2200" b="1">
                <a:latin typeface="Times New Roman" pitchFamily="18" charset="0"/>
                <a:ea typeface="楷体_GB2312" pitchFamily="49" charset="-122"/>
              </a:rPr>
              <a:t>There are several </a:t>
            </a:r>
            <a:r>
              <a:rPr lang="en-US" altLang="zh-CN" sz="2200" b="1">
                <a:solidFill>
                  <a:srgbClr val="9900CC"/>
                </a:solidFill>
                <a:latin typeface="Times New Roman" pitchFamily="18" charset="0"/>
                <a:ea typeface="楷体_GB2312" pitchFamily="49" charset="-122"/>
              </a:rPr>
              <a:t>approaches</a:t>
            </a:r>
            <a:r>
              <a:rPr lang="en-US" altLang="zh-CN" sz="2200" b="1">
                <a:latin typeface="Times New Roman" pitchFamily="18" charset="0"/>
                <a:ea typeface="楷体_GB2312" pitchFamily="49" charset="-122"/>
              </a:rPr>
              <a:t> for sliver removal:</a:t>
            </a:r>
          </a:p>
          <a:p>
            <a:pPr eaLnBrk="1" hangingPunct="1">
              <a:lnSpc>
                <a:spcPct val="150000"/>
              </a:lnSpc>
              <a:spcBef>
                <a:spcPct val="20000"/>
              </a:spcBef>
              <a:buSzPct val="50000"/>
              <a:buFont typeface="Wingdings" pitchFamily="2" charset="2"/>
              <a:buChar char="p"/>
            </a:pPr>
            <a:r>
              <a:rPr lang="en-US" altLang="zh-CN" sz="2200" b="1">
                <a:latin typeface="楷体_GB2312" pitchFamily="49" charset="-122"/>
                <a:ea typeface="楷体_GB2312" pitchFamily="49" charset="-122"/>
              </a:rPr>
              <a:t>②</a:t>
            </a:r>
            <a:r>
              <a:rPr lang="en-US" altLang="zh-CN" sz="2200" b="1">
                <a:latin typeface="Times New Roman" pitchFamily="18" charset="0"/>
                <a:ea typeface="楷体_GB2312" pitchFamily="49" charset="-122"/>
              </a:rPr>
              <a:t>Another approach is to </a:t>
            </a:r>
            <a:r>
              <a:rPr lang="en-US" altLang="zh-CN" sz="2200" b="1" u="sng">
                <a:solidFill>
                  <a:schemeClr val="accent2"/>
                </a:solidFill>
                <a:latin typeface="Times New Roman" pitchFamily="18" charset="0"/>
                <a:ea typeface="楷体_GB2312" pitchFamily="49" charset="-122"/>
              </a:rPr>
              <a:t>simply</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en-US" altLang="zh-CN" sz="2200" b="1">
                <a:solidFill>
                  <a:srgbClr val="000000"/>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simpli/</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divide the sliver down the centre and </a:t>
            </a:r>
            <a:r>
              <a:rPr lang="en-US" altLang="zh-CN" sz="2200" b="1" u="sng">
                <a:solidFill>
                  <a:srgbClr val="9900CC"/>
                </a:solidFill>
                <a:latin typeface="Times New Roman" pitchFamily="18" charset="0"/>
                <a:ea typeface="楷体_GB2312" pitchFamily="49" charset="-122"/>
              </a:rPr>
              <a:t>collapse</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压缩</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kə’læps/</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the arcs making up the boundary. The important point is that all GIS software must have the capability to resolve slivers. Remember that it is generally much less expensive to </a:t>
            </a:r>
            <a:r>
              <a:rPr lang="en-US" altLang="zh-CN" sz="2200" b="1" u="sng">
                <a:solidFill>
                  <a:srgbClr val="9900CC"/>
                </a:solidFill>
                <a:latin typeface="Times New Roman" pitchFamily="18" charset="0"/>
                <a:ea typeface="楷体_GB2312" pitchFamily="49" charset="-122"/>
              </a:rPr>
              <a:t>reconcile </a:t>
            </a:r>
            <a:r>
              <a:rPr lang="en-US" altLang="zh-CN" sz="2200" b="1">
                <a:latin typeface="Times New Roman" pitchFamily="18" charset="0"/>
                <a:ea typeface="楷体_GB2312" pitchFamily="49" charset="-122"/>
              </a:rPr>
              <a:t>maps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协调</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manually in the map preparation and digitizing stage than afterwards.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E6F7F62D-B2C9-4DD3-A0BE-9DA6D6EB9F23}" type="slidenum">
              <a:rPr lang="en-US" altLang="zh-CN" sz="1400" smtClean="0"/>
              <a:pPr eaLnBrk="1" hangingPunct="1"/>
              <a:t>9</a:t>
            </a:fld>
            <a:endParaRPr lang="en-US" altLang="zh-CN" sz="1400" smtClean="0"/>
          </a:p>
        </p:txBody>
      </p:sp>
      <p:sp>
        <p:nvSpPr>
          <p:cNvPr id="10243" name="Rectangle 2"/>
          <p:cNvSpPr>
            <a:spLocks noChangeArrowheads="1"/>
          </p:cNvSpPr>
          <p:nvPr/>
        </p:nvSpPr>
        <p:spPr bwMode="auto">
          <a:xfrm>
            <a:off x="0" y="620713"/>
            <a:ext cx="89646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b="1">
                <a:solidFill>
                  <a:srgbClr val="CC00CC"/>
                </a:solidFill>
                <a:latin typeface="Times New Roman" pitchFamily="18" charset="0"/>
              </a:rPr>
              <a:t>Part </a:t>
            </a:r>
            <a:r>
              <a:rPr lang="en-US" altLang="zh-CN" b="1">
                <a:solidFill>
                  <a:srgbClr val="CC00CC"/>
                </a:solidFill>
                <a:latin typeface="Times New Roman" pitchFamily="18" charset="0"/>
                <a:ea typeface="楷体_GB2312" pitchFamily="49" charset="-122"/>
              </a:rPr>
              <a:t>Ⅰ——</a:t>
            </a:r>
            <a:r>
              <a:rPr lang="en-US" altLang="zh-CN" sz="2400" b="1">
                <a:latin typeface="Times New Roman" pitchFamily="18" charset="0"/>
              </a:rPr>
              <a:t>2.</a:t>
            </a:r>
            <a:r>
              <a:rPr lang="en-US" altLang="zh-CN" sz="2400" b="1">
                <a:solidFill>
                  <a:srgbClr val="CC00CC"/>
                </a:solidFill>
                <a:latin typeface="Times New Roman" pitchFamily="18" charset="0"/>
                <a:ea typeface="楷体_GB2312" pitchFamily="49" charset="-122"/>
              </a:rPr>
              <a:t> </a:t>
            </a:r>
            <a:r>
              <a:rPr lang="en-US" altLang="zh-CN" sz="2400" b="1">
                <a:latin typeface="Times New Roman" pitchFamily="18" charset="0"/>
              </a:rPr>
              <a:t>What kinds of functions does a GIS have?</a:t>
            </a:r>
            <a:r>
              <a:rPr lang="en-US" altLang="zh-CN" sz="2400" b="1">
                <a:solidFill>
                  <a:srgbClr val="CC00CC"/>
                </a:solidFill>
                <a:latin typeface="Times New Roman" pitchFamily="18" charset="0"/>
                <a:ea typeface="楷体_GB2312" pitchFamily="49" charset="-122"/>
              </a:rPr>
              <a:t> </a:t>
            </a:r>
            <a:endParaRPr lang="en-US" altLang="zh-CN" sz="2400" b="1">
              <a:latin typeface="Times New Roman" pitchFamily="18" charset="0"/>
            </a:endParaRPr>
          </a:p>
        </p:txBody>
      </p:sp>
      <p:sp>
        <p:nvSpPr>
          <p:cNvPr id="10244" name="Rectangle 3"/>
          <p:cNvSpPr>
            <a:spLocks noChangeArrowheads="1"/>
          </p:cNvSpPr>
          <p:nvPr/>
        </p:nvSpPr>
        <p:spPr bwMode="auto">
          <a:xfrm>
            <a:off x="755650" y="1196975"/>
            <a:ext cx="7888288"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50000"/>
              </a:lnSpc>
              <a:spcBef>
                <a:spcPct val="20000"/>
              </a:spcBef>
              <a:buFont typeface="Wingdings" pitchFamily="2" charset="2"/>
              <a:buChar char="l"/>
            </a:pPr>
            <a:r>
              <a:rPr lang="en-US" altLang="zh-CN" sz="2800" b="1">
                <a:solidFill>
                  <a:srgbClr val="CC00CC"/>
                </a:solidFill>
                <a:latin typeface="Times New Roman" pitchFamily="18" charset="0"/>
                <a:ea typeface="楷体_GB2312" pitchFamily="49" charset="-122"/>
              </a:rPr>
              <a:t>3</a:t>
            </a:r>
            <a:r>
              <a:rPr lang="zh-CN" altLang="en-US" sz="2800" b="1">
                <a:solidFill>
                  <a:srgbClr val="CC00CC"/>
                </a:solidFill>
                <a:latin typeface="Times New Roman" pitchFamily="18" charset="0"/>
                <a:ea typeface="楷体_GB2312" pitchFamily="49" charset="-122"/>
              </a:rPr>
              <a:t>）</a:t>
            </a:r>
            <a:r>
              <a:rPr lang="en-US" altLang="zh-CN" sz="2800" b="1">
                <a:solidFill>
                  <a:srgbClr val="CC00CC"/>
                </a:solidFill>
                <a:latin typeface="Times New Roman" pitchFamily="18" charset="0"/>
                <a:ea typeface="楷体_GB2312" pitchFamily="49" charset="-122"/>
              </a:rPr>
              <a:t>Data manipulation and analysis subsystem</a:t>
            </a:r>
          </a:p>
          <a:p>
            <a:pPr eaLnBrk="1" hangingPunct="1">
              <a:lnSpc>
                <a:spcPct val="150000"/>
              </a:lnSpc>
              <a:spcBef>
                <a:spcPct val="20000"/>
              </a:spcBef>
              <a:buFont typeface="Wingdings" pitchFamily="2" charset="2"/>
              <a:buNone/>
            </a:pPr>
            <a:r>
              <a:rPr lang="en-US" altLang="zh-CN" sz="2800" b="1">
                <a:solidFill>
                  <a:srgbClr val="CC00CC"/>
                </a:solidFill>
                <a:latin typeface="Times New Roman" pitchFamily="18" charset="0"/>
                <a:ea typeface="楷体_GB2312" pitchFamily="49" charset="-122"/>
              </a:rPr>
              <a:t>——the heart of the GIS </a:t>
            </a:r>
            <a:r>
              <a:rPr lang="en-US" altLang="zh-CN" sz="2400" b="1">
                <a:solidFill>
                  <a:srgbClr val="CC00CC"/>
                </a:solidFill>
                <a:latin typeface="Times New Roman" pitchFamily="18" charset="0"/>
                <a:ea typeface="楷体_GB2312" pitchFamily="49" charset="-122"/>
              </a:rPr>
              <a:t> </a:t>
            </a:r>
            <a:endParaRPr lang="en-US" altLang="zh-CN" sz="2400" b="1">
              <a:solidFill>
                <a:schemeClr val="accent2"/>
              </a:solidFill>
              <a:latin typeface="Times New Roman" pitchFamily="18" charset="0"/>
              <a:ea typeface="楷体_GB2312" pitchFamily="49" charset="-122"/>
            </a:endParaRPr>
          </a:p>
          <a:p>
            <a:pPr eaLnBrk="1" hangingPunct="1">
              <a:lnSpc>
                <a:spcPct val="150000"/>
              </a:lnSpc>
              <a:spcBef>
                <a:spcPct val="20000"/>
              </a:spcBef>
              <a:buFont typeface="Wingdings" pitchFamily="2" charset="2"/>
              <a:buChar char="Ø"/>
            </a:pPr>
            <a:r>
              <a:rPr lang="en-US" altLang="zh-CN" sz="2400" b="1">
                <a:solidFill>
                  <a:schemeClr val="accent2"/>
                </a:solidFill>
                <a:latin typeface="Times New Roman" pitchFamily="18" charset="0"/>
                <a:ea typeface="楷体_GB2312" pitchFamily="49" charset="-122"/>
              </a:rPr>
              <a:t>Uses the power of the computer to </a:t>
            </a:r>
            <a:r>
              <a:rPr lang="en-US" altLang="zh-CN" sz="2400" b="1" u="sng">
                <a:solidFill>
                  <a:schemeClr val="accent2"/>
                </a:solidFill>
                <a:latin typeface="Times New Roman" pitchFamily="18" charset="0"/>
                <a:ea typeface="楷体_GB2312" pitchFamily="49" charset="-122"/>
              </a:rPr>
              <a:t>measure</a:t>
            </a:r>
            <a:r>
              <a:rPr lang="en-US" altLang="zh-CN" sz="2400" b="1">
                <a:solidFill>
                  <a:schemeClr val="accent2"/>
                </a:solidFill>
                <a:latin typeface="Times New Roman" pitchFamily="18" charset="0"/>
                <a:ea typeface="楷体_GB2312" pitchFamily="49" charset="-122"/>
              </a:rPr>
              <a:t>, </a:t>
            </a:r>
            <a:r>
              <a:rPr lang="en-US" altLang="zh-CN" sz="2400" b="1" u="sng">
                <a:solidFill>
                  <a:schemeClr val="accent2"/>
                </a:solidFill>
                <a:latin typeface="Times New Roman" pitchFamily="18" charset="0"/>
                <a:ea typeface="楷体_GB2312" pitchFamily="49" charset="-122"/>
              </a:rPr>
              <a:t>compare</a:t>
            </a:r>
            <a:r>
              <a:rPr lang="en-US" altLang="zh-CN" sz="2400" b="1">
                <a:solidFill>
                  <a:schemeClr val="accent2"/>
                </a:solidFill>
                <a:latin typeface="Times New Roman" pitchFamily="18" charset="0"/>
                <a:ea typeface="楷体_GB2312" pitchFamily="49" charset="-122"/>
              </a:rPr>
              <a:t>, and </a:t>
            </a:r>
            <a:r>
              <a:rPr lang="en-US" altLang="zh-CN" sz="2400" b="1" u="sng">
                <a:solidFill>
                  <a:schemeClr val="accent2"/>
                </a:solidFill>
                <a:latin typeface="Times New Roman" pitchFamily="18" charset="0"/>
                <a:ea typeface="楷体_GB2312" pitchFamily="49" charset="-122"/>
              </a:rPr>
              <a:t>describe</a:t>
            </a:r>
            <a:r>
              <a:rPr lang="en-US" altLang="zh-CN" sz="2400" b="1">
                <a:solidFill>
                  <a:schemeClr val="accent2"/>
                </a:solidFill>
                <a:latin typeface="Times New Roman" pitchFamily="18" charset="0"/>
                <a:ea typeface="楷体_GB2312" pitchFamily="49" charset="-122"/>
              </a:rPr>
              <a:t> contents of the database.</a:t>
            </a:r>
          </a:p>
          <a:p>
            <a:pPr eaLnBrk="1" hangingPunct="1">
              <a:lnSpc>
                <a:spcPct val="150000"/>
              </a:lnSpc>
              <a:spcBef>
                <a:spcPct val="20000"/>
              </a:spcBef>
              <a:buFont typeface="Wingdings" pitchFamily="2" charset="2"/>
              <a:buChar char="Ø"/>
            </a:pPr>
            <a:r>
              <a:rPr lang="en-US" altLang="zh-CN" sz="2400" b="1">
                <a:solidFill>
                  <a:schemeClr val="accent2"/>
                </a:solidFill>
                <a:latin typeface="Times New Roman" pitchFamily="18" charset="0"/>
                <a:ea typeface="楷体_GB2312" pitchFamily="49" charset="-122"/>
              </a:rPr>
              <a:t>Allows </a:t>
            </a:r>
            <a:r>
              <a:rPr lang="en-US" altLang="zh-CN" sz="2400" b="1" u="sng">
                <a:solidFill>
                  <a:schemeClr val="accent2"/>
                </a:solidFill>
                <a:latin typeface="Times New Roman" pitchFamily="18" charset="0"/>
                <a:ea typeface="楷体_GB2312" pitchFamily="49" charset="-122"/>
              </a:rPr>
              <a:t>ready</a:t>
            </a:r>
            <a:r>
              <a:rPr lang="en-US" altLang="zh-CN" sz="2400" b="1">
                <a:solidFill>
                  <a:schemeClr val="accent2"/>
                </a:solidFill>
                <a:latin typeface="Times New Roman" pitchFamily="18" charset="0"/>
                <a:ea typeface="楷体_GB2312" pitchFamily="49" charset="-122"/>
              </a:rPr>
              <a:t> access to the </a:t>
            </a:r>
            <a:r>
              <a:rPr lang="en-US" altLang="zh-CN" sz="2400" b="1" u="sng">
                <a:solidFill>
                  <a:schemeClr val="accent2"/>
                </a:solidFill>
                <a:latin typeface="Times New Roman" pitchFamily="18" charset="0"/>
                <a:ea typeface="楷体_GB2312" pitchFamily="49" charset="-122"/>
              </a:rPr>
              <a:t>raw</a:t>
            </a:r>
            <a:r>
              <a:rPr lang="en-US" altLang="zh-CN" sz="2400" b="1">
                <a:solidFill>
                  <a:schemeClr val="accent2"/>
                </a:solidFill>
                <a:latin typeface="Times New Roman" pitchFamily="18" charset="0"/>
                <a:ea typeface="楷体_GB2312" pitchFamily="49" charset="-122"/>
              </a:rPr>
              <a:t> data and allows </a:t>
            </a:r>
            <a:r>
              <a:rPr lang="en-US" altLang="zh-CN" sz="2400" b="1" u="sng">
                <a:solidFill>
                  <a:schemeClr val="accent2"/>
                </a:solidFill>
                <a:latin typeface="Times New Roman" pitchFamily="18" charset="0"/>
                <a:ea typeface="楷体_GB2312" pitchFamily="49" charset="-122"/>
              </a:rPr>
              <a:t>aggregation</a:t>
            </a:r>
            <a:r>
              <a:rPr lang="en-US" altLang="zh-CN" sz="2400" b="1">
                <a:solidFill>
                  <a:schemeClr val="accent2"/>
                </a:solidFill>
                <a:latin typeface="Times New Roman" pitchFamily="18" charset="0"/>
                <a:ea typeface="楷体_GB2312" pitchFamily="49" charset="-122"/>
              </a:rPr>
              <a:t> and </a:t>
            </a:r>
            <a:r>
              <a:rPr lang="en-US" altLang="zh-CN" sz="2400" b="1" u="sng">
                <a:solidFill>
                  <a:schemeClr val="accent2"/>
                </a:solidFill>
                <a:latin typeface="Times New Roman" pitchFamily="18" charset="0"/>
                <a:ea typeface="楷体_GB2312" pitchFamily="49" charset="-122"/>
              </a:rPr>
              <a:t>reclassification</a:t>
            </a:r>
            <a:r>
              <a:rPr lang="en-US" altLang="zh-CN" sz="2400" b="1">
                <a:solidFill>
                  <a:schemeClr val="accent2"/>
                </a:solidFill>
                <a:latin typeface="Times New Roman" pitchFamily="18" charset="0"/>
                <a:ea typeface="楷体_GB2312" pitchFamily="49" charset="-122"/>
              </a:rPr>
              <a:t> for further analysis.</a:t>
            </a: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15EBE5C6-30B7-4520-91AF-6CF9CE47C74A}" type="slidenum">
              <a:rPr lang="en-US" altLang="zh-CN" sz="1400" smtClean="0"/>
              <a:pPr eaLnBrk="1" hangingPunct="1"/>
              <a:t>90</a:t>
            </a:fld>
            <a:endParaRPr lang="en-US" altLang="zh-CN" sz="1400" smtClean="0"/>
          </a:p>
        </p:txBody>
      </p:sp>
      <p:sp>
        <p:nvSpPr>
          <p:cNvPr id="92163"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92164"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200" b="1">
                <a:latin typeface="Times New Roman" pitchFamily="18" charset="0"/>
                <a:ea typeface="楷体_GB2312" pitchFamily="49" charset="-122"/>
              </a:rPr>
              <a:t>(5) </a:t>
            </a:r>
            <a:r>
              <a:rPr lang="en-US" altLang="zh-CN" sz="2200" b="1" u="sng">
                <a:solidFill>
                  <a:srgbClr val="9900CC"/>
                </a:solidFill>
                <a:latin typeface="Times New Roman" pitchFamily="18" charset="0"/>
                <a:ea typeface="楷体_GB2312" pitchFamily="49" charset="-122"/>
              </a:rPr>
              <a:t>Edge matching</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边界匹配</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Ø"/>
            </a:pPr>
            <a:r>
              <a:rPr lang="en-US" altLang="zh-CN" sz="2200" b="1">
                <a:latin typeface="Times New Roman" pitchFamily="18" charset="0"/>
                <a:ea typeface="楷体_GB2312" pitchFamily="49" charset="-122"/>
              </a:rPr>
              <a:t>Edge matching is simply the procedure to adjust the position of features that </a:t>
            </a:r>
            <a:r>
              <a:rPr lang="en-US" altLang="zh-CN" sz="2200" b="1" u="sng">
                <a:solidFill>
                  <a:schemeClr val="accent2"/>
                </a:solidFill>
                <a:latin typeface="Times New Roman" pitchFamily="18" charset="0"/>
                <a:ea typeface="楷体_GB2312" pitchFamily="49" charset="-122"/>
              </a:rPr>
              <a:t>extend across</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跨越</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typical </a:t>
            </a:r>
            <a:r>
              <a:rPr lang="en-US" altLang="zh-CN" sz="2200" b="1" u="sng">
                <a:solidFill>
                  <a:srgbClr val="9900CC"/>
                </a:solidFill>
                <a:latin typeface="Times New Roman" pitchFamily="18" charset="0"/>
                <a:ea typeface="楷体_GB2312" pitchFamily="49" charset="-122"/>
              </a:rPr>
              <a:t>map sheet</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图幅</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boundaries. </a:t>
            </a:r>
          </a:p>
          <a:p>
            <a:pPr eaLnBrk="1" hangingPunct="1">
              <a:lnSpc>
                <a:spcPct val="120000"/>
              </a:lnSpc>
              <a:spcBef>
                <a:spcPct val="20000"/>
              </a:spcBef>
              <a:buFont typeface="Wingdings" pitchFamily="2" charset="2"/>
              <a:buChar char="Ø"/>
            </a:pPr>
            <a:r>
              <a:rPr lang="en-US" altLang="zh-CN" sz="2200" b="1" u="sng">
                <a:latin typeface="Times New Roman" pitchFamily="18" charset="0"/>
                <a:ea typeface="楷体_GB2312" pitchFamily="49" charset="-122"/>
              </a:rPr>
              <a:t>Theoretically</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理论上</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a:t>
            </a:r>
            <a:r>
              <a:rPr lang="en-US" altLang="zh-CN" sz="2200" b="1">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θiə‘retikli/</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data from adjacent (/ə’dʒeisnt/) map sheets should meet precisely at map edges. However, in practice this rarely occurs. </a:t>
            </a:r>
            <a:r>
              <a:rPr lang="en-US" altLang="zh-CN" sz="2200" b="1" u="sng">
                <a:solidFill>
                  <a:srgbClr val="9900CC"/>
                </a:solidFill>
                <a:latin typeface="Times New Roman" pitchFamily="18" charset="0"/>
                <a:ea typeface="楷体_GB2312" pitchFamily="49" charset="-122"/>
              </a:rPr>
              <a:t>Misalignment</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错位，偏差</a:t>
            </a:r>
            <a:r>
              <a:rPr lang="en-US" altLang="zh-CN" sz="2200" b="1">
                <a:solidFill>
                  <a:schemeClr val="accent2"/>
                </a:solidFill>
                <a:latin typeface="Times New Roman" pitchFamily="18" charset="0"/>
                <a:ea typeface="楷体_GB2312" pitchFamily="49" charset="-122"/>
              </a:rPr>
              <a:t> /</a:t>
            </a:r>
            <a:r>
              <a:rPr lang="en-US" altLang="zh-CN" sz="2200" b="1">
                <a:latin typeface="Times New Roman" pitchFamily="18" charset="0"/>
                <a:ea typeface="楷体_GB2312" pitchFamily="49" charset="-122"/>
                <a:sym typeface="Kingsoft Phonetic Plain"/>
              </a:rPr>
              <a:t>,</a:t>
            </a:r>
            <a:r>
              <a:rPr lang="en-US" altLang="zh-CN" sz="2200" b="1">
                <a:solidFill>
                  <a:srgbClr val="000000"/>
                </a:solidFill>
                <a:latin typeface="Times New Roman" pitchFamily="18" charset="0"/>
                <a:ea typeface="楷体_GB2312" pitchFamily="49" charset="-122"/>
              </a:rPr>
              <a:t>misə'lainmənt/</a:t>
            </a:r>
            <a:r>
              <a:rPr lang="en-US" altLang="zh-CN" sz="2200" b="1">
                <a:solidFill>
                  <a:schemeClr val="accent2"/>
                </a:solidFill>
                <a:latin typeface="Times New Roman" pitchFamily="18" charset="0"/>
                <a:ea typeface="楷体_GB2312" pitchFamily="49" charset="-122"/>
              </a:rPr>
              <a:t>)</a:t>
            </a:r>
            <a:r>
              <a:rPr lang="en-US" altLang="zh-CN" sz="2200" b="1">
                <a:latin typeface="Times New Roman" pitchFamily="18" charset="0"/>
                <a:ea typeface="楷体_GB2312" pitchFamily="49" charset="-122"/>
              </a:rPr>
              <a:t> of features can be caused by several factors including digitizing error, paper </a:t>
            </a:r>
            <a:r>
              <a:rPr lang="en-US" altLang="zh-CN" sz="2200" b="1" u="sng">
                <a:solidFill>
                  <a:srgbClr val="9900CC"/>
                </a:solidFill>
                <a:latin typeface="Times New Roman" pitchFamily="18" charset="0"/>
                <a:ea typeface="楷体_GB2312" pitchFamily="49" charset="-122"/>
              </a:rPr>
              <a:t>shrinkage</a:t>
            </a:r>
            <a:r>
              <a:rPr lang="en-US" altLang="zh-CN" sz="2200" b="1">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rPr>
              <a:t>(</a:t>
            </a:r>
            <a:r>
              <a:rPr lang="zh-CN" altLang="en-US" sz="2200" b="1">
                <a:solidFill>
                  <a:schemeClr val="accent2"/>
                </a:solidFill>
                <a:latin typeface="Times New Roman" pitchFamily="18" charset="0"/>
                <a:ea typeface="楷体_GB2312" pitchFamily="49" charset="-122"/>
              </a:rPr>
              <a:t>皱缩</a:t>
            </a:r>
            <a:r>
              <a:rPr lang="en-US" altLang="zh-CN" sz="2200" b="1">
                <a:solidFill>
                  <a:schemeClr val="accent2"/>
                </a:solidFill>
                <a:latin typeface="Times New Roman" pitchFamily="18" charset="0"/>
                <a:ea typeface="楷体_GB2312" pitchFamily="49" charset="-122"/>
              </a:rPr>
              <a:t>, </a:t>
            </a:r>
            <a:r>
              <a:rPr lang="en-US" altLang="zh-CN" sz="2200" b="1">
                <a:solidFill>
                  <a:srgbClr val="000000"/>
                </a:solidFill>
                <a:latin typeface="Times New Roman" pitchFamily="18" charset="0"/>
                <a:ea typeface="楷体_GB2312" pitchFamily="49" charset="-122"/>
              </a:rPr>
              <a:t>/'ʃriŋkidʒ/</a:t>
            </a:r>
            <a:r>
              <a:rPr lang="en-US" altLang="zh-CN" sz="2200" b="1">
                <a:solidFill>
                  <a:schemeClr val="accent2"/>
                </a:solidFill>
                <a:latin typeface="Times New Roman" pitchFamily="18" charset="0"/>
                <a:ea typeface="楷体_GB2312" pitchFamily="49" charset="-122"/>
              </a:rPr>
              <a:t> )</a:t>
            </a:r>
            <a:r>
              <a:rPr lang="en-US" altLang="zh-CN" sz="2200" b="1">
                <a:latin typeface="Times New Roman" pitchFamily="18" charset="0"/>
                <a:ea typeface="楷体_GB2312" pitchFamily="49" charset="-122"/>
              </a:rPr>
              <a:t> of source maps, and errors in the original mapping. </a:t>
            </a:r>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9CB434B3-50BD-4D60-A500-C447EB9FB5FF}" type="slidenum">
              <a:rPr lang="en-US" altLang="zh-CN" sz="1400" smtClean="0"/>
              <a:pPr eaLnBrk="1" hangingPunct="1"/>
              <a:t>91</a:t>
            </a:fld>
            <a:endParaRPr lang="en-US" altLang="zh-CN" sz="1400" smtClean="0"/>
          </a:p>
        </p:txBody>
      </p:sp>
      <p:sp>
        <p:nvSpPr>
          <p:cNvPr id="93187"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93188"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(5) </a:t>
            </a:r>
            <a:r>
              <a:rPr lang="en-US" altLang="zh-CN" sz="2400" b="1" u="sng">
                <a:solidFill>
                  <a:srgbClr val="9900CC"/>
                </a:solidFill>
                <a:latin typeface="Times New Roman" pitchFamily="18" charset="0"/>
                <a:ea typeface="楷体_GB2312" pitchFamily="49" charset="-122"/>
              </a:rPr>
              <a:t>Edge matching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边界匹配</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Ø"/>
            </a:pPr>
            <a:r>
              <a:rPr lang="en-US" altLang="zh-CN" sz="2400" b="1">
                <a:latin typeface="Times New Roman" pitchFamily="18" charset="0"/>
                <a:ea typeface="楷体_GB2312" pitchFamily="49" charset="-122"/>
              </a:rPr>
              <a:t>Edge matching always requires some interactive editing. Accordingly, GIS software differs considerably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相当</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in the degree of automation provided. </a:t>
            </a:r>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E4A7B3D-1CD7-4D5C-BAF4-294A761E2443}" type="slidenum">
              <a:rPr lang="en-US" altLang="zh-CN" sz="1400" smtClean="0"/>
              <a:pPr eaLnBrk="1" hangingPunct="1"/>
              <a:t>92</a:t>
            </a:fld>
            <a:endParaRPr lang="en-US" altLang="zh-CN" sz="1400" smtClean="0"/>
          </a:p>
        </p:txBody>
      </p:sp>
      <p:sp>
        <p:nvSpPr>
          <p:cNvPr id="9421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94212"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(6) </a:t>
            </a:r>
            <a:r>
              <a:rPr lang="en-US" altLang="zh-CN" sz="2400" b="1" u="sng">
                <a:solidFill>
                  <a:srgbClr val="9900CC"/>
                </a:solidFill>
                <a:latin typeface="Times New Roman" pitchFamily="18" charset="0"/>
                <a:ea typeface="楷体_GB2312" pitchFamily="49" charset="-122"/>
              </a:rPr>
              <a:t>Interactive graphic editing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交互图形编辑</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Ø"/>
            </a:pPr>
            <a:r>
              <a:rPr lang="en-US" altLang="zh-CN" sz="2400" b="1">
                <a:latin typeface="Times New Roman" pitchFamily="18" charset="0"/>
                <a:ea typeface="楷体_GB2312" pitchFamily="49" charset="-122"/>
              </a:rPr>
              <a:t>These functions involve the addition, deletion, moving, and changing of the geographic position of features. </a:t>
            </a:r>
          </a:p>
          <a:p>
            <a:pPr eaLnBrk="1" hangingPunct="1">
              <a:lnSpc>
                <a:spcPct val="120000"/>
              </a:lnSpc>
              <a:spcBef>
                <a:spcPct val="20000"/>
              </a:spcBef>
              <a:buFont typeface="Wingdings" pitchFamily="2" charset="2"/>
              <a:buChar char="Ø"/>
            </a:pPr>
            <a:r>
              <a:rPr lang="en-US" altLang="zh-CN" sz="2400" b="1">
                <a:latin typeface="Times New Roman" pitchFamily="18" charset="0"/>
                <a:ea typeface="楷体_GB2312" pitchFamily="49" charset="-122"/>
              </a:rPr>
              <a:t>Editing should be possible at any time. Most graphic editing occurs during the data </a:t>
            </a:r>
            <a:r>
              <a:rPr lang="en-US" altLang="zh-CN" sz="2400" b="1" u="sng">
                <a:solidFill>
                  <a:srgbClr val="9900CC"/>
                </a:solidFill>
                <a:latin typeface="Times New Roman" pitchFamily="18" charset="0"/>
                <a:ea typeface="楷体_GB2312" pitchFamily="49" charset="-122"/>
              </a:rPr>
              <a:t>compilation phase</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编制阶段</a:t>
            </a:r>
            <a:r>
              <a:rPr lang="en-US" altLang="zh-CN" sz="2400" b="1">
                <a:solidFill>
                  <a:schemeClr val="accent2"/>
                </a:solidFill>
                <a:latin typeface="Times New Roman" pitchFamily="18" charset="0"/>
                <a:ea typeface="楷体_GB2312" pitchFamily="49" charset="-122"/>
              </a:rPr>
              <a:t>, /</a:t>
            </a:r>
            <a:r>
              <a:rPr lang="en-US" altLang="zh-CN" sz="2200" b="1">
                <a:latin typeface="Times New Roman" pitchFamily="18" charset="0"/>
                <a:ea typeface="楷体_GB2312" pitchFamily="49" charset="-122"/>
                <a:sym typeface="Kingsoft Phonetic Plain"/>
              </a:rPr>
              <a:t>,</a:t>
            </a:r>
            <a:r>
              <a:rPr lang="en-US" altLang="zh-CN" sz="2400" b="1">
                <a:solidFill>
                  <a:srgbClr val="000000"/>
                </a:solidFill>
                <a:latin typeface="Times New Roman" pitchFamily="18" charset="0"/>
                <a:ea typeface="楷体_GB2312" pitchFamily="49" charset="-122"/>
              </a:rPr>
              <a:t>kɔmpə</a:t>
            </a:r>
            <a:r>
              <a:rPr lang="en-US" altLang="zh-CN" sz="2200" b="1">
                <a:solidFill>
                  <a:srgbClr val="000000"/>
                </a:solidFill>
                <a:latin typeface="Times New Roman" pitchFamily="18" charset="0"/>
                <a:ea typeface="楷体_GB2312" pitchFamily="49" charset="-122"/>
              </a:rPr>
              <a:t>'</a:t>
            </a:r>
            <a:r>
              <a:rPr lang="en-US" altLang="zh-CN" sz="2400" b="1">
                <a:solidFill>
                  <a:srgbClr val="000000"/>
                </a:solidFill>
                <a:latin typeface="Times New Roman" pitchFamily="18" charset="0"/>
                <a:ea typeface="楷体_GB2312" pitchFamily="49" charset="-122"/>
              </a:rPr>
              <a:t>leiʃən/</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of any project.</a:t>
            </a:r>
          </a:p>
          <a:p>
            <a:pPr eaLnBrk="1" hangingPunct="1">
              <a:lnSpc>
                <a:spcPct val="120000"/>
              </a:lnSpc>
              <a:spcBef>
                <a:spcPct val="20000"/>
              </a:spcBef>
              <a:buFont typeface="Wingdings" pitchFamily="2" charset="2"/>
              <a:buChar char="Ø"/>
            </a:pPr>
            <a:endParaRPr lang="en-US" altLang="zh-CN" sz="2400" b="1">
              <a:latin typeface="Times New Roman" pitchFamily="18" charset="0"/>
              <a:ea typeface="楷体_GB2312" pitchFamily="49" charset="-122"/>
            </a:endParaRPr>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3EE1FDD2-B1C0-4947-8C02-86CC1353A7FB}" type="slidenum">
              <a:rPr lang="en-US" altLang="zh-CN" sz="1400" smtClean="0"/>
              <a:pPr eaLnBrk="1" hangingPunct="1"/>
              <a:t>93</a:t>
            </a:fld>
            <a:endParaRPr lang="en-US" altLang="zh-CN" sz="1400" smtClean="0"/>
          </a:p>
        </p:txBody>
      </p:sp>
      <p:sp>
        <p:nvSpPr>
          <p:cNvPr id="9523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1. Manipulation and transformation of spatial data</a:t>
            </a:r>
          </a:p>
        </p:txBody>
      </p:sp>
      <p:sp>
        <p:nvSpPr>
          <p:cNvPr id="95236"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(6) </a:t>
            </a:r>
            <a:r>
              <a:rPr lang="en-US" altLang="zh-CN" sz="2400" b="1" u="sng">
                <a:solidFill>
                  <a:srgbClr val="9900CC"/>
                </a:solidFill>
                <a:latin typeface="Times New Roman" pitchFamily="18" charset="0"/>
                <a:ea typeface="楷体_GB2312" pitchFamily="49" charset="-122"/>
              </a:rPr>
              <a:t>Interactive graphic editing</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交互图形编辑</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a:p>
            <a:pPr eaLnBrk="1" hangingPunct="1">
              <a:lnSpc>
                <a:spcPct val="120000"/>
              </a:lnSpc>
              <a:spcBef>
                <a:spcPct val="20000"/>
              </a:spcBef>
              <a:buFont typeface="Wingdings" pitchFamily="2" charset="2"/>
              <a:buChar char="Ø"/>
            </a:pPr>
            <a:r>
              <a:rPr lang="en-US" altLang="zh-CN" sz="2400" b="1">
                <a:latin typeface="Times New Roman" pitchFamily="18" charset="0"/>
                <a:ea typeface="楷体_GB2312" pitchFamily="49" charset="-122"/>
              </a:rPr>
              <a:t>Many of the editing that is undertaken involves the cleaning up of topological errors identified earlier. The capability to snap to existing elements, e. g. nodes and arcs, is critical.</a:t>
            </a:r>
          </a:p>
          <a:p>
            <a:pPr eaLnBrk="1" hangingPunct="1">
              <a:lnSpc>
                <a:spcPct val="120000"/>
              </a:lnSpc>
              <a:spcBef>
                <a:spcPct val="20000"/>
              </a:spcBef>
              <a:buFont typeface="Wingdings" pitchFamily="2" charset="2"/>
              <a:buChar char="Ø"/>
            </a:pPr>
            <a:r>
              <a:rPr lang="en-US" altLang="zh-CN" sz="2400" b="1">
                <a:latin typeface="Times New Roman" pitchFamily="18" charset="0"/>
                <a:ea typeface="楷体_GB2312" pitchFamily="49" charset="-122"/>
              </a:rPr>
              <a:t>The functionality of graphic editing does not differ greatly across GIS software offerings. However, the user interface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界面</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and </a:t>
            </a:r>
            <a:r>
              <a:rPr lang="en-US" altLang="zh-CN" sz="2400" b="1" u="sng">
                <a:solidFill>
                  <a:schemeClr val="accent2"/>
                </a:solidFill>
                <a:latin typeface="Times New Roman" pitchFamily="18" charset="0"/>
                <a:ea typeface="楷体_GB2312" pitchFamily="49" charset="-122"/>
              </a:rPr>
              <a:t>ease of use</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易用性</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of the editing functions usually does. </a:t>
            </a:r>
          </a:p>
        </p:txBody>
      </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内容占位符 2"/>
          <p:cNvSpPr>
            <a:spLocks noGrp="1"/>
          </p:cNvSpPr>
          <p:nvPr>
            <p:ph idx="1"/>
          </p:nvPr>
        </p:nvSpPr>
        <p:spPr>
          <a:xfrm>
            <a:off x="714375" y="714375"/>
            <a:ext cx="8229600" cy="5857875"/>
          </a:xfrm>
        </p:spPr>
        <p:txBody>
          <a:bodyPr/>
          <a:lstStyle/>
          <a:p>
            <a:pPr>
              <a:buFontTx/>
              <a:buNone/>
            </a:pPr>
            <a:r>
              <a:rPr lang="en-US" altLang="zh-CN" b="1" smtClean="0">
                <a:latin typeface="Times New Roman" pitchFamily="18" charset="0"/>
                <a:cs typeface="Times New Roman" pitchFamily="18" charset="0"/>
              </a:rPr>
              <a:t>P116-Questions:</a:t>
            </a:r>
          </a:p>
          <a:p>
            <a:r>
              <a:rPr lang="en-US" altLang="zh-CN" sz="2800" b="1" smtClean="0">
                <a:latin typeface="Times New Roman" pitchFamily="18" charset="0"/>
                <a:cs typeface="Times New Roman" pitchFamily="18" charset="0"/>
              </a:rPr>
              <a:t>1. How many phases may the acquisition of attribute data be divided into? </a:t>
            </a:r>
          </a:p>
          <a:p>
            <a:r>
              <a:rPr lang="en-US" altLang="zh-CN" sz="2800" b="1" smtClean="0">
                <a:latin typeface="Times New Roman" pitchFamily="18" charset="0"/>
                <a:cs typeface="Times New Roman" pitchFamily="18" charset="0"/>
              </a:rPr>
              <a:t>2. Does the initial acquisition of data require the efforts of many different agencies?</a:t>
            </a:r>
          </a:p>
          <a:p>
            <a:r>
              <a:rPr lang="en-US" altLang="zh-CN" sz="2800" b="1" smtClean="0">
                <a:latin typeface="Times New Roman" pitchFamily="18" charset="0"/>
                <a:cs typeface="Times New Roman" pitchFamily="18" charset="0"/>
              </a:rPr>
              <a:t>3. What is the common approach to collect attribute data?</a:t>
            </a:r>
          </a:p>
          <a:p>
            <a:r>
              <a:rPr lang="en-US" altLang="zh-CN" sz="2800" b="1" smtClean="0">
                <a:latin typeface="Times New Roman" pitchFamily="18" charset="0"/>
                <a:cs typeface="Times New Roman" pitchFamily="18" charset="0"/>
              </a:rPr>
              <a:t>4. Which kind of field registration of attribute data has become usual and popular in recent years?</a:t>
            </a:r>
          </a:p>
          <a:p>
            <a:r>
              <a:rPr lang="en-US" altLang="zh-CN" sz="2800" b="1" smtClean="0">
                <a:latin typeface="Times New Roman" pitchFamily="18" charset="0"/>
                <a:cs typeface="Times New Roman" pitchFamily="18" charset="0"/>
              </a:rPr>
              <a:t>5. What should the data </a:t>
            </a:r>
            <a:r>
              <a:rPr lang="en-US" altLang="zh-CN" sz="2800" b="1" u="sng" smtClean="0">
                <a:latin typeface="Times New Roman" pitchFamily="18" charset="0"/>
                <a:cs typeface="Times New Roman" pitchFamily="18" charset="0"/>
              </a:rPr>
              <a:t>field</a:t>
            </a:r>
            <a:r>
              <a:rPr lang="en-US" altLang="zh-CN" sz="2800" b="1" smtClean="0">
                <a:latin typeface="Times New Roman" pitchFamily="18" charset="0"/>
                <a:cs typeface="Times New Roman" pitchFamily="18" charset="0"/>
              </a:rPr>
              <a:t>s(</a:t>
            </a:r>
            <a:r>
              <a:rPr lang="zh-CN" altLang="en-US" sz="2800" b="1" smtClean="0">
                <a:latin typeface="Times New Roman" pitchFamily="18" charset="0"/>
                <a:cs typeface="Times New Roman" pitchFamily="18" charset="0"/>
              </a:rPr>
              <a:t>字段</a:t>
            </a:r>
            <a:r>
              <a:rPr lang="en-US" altLang="zh-CN" sz="2800" b="1" smtClean="0">
                <a:latin typeface="Times New Roman" pitchFamily="18" charset="0"/>
                <a:cs typeface="Times New Roman" pitchFamily="18" charset="0"/>
              </a:rPr>
              <a:t>) of the registration </a:t>
            </a:r>
            <a:r>
              <a:rPr lang="en-US" altLang="zh-CN" sz="2800" b="1" u="sng" smtClean="0">
                <a:latin typeface="Times New Roman" pitchFamily="18" charset="0"/>
                <a:cs typeface="Times New Roman" pitchFamily="18" charset="0"/>
              </a:rPr>
              <a:t>form</a:t>
            </a:r>
            <a:r>
              <a:rPr lang="en-US" altLang="zh-CN" sz="2800" b="1" smtClean="0">
                <a:latin typeface="Times New Roman" pitchFamily="18" charset="0"/>
                <a:cs typeface="Times New Roman" pitchFamily="18" charset="0"/>
              </a:rPr>
              <a:t>s (</a:t>
            </a:r>
            <a:r>
              <a:rPr lang="zh-CN" altLang="en-US" sz="2800" b="1" smtClean="0">
                <a:latin typeface="Times New Roman" pitchFamily="18" charset="0"/>
                <a:cs typeface="Times New Roman" pitchFamily="18" charset="0"/>
              </a:rPr>
              <a:t>表格</a:t>
            </a:r>
            <a:r>
              <a:rPr lang="en-US" altLang="zh-CN" sz="2800" b="1" smtClean="0">
                <a:latin typeface="Times New Roman" pitchFamily="18" charset="0"/>
                <a:cs typeface="Times New Roman" pitchFamily="18" charset="0"/>
              </a:rPr>
              <a:t>) correspond to?</a:t>
            </a:r>
            <a:endParaRPr lang="zh-CN" altLang="en-US" sz="2800" b="1" smtClean="0">
              <a:latin typeface="Times New Roman" pitchFamily="18" charset="0"/>
              <a:cs typeface="Times New Roman" pitchFamily="18" charset="0"/>
            </a:endParaRPr>
          </a:p>
        </p:txBody>
      </p:sp>
      <p:sp>
        <p:nvSpPr>
          <p:cNvPr id="96259"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4525126-33A2-46CC-83CC-5EC159C75A62}" type="slidenum">
              <a:rPr lang="en-US" altLang="zh-CN" sz="1400" smtClean="0"/>
              <a:pPr eaLnBrk="1" hangingPunct="1"/>
              <a:t>94</a:t>
            </a:fld>
            <a:endParaRPr lang="en-US" altLang="zh-CN" sz="1400" smtClean="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内容占位符 2"/>
          <p:cNvSpPr>
            <a:spLocks noGrp="1"/>
          </p:cNvSpPr>
          <p:nvPr>
            <p:ph idx="1"/>
          </p:nvPr>
        </p:nvSpPr>
        <p:spPr>
          <a:xfrm>
            <a:off x="571500" y="428625"/>
            <a:ext cx="8372475" cy="5357813"/>
          </a:xfrm>
        </p:spPr>
        <p:txBody>
          <a:bodyPr/>
          <a:lstStyle/>
          <a:p>
            <a:pPr>
              <a:buFontTx/>
              <a:buNone/>
            </a:pPr>
            <a:r>
              <a:rPr lang="en-US" altLang="zh-CN" b="1" smtClean="0">
                <a:latin typeface="Times New Roman" pitchFamily="18" charset="0"/>
                <a:cs typeface="Times New Roman" pitchFamily="18" charset="0"/>
              </a:rPr>
              <a:t>Translate the sentences into English:</a:t>
            </a:r>
          </a:p>
          <a:p>
            <a:r>
              <a:rPr lang="en-US" altLang="zh-CN" sz="2800" b="1" smtClean="0">
                <a:latin typeface="楷体_GB2312" pitchFamily="49" charset="-122"/>
                <a:ea typeface="楷体_GB2312" pitchFamily="49" charset="-122"/>
                <a:cs typeface="Times New Roman" pitchFamily="18" charset="0"/>
              </a:rPr>
              <a:t>1. </a:t>
            </a:r>
            <a:r>
              <a:rPr lang="zh-CN" altLang="en-US" sz="2800" b="1" smtClean="0">
                <a:latin typeface="楷体_GB2312" pitchFamily="49" charset="-122"/>
                <a:ea typeface="楷体_GB2312" pitchFamily="49" charset="-122"/>
                <a:cs typeface="Times New Roman" pitchFamily="18" charset="0"/>
              </a:rPr>
              <a:t>最常用的删除碎片的方法是允许用户为数据层定义优先级和一个容差值。</a:t>
            </a:r>
            <a:endParaRPr lang="en-US" altLang="zh-CN" sz="2800" b="1" smtClean="0">
              <a:latin typeface="楷体_GB2312" pitchFamily="49" charset="-122"/>
              <a:ea typeface="楷体_GB2312" pitchFamily="49" charset="-122"/>
              <a:cs typeface="Times New Roman" pitchFamily="18" charset="0"/>
            </a:endParaRPr>
          </a:p>
          <a:p>
            <a:r>
              <a:rPr lang="en-US" altLang="zh-CN" sz="2800" b="1" smtClean="0">
                <a:latin typeface="楷体_GB2312" pitchFamily="49" charset="-122"/>
                <a:ea typeface="楷体_GB2312" pitchFamily="49" charset="-122"/>
                <a:cs typeface="Times New Roman" pitchFamily="18" charset="0"/>
              </a:rPr>
              <a:t>2. </a:t>
            </a:r>
            <a:r>
              <a:rPr lang="zh-CN" altLang="en-US" sz="2800" b="1" smtClean="0">
                <a:latin typeface="楷体_GB2312" pitchFamily="49" charset="-122"/>
                <a:ea typeface="楷体_GB2312" pitchFamily="49" charset="-122"/>
                <a:cs typeface="Times New Roman" pitchFamily="18" charset="0"/>
              </a:rPr>
              <a:t>大多数</a:t>
            </a:r>
            <a:r>
              <a:rPr lang="en-US" altLang="zh-CN" sz="2800" b="1" smtClean="0">
                <a:latin typeface="楷体_GB2312" pitchFamily="49" charset="-122"/>
                <a:ea typeface="楷体_GB2312" pitchFamily="49" charset="-122"/>
                <a:cs typeface="Times New Roman" pitchFamily="18" charset="0"/>
              </a:rPr>
              <a:t>GIS</a:t>
            </a:r>
            <a:r>
              <a:rPr lang="zh-CN" altLang="en-US" sz="2800" b="1" smtClean="0">
                <a:latin typeface="楷体_GB2312" pitchFamily="49" charset="-122"/>
                <a:ea typeface="楷体_GB2312" pitchFamily="49" charset="-122"/>
                <a:cs typeface="Times New Roman" pitchFamily="18" charset="0"/>
              </a:rPr>
              <a:t>软件要求参与数据分析的数据层的地图投影一致，否则就必须进行变换。</a:t>
            </a:r>
            <a:endParaRPr lang="en-US" altLang="zh-CN" sz="2800" b="1" smtClean="0">
              <a:latin typeface="楷体_GB2312" pitchFamily="49" charset="-122"/>
              <a:ea typeface="楷体_GB2312" pitchFamily="49" charset="-122"/>
              <a:cs typeface="Times New Roman" pitchFamily="18" charset="0"/>
            </a:endParaRPr>
          </a:p>
          <a:p>
            <a:r>
              <a:rPr lang="en-US" altLang="zh-CN" sz="2800" b="1" smtClean="0">
                <a:latin typeface="楷体_GB2312" pitchFamily="49" charset="-122"/>
                <a:ea typeface="楷体_GB2312" pitchFamily="49" charset="-122"/>
                <a:cs typeface="Times New Roman" pitchFamily="18" charset="0"/>
              </a:rPr>
              <a:t>3. GPS</a:t>
            </a:r>
            <a:r>
              <a:rPr lang="zh-CN" altLang="en-US" sz="2800" b="1" smtClean="0">
                <a:latin typeface="楷体_GB2312" pitchFamily="49" charset="-122"/>
                <a:ea typeface="楷体_GB2312" pitchFamily="49" charset="-122"/>
                <a:cs typeface="Times New Roman" pitchFamily="18" charset="0"/>
              </a:rPr>
              <a:t>的精度不仅取决于量测方法，也取决于测站之间的距离、量测时间以及卫星相对于被测点的位置。</a:t>
            </a:r>
            <a:endParaRPr lang="en-US" altLang="zh-CN" sz="2800" b="1" smtClean="0">
              <a:latin typeface="楷体_GB2312" pitchFamily="49" charset="-122"/>
              <a:ea typeface="楷体_GB2312" pitchFamily="49" charset="-122"/>
              <a:cs typeface="Times New Roman" pitchFamily="18" charset="0"/>
            </a:endParaRPr>
          </a:p>
          <a:p>
            <a:r>
              <a:rPr lang="en-US" altLang="zh-CN" sz="2800" b="1" smtClean="0">
                <a:latin typeface="楷体_GB2312" pitchFamily="49" charset="-122"/>
                <a:ea typeface="楷体_GB2312" pitchFamily="49" charset="-122"/>
                <a:cs typeface="Times New Roman" pitchFamily="18" charset="0"/>
              </a:rPr>
              <a:t>4. </a:t>
            </a:r>
            <a:r>
              <a:rPr lang="zh-CN" altLang="en-US" sz="2800" b="1" smtClean="0">
                <a:latin typeface="楷体_GB2312" pitchFamily="49" charset="-122"/>
                <a:ea typeface="楷体_GB2312" pitchFamily="49" charset="-122"/>
                <a:cs typeface="Times New Roman" pitchFamily="18" charset="0"/>
              </a:rPr>
              <a:t>以弧线</a:t>
            </a:r>
            <a:r>
              <a:rPr lang="en-US" altLang="zh-CN" sz="2800" b="1" smtClean="0">
                <a:latin typeface="楷体_GB2312" pitchFamily="49" charset="-122"/>
                <a:ea typeface="楷体_GB2312" pitchFamily="49" charset="-122"/>
                <a:cs typeface="Times New Roman" pitchFamily="18" charset="0"/>
              </a:rPr>
              <a:t>/</a:t>
            </a:r>
            <a:r>
              <a:rPr lang="zh-CN" altLang="en-US" sz="2800" b="1" smtClean="0">
                <a:latin typeface="楷体_GB2312" pitchFamily="49" charset="-122"/>
                <a:ea typeface="楷体_GB2312" pitchFamily="49" charset="-122"/>
                <a:cs typeface="Times New Roman" pitchFamily="18" charset="0"/>
              </a:rPr>
              <a:t>节点方式获取数据有助于建立拓扑结构，减少了后期处理量。</a:t>
            </a:r>
            <a:endParaRPr lang="en-US" altLang="zh-CN" sz="2800" b="1" smtClean="0">
              <a:latin typeface="楷体_GB2312" pitchFamily="49" charset="-122"/>
              <a:ea typeface="楷体_GB2312" pitchFamily="49" charset="-122"/>
              <a:cs typeface="Times New Roman" pitchFamily="18" charset="0"/>
            </a:endParaRPr>
          </a:p>
          <a:p>
            <a:r>
              <a:rPr lang="en-US" altLang="zh-CN" sz="2800" b="1" smtClean="0">
                <a:latin typeface="楷体_GB2312" pitchFamily="49" charset="-122"/>
                <a:ea typeface="楷体_GB2312" pitchFamily="49" charset="-122"/>
                <a:cs typeface="Times New Roman" pitchFamily="18" charset="0"/>
              </a:rPr>
              <a:t>5. </a:t>
            </a:r>
            <a:r>
              <a:rPr lang="zh-CN" altLang="en-US" sz="2800" b="1" smtClean="0">
                <a:latin typeface="楷体_GB2312" pitchFamily="49" charset="-122"/>
                <a:ea typeface="楷体_GB2312" pitchFamily="49" charset="-122"/>
                <a:cs typeface="Times New Roman" pitchFamily="18" charset="0"/>
              </a:rPr>
              <a:t>空间数据和属性数据都存在多种类型的数据源，最常见的空间数据源有：硬拷贝地图、航空摄影照片、遥感影像。</a:t>
            </a:r>
          </a:p>
        </p:txBody>
      </p:sp>
      <p:sp>
        <p:nvSpPr>
          <p:cNvPr id="97283"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B2ABD7C3-4E28-4869-B15A-912A3DA5A7CF}" type="slidenum">
              <a:rPr lang="en-US" altLang="zh-CN" sz="1400" smtClean="0"/>
              <a:pPr eaLnBrk="1" hangingPunct="1"/>
              <a:t>95</a:t>
            </a:fld>
            <a:endParaRPr lang="en-US" altLang="zh-CN" sz="1400" smtClean="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8306" name="内容占位符 2"/>
          <p:cNvSpPr>
            <a:spLocks noGrp="1"/>
          </p:cNvSpPr>
          <p:nvPr>
            <p:ph idx="1"/>
          </p:nvPr>
        </p:nvSpPr>
        <p:spPr>
          <a:xfrm>
            <a:off x="571500" y="428625"/>
            <a:ext cx="8229600" cy="5857875"/>
          </a:xfrm>
        </p:spPr>
        <p:txBody>
          <a:bodyPr/>
          <a:lstStyle/>
          <a:p>
            <a:pPr>
              <a:buFontTx/>
              <a:buNone/>
            </a:pPr>
            <a:r>
              <a:rPr lang="en-US" altLang="zh-CN" sz="2200" b="1" dirty="0" smtClean="0">
                <a:latin typeface="Times New Roman" pitchFamily="18" charset="0"/>
                <a:cs typeface="Times New Roman" pitchFamily="18" charset="0"/>
              </a:rPr>
              <a:t>Translations:</a:t>
            </a:r>
          </a:p>
          <a:p>
            <a:r>
              <a:rPr lang="en-US" altLang="zh-CN" sz="2200" b="1" dirty="0" smtClean="0">
                <a:latin typeface="Times New Roman" pitchFamily="18" charset="0"/>
                <a:cs typeface="Times New Roman" pitchFamily="18" charset="0"/>
              </a:rPr>
              <a:t>1. The most common method to remove slivers is allowing the user to define a priority for data layers in combination with a tolerance value. </a:t>
            </a:r>
          </a:p>
          <a:p>
            <a:r>
              <a:rPr lang="en-US" altLang="zh-CN" sz="2200" b="1" dirty="0" smtClean="0">
                <a:latin typeface="Times New Roman" pitchFamily="18" charset="0"/>
                <a:cs typeface="Times New Roman" pitchFamily="18" charset="0"/>
              </a:rPr>
              <a:t>2. Most GIS software requires that data layers for analysis must be in the same map projection. If not, transformation  must be required. </a:t>
            </a:r>
          </a:p>
          <a:p>
            <a:r>
              <a:rPr lang="en-US" altLang="zh-CN" sz="2200" b="1" dirty="0" smtClean="0">
                <a:latin typeface="Times New Roman" pitchFamily="18" charset="0"/>
                <a:cs typeface="Times New Roman" pitchFamily="18" charset="0"/>
              </a:rPr>
              <a:t>3. In addition to measuring methods, accuracy is dependent on the distance between stations, measuring time and the satellite’s position in relation to the point to be determined.</a:t>
            </a:r>
          </a:p>
          <a:p>
            <a:r>
              <a:rPr lang="en-US" altLang="zh-CN" sz="2200" b="1" dirty="0" smtClean="0">
                <a:latin typeface="Times New Roman" pitchFamily="18" charset="0"/>
                <a:cs typeface="Times New Roman" pitchFamily="18" charset="0"/>
              </a:rPr>
              <a:t>4. Data capture in an arc/node approach helps to build a topologic data structure. This lessens the amount of post process.</a:t>
            </a:r>
          </a:p>
          <a:p>
            <a:r>
              <a:rPr lang="en-US" altLang="zh-CN" sz="2200" b="1" dirty="0" smtClean="0">
                <a:latin typeface="Times New Roman" pitchFamily="18" charset="0"/>
                <a:cs typeface="Times New Roman" pitchFamily="18" charset="0"/>
              </a:rPr>
              <a:t>5. A wide variety of data sources exist for both spatial and attribute data. The most common sources for spatial data are: hard copy map, aerial photographs, remote sensing images.</a:t>
            </a:r>
            <a:endParaRPr lang="zh-CN" altLang="en-US" sz="2200" b="1" dirty="0" smtClean="0">
              <a:latin typeface="Times New Roman" pitchFamily="18" charset="0"/>
              <a:cs typeface="Times New Roman" pitchFamily="18" charset="0"/>
            </a:endParaRPr>
          </a:p>
        </p:txBody>
      </p:sp>
      <p:sp>
        <p:nvSpPr>
          <p:cNvPr id="98307" name="灯片编号占位符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CDAC18FF-3A29-422F-A4A2-B867FC09FF23}" type="slidenum">
              <a:rPr lang="en-US" altLang="zh-CN" sz="1400" smtClean="0"/>
              <a:pPr eaLnBrk="1" hangingPunct="1"/>
              <a:t>96</a:t>
            </a:fld>
            <a:endParaRPr lang="en-US" altLang="zh-CN" sz="1400" smtClean="0"/>
          </a:p>
        </p:txBody>
      </p:sp>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052ECC96-48DF-45B0-86D0-C52460FD6D0B}" type="slidenum">
              <a:rPr lang="en-US" altLang="zh-CN" sz="1400" smtClean="0"/>
              <a:pPr eaLnBrk="1" hangingPunct="1"/>
              <a:t>97</a:t>
            </a:fld>
            <a:endParaRPr lang="en-US" altLang="zh-CN" sz="1400" smtClean="0"/>
          </a:p>
        </p:txBody>
      </p:sp>
      <p:sp>
        <p:nvSpPr>
          <p:cNvPr id="99331"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2. Integration and modeling of spatial data</a:t>
            </a:r>
          </a:p>
        </p:txBody>
      </p:sp>
      <p:sp>
        <p:nvSpPr>
          <p:cNvPr id="99332" name="Rectangle 3"/>
          <p:cNvSpPr>
            <a:spLocks noChangeArrowheads="1"/>
          </p:cNvSpPr>
          <p:nvPr/>
        </p:nvSpPr>
        <p:spPr bwMode="auto">
          <a:xfrm>
            <a:off x="395288" y="1557338"/>
            <a:ext cx="83534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The </a:t>
            </a:r>
            <a:r>
              <a:rPr lang="en-US" altLang="zh-CN" sz="2400" b="1" u="sng">
                <a:solidFill>
                  <a:srgbClr val="9900CC"/>
                </a:solidFill>
                <a:latin typeface="Times New Roman" pitchFamily="18" charset="0"/>
                <a:ea typeface="楷体_GB2312" pitchFamily="49" charset="-122"/>
              </a:rPr>
              <a:t>integration</a:t>
            </a:r>
            <a:r>
              <a:rPr lang="en-US" altLang="zh-CN" sz="2400" b="1">
                <a:solidFill>
                  <a:schemeClr val="accent2"/>
                </a:solidFill>
                <a:latin typeface="Times New Roman" pitchFamily="18" charset="0"/>
                <a:ea typeface="楷体_GB2312" pitchFamily="49" charset="-122"/>
              </a:rPr>
              <a:t>(/</a:t>
            </a:r>
            <a:r>
              <a:rPr lang="en-US" altLang="zh-CN" sz="22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inti</a:t>
            </a:r>
            <a:r>
              <a:rPr lang="en-US" altLang="zh-CN" sz="2200" b="1">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greiʃən/)</a:t>
            </a:r>
            <a:r>
              <a:rPr lang="en-US" altLang="zh-CN" sz="2400" b="1">
                <a:latin typeface="Times New Roman" pitchFamily="18" charset="0"/>
                <a:ea typeface="楷体_GB2312" pitchFamily="49" charset="-122"/>
              </a:rPr>
              <a:t> of data provides the ability to answer complex spatial questions that could not be answered otherwise. </a:t>
            </a:r>
          </a:p>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Often, these are </a:t>
            </a:r>
            <a:r>
              <a:rPr lang="en-US" altLang="zh-CN" sz="2400" b="1" u="sng">
                <a:solidFill>
                  <a:schemeClr val="accent2"/>
                </a:solidFill>
                <a:latin typeface="Times New Roman" pitchFamily="18" charset="0"/>
                <a:ea typeface="楷体_GB2312" pitchFamily="49" charset="-122"/>
              </a:rPr>
              <a:t>inventory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明细，清单</a:t>
            </a:r>
            <a:r>
              <a:rPr lang="en-US" altLang="zh-CN" sz="2400" b="1">
                <a:solidFill>
                  <a:schemeClr val="accent2"/>
                </a:solidFill>
                <a:latin typeface="Times New Roman" pitchFamily="18" charset="0"/>
                <a:ea typeface="楷体_GB2312" pitchFamily="49" charset="-122"/>
              </a:rPr>
              <a:t>/</a:t>
            </a:r>
            <a:r>
              <a:rPr lang="en-US" altLang="zh-CN" sz="2200" b="1">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invəntri/)</a:t>
            </a:r>
            <a:r>
              <a:rPr lang="en-US" altLang="zh-CN" sz="2400" b="1">
                <a:latin typeface="Times New Roman" pitchFamily="18" charset="0"/>
                <a:ea typeface="楷体_GB2312" pitchFamily="49" charset="-122"/>
              </a:rPr>
              <a:t> or locational questions such as how much? Or where? Answers to locational and quantitative questions require the combination of several different data layers to be able to provide a more complete and </a:t>
            </a:r>
            <a:r>
              <a:rPr lang="en-US" altLang="zh-CN" sz="2400" b="1" u="sng">
                <a:solidFill>
                  <a:schemeClr val="accent2"/>
                </a:solidFill>
                <a:latin typeface="Times New Roman" pitchFamily="18" charset="0"/>
                <a:ea typeface="楷体_GB2312" pitchFamily="49" charset="-122"/>
              </a:rPr>
              <a:t>realistic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现实的</a:t>
            </a:r>
            <a:r>
              <a:rPr lang="en-US" altLang="zh-CN" sz="2400" b="1">
                <a:solidFill>
                  <a:schemeClr val="accent2"/>
                </a:solidFill>
                <a:latin typeface="Times New Roman" pitchFamily="18" charset="0"/>
                <a:ea typeface="楷体_GB2312" pitchFamily="49" charset="-122"/>
              </a:rPr>
              <a:t>, /</a:t>
            </a:r>
            <a:r>
              <a:rPr lang="en-US" altLang="zh-CN" sz="22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riə</a:t>
            </a:r>
            <a:r>
              <a:rPr lang="en-US" altLang="zh-CN" sz="2200" b="1">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listik/)</a:t>
            </a:r>
            <a:r>
              <a:rPr lang="en-US" altLang="zh-CN" sz="2400" b="1">
                <a:latin typeface="Times New Roman" pitchFamily="18" charset="0"/>
                <a:ea typeface="楷体_GB2312" pitchFamily="49" charset="-122"/>
              </a:rPr>
              <a:t> answer. The ability to combine and integrate data is the </a:t>
            </a:r>
            <a:r>
              <a:rPr lang="en-US" altLang="zh-CN" sz="2400" b="1" u="sng">
                <a:solidFill>
                  <a:schemeClr val="accent2"/>
                </a:solidFill>
                <a:latin typeface="Times New Roman" pitchFamily="18" charset="0"/>
                <a:ea typeface="楷体_GB2312" pitchFamily="49" charset="-122"/>
              </a:rPr>
              <a:t>backbone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基础，支柱</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of GIS. </a:t>
            </a:r>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D152E5BB-04FE-4CEA-8300-BBB97ED9E73B}" type="slidenum">
              <a:rPr lang="en-US" altLang="zh-CN" sz="1400" smtClean="0"/>
              <a:pPr eaLnBrk="1" hangingPunct="1"/>
              <a:t>98</a:t>
            </a:fld>
            <a:endParaRPr lang="en-US" altLang="zh-CN" sz="1400" smtClean="0"/>
          </a:p>
        </p:txBody>
      </p:sp>
      <p:sp>
        <p:nvSpPr>
          <p:cNvPr id="100355"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2. Integration and modeling of spatial data</a:t>
            </a:r>
          </a:p>
        </p:txBody>
      </p:sp>
      <p:sp>
        <p:nvSpPr>
          <p:cNvPr id="100356"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10000"/>
              </a:lnSpc>
              <a:spcBef>
                <a:spcPct val="20000"/>
              </a:spcBef>
              <a:buFont typeface="Wingdings" pitchFamily="2" charset="2"/>
              <a:buChar char="l"/>
            </a:pPr>
            <a:r>
              <a:rPr lang="en-US" altLang="zh-CN" sz="2400" b="1">
                <a:latin typeface="Times New Roman" pitchFamily="18" charset="0"/>
                <a:ea typeface="楷体_GB2312" pitchFamily="49" charset="-122"/>
              </a:rPr>
              <a:t>Often, applications do require a more </a:t>
            </a:r>
            <a:r>
              <a:rPr lang="en-US" altLang="zh-CN" sz="2400" b="1" u="sng">
                <a:solidFill>
                  <a:schemeClr val="accent2"/>
                </a:solidFill>
                <a:latin typeface="Times New Roman" pitchFamily="18" charset="0"/>
                <a:ea typeface="楷体_GB2312" pitchFamily="49" charset="-122"/>
              </a:rPr>
              <a:t>sophisticated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完备的</a:t>
            </a:r>
            <a:r>
              <a:rPr lang="en-US" altLang="zh-CN" sz="2400" b="1">
                <a:solidFill>
                  <a:schemeClr val="accent2"/>
                </a:solidFill>
                <a:latin typeface="Times New Roman" pitchFamily="18" charset="0"/>
                <a:ea typeface="楷体_GB2312" pitchFamily="49" charset="-122"/>
              </a:rPr>
              <a:t>, /sə</a:t>
            </a:r>
            <a:r>
              <a:rPr lang="en-US" altLang="zh-CN" sz="2200" b="1">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fistikeitid/)</a:t>
            </a:r>
            <a:r>
              <a:rPr lang="en-US" altLang="zh-CN" sz="2400" b="1">
                <a:latin typeface="Times New Roman" pitchFamily="18" charset="0"/>
                <a:ea typeface="楷体_GB2312" pitchFamily="49" charset="-122"/>
              </a:rPr>
              <a:t>  approach to answer complex spatial queries and “what if? ” </a:t>
            </a:r>
            <a:r>
              <a:rPr lang="en-US" altLang="zh-CN" sz="2400" b="1" u="sng">
                <a:solidFill>
                  <a:schemeClr val="accent2"/>
                </a:solidFill>
                <a:latin typeface="Times New Roman" pitchFamily="18" charset="0"/>
                <a:ea typeface="楷体_GB2312" pitchFamily="49" charset="-122"/>
              </a:rPr>
              <a:t>scenarios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(/si</a:t>
            </a:r>
            <a:r>
              <a:rPr lang="en-US" altLang="zh-CN" sz="2200" b="1">
                <a:solidFill>
                  <a:schemeClr val="accent2"/>
                </a:solidFill>
                <a:latin typeface="Times New Roman" pitchFamily="18" charset="0"/>
                <a:ea typeface="楷体_GB2312" pitchFamily="49" charset="-122"/>
                <a:sym typeface="Kingsoft Phonetic Plain"/>
              </a:rPr>
              <a:t>,</a:t>
            </a:r>
            <a:r>
              <a:rPr lang="en-US" altLang="zh-CN" sz="2400" b="1">
                <a:solidFill>
                  <a:schemeClr val="accent2"/>
                </a:solidFill>
                <a:latin typeface="Times New Roman" pitchFamily="18" charset="0"/>
                <a:ea typeface="楷体_GB2312" pitchFamily="49" charset="-122"/>
              </a:rPr>
              <a:t>neəri:</a:t>
            </a:r>
            <a:r>
              <a:rPr lang="en-US" altLang="zh-CN" sz="2200" b="1">
                <a:solidFill>
                  <a:schemeClr val="accent2"/>
                </a:solidFill>
                <a:latin typeface="Times New Roman" pitchFamily="18" charset="0"/>
                <a:ea typeface="楷体_GB2312" pitchFamily="49" charset="-122"/>
              </a:rPr>
              <a:t>’</a:t>
            </a:r>
            <a:r>
              <a:rPr lang="en-US" altLang="zh-CN" sz="2400" b="1">
                <a:solidFill>
                  <a:schemeClr val="accent2"/>
                </a:solidFill>
                <a:latin typeface="Times New Roman" pitchFamily="18" charset="0"/>
                <a:ea typeface="楷体_GB2312" pitchFamily="49" charset="-122"/>
              </a:rPr>
              <a:t>əu/)</a:t>
            </a:r>
            <a:r>
              <a:rPr lang="en-US" altLang="zh-CN" sz="2400" b="1">
                <a:latin typeface="Times New Roman" pitchFamily="18" charset="0"/>
                <a:ea typeface="楷体_GB2312" pitchFamily="49" charset="-122"/>
              </a:rPr>
              <a:t>. The technique used to solve these questions is called </a:t>
            </a:r>
            <a:r>
              <a:rPr lang="en-US" altLang="zh-CN" sz="2400" b="1" u="sng">
                <a:solidFill>
                  <a:srgbClr val="9900CC"/>
                </a:solidFill>
                <a:latin typeface="Times New Roman" pitchFamily="18" charset="0"/>
                <a:ea typeface="楷体_GB2312" pitchFamily="49" charset="-122"/>
              </a:rPr>
              <a:t>spatial modeling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空间模型</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t>
            </a:r>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灯片编号占位符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fld id="{8073C02C-EA9E-4309-AD73-1E64336C9FC6}" type="slidenum">
              <a:rPr lang="en-US" altLang="zh-CN" sz="1400" smtClean="0"/>
              <a:pPr eaLnBrk="1" hangingPunct="1"/>
              <a:t>99</a:t>
            </a:fld>
            <a:endParaRPr lang="en-US" altLang="zh-CN" sz="1400" smtClean="0"/>
          </a:p>
        </p:txBody>
      </p:sp>
      <p:sp>
        <p:nvSpPr>
          <p:cNvPr id="101379" name="Rectangle 2"/>
          <p:cNvSpPr>
            <a:spLocks noChangeArrowheads="1"/>
          </p:cNvSpPr>
          <p:nvPr/>
        </p:nvSpPr>
        <p:spPr bwMode="auto">
          <a:xfrm>
            <a:off x="539750" y="739775"/>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spcBef>
                <a:spcPct val="50000"/>
              </a:spcBef>
            </a:pPr>
            <a:r>
              <a:rPr lang="en-US" altLang="zh-CN" sz="2400" b="1">
                <a:solidFill>
                  <a:srgbClr val="CC00CC"/>
                </a:solidFill>
                <a:latin typeface="Times New Roman" pitchFamily="18" charset="0"/>
              </a:rPr>
              <a:t>Part </a:t>
            </a:r>
            <a:r>
              <a:rPr lang="en-US" altLang="zh-CN" sz="2400" b="1">
                <a:solidFill>
                  <a:srgbClr val="CC00CC"/>
                </a:solidFill>
                <a:latin typeface="楷体_GB2312" pitchFamily="49" charset="-122"/>
                <a:ea typeface="楷体_GB2312" pitchFamily="49" charset="-122"/>
              </a:rPr>
              <a:t>Ⅳ</a:t>
            </a:r>
            <a:r>
              <a:rPr lang="en-US" altLang="zh-CN" sz="2400" b="1">
                <a:solidFill>
                  <a:srgbClr val="CC00CC"/>
                </a:solidFill>
              </a:rPr>
              <a:t>——</a:t>
            </a:r>
            <a:r>
              <a:rPr lang="en-US" altLang="zh-CN" sz="2400" b="1">
                <a:solidFill>
                  <a:srgbClr val="CC00CC"/>
                </a:solidFill>
                <a:latin typeface="Times New Roman" pitchFamily="18" charset="0"/>
                <a:ea typeface="楷体_GB2312" pitchFamily="49" charset="-122"/>
              </a:rPr>
              <a:t>2. Integration and modeling of spatial data</a:t>
            </a:r>
          </a:p>
        </p:txBody>
      </p:sp>
      <p:sp>
        <p:nvSpPr>
          <p:cNvPr id="101380" name="Rectangle 3"/>
          <p:cNvSpPr>
            <a:spLocks noChangeArrowheads="1"/>
          </p:cNvSpPr>
          <p:nvPr/>
        </p:nvSpPr>
        <p:spPr bwMode="auto">
          <a:xfrm>
            <a:off x="395288" y="1411288"/>
            <a:ext cx="85693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600">
                <a:solidFill>
                  <a:schemeClr val="tx1"/>
                </a:solidFill>
                <a:latin typeface="Arial" pitchFamily="34" charset="0"/>
                <a:ea typeface="宋体" pitchFamily="2" charset="-122"/>
              </a:defRPr>
            </a:lvl1pPr>
            <a:lvl2pPr marL="742950" indent="-285750" eaLnBrk="0" hangingPunct="0">
              <a:defRPr sz="3600">
                <a:solidFill>
                  <a:schemeClr val="tx1"/>
                </a:solidFill>
                <a:latin typeface="Arial" pitchFamily="34" charset="0"/>
                <a:ea typeface="宋体" pitchFamily="2" charset="-122"/>
              </a:defRPr>
            </a:lvl2pPr>
            <a:lvl3pPr marL="1143000" indent="-228600" eaLnBrk="0" hangingPunct="0">
              <a:defRPr sz="3600">
                <a:solidFill>
                  <a:schemeClr val="tx1"/>
                </a:solidFill>
                <a:latin typeface="Arial" pitchFamily="34" charset="0"/>
                <a:ea typeface="宋体" pitchFamily="2" charset="-122"/>
              </a:defRPr>
            </a:lvl3pPr>
            <a:lvl4pPr marL="1600200" indent="-228600" eaLnBrk="0" hangingPunct="0">
              <a:defRPr sz="3600">
                <a:solidFill>
                  <a:schemeClr val="tx1"/>
                </a:solidFill>
                <a:latin typeface="Arial" pitchFamily="34" charset="0"/>
                <a:ea typeface="宋体" pitchFamily="2" charset="-122"/>
              </a:defRPr>
            </a:lvl4pPr>
            <a:lvl5pPr marL="2057400" indent="-228600" eaLnBrk="0" hangingPunct="0">
              <a:defRPr sz="36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36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36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36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3600">
                <a:solidFill>
                  <a:schemeClr val="tx1"/>
                </a:solidFill>
                <a:latin typeface="Arial" pitchFamily="34" charset="0"/>
                <a:ea typeface="宋体" pitchFamily="2" charset="-122"/>
              </a:defRPr>
            </a:lvl9pPr>
          </a:lstStyle>
          <a:p>
            <a:pPr eaLnBrk="1" hangingPunct="1">
              <a:lnSpc>
                <a:spcPct val="120000"/>
              </a:lnSpc>
              <a:spcBef>
                <a:spcPct val="20000"/>
              </a:spcBef>
              <a:buFont typeface="Wingdings" pitchFamily="2" charset="2"/>
              <a:buChar char="l"/>
            </a:pPr>
            <a:r>
              <a:rPr lang="en-US" altLang="zh-CN" sz="2400" b="1">
                <a:latin typeface="Times New Roman" pitchFamily="18" charset="0"/>
                <a:ea typeface="楷体_GB2312" pitchFamily="49" charset="-122"/>
              </a:rPr>
              <a:t>While some explicit analytical models do exist, especially in natural resource applications, most modeling </a:t>
            </a:r>
            <a:r>
              <a:rPr lang="en-US" altLang="zh-CN" sz="2400" b="1" u="sng">
                <a:solidFill>
                  <a:schemeClr val="accent2"/>
                </a:solidFill>
                <a:latin typeface="Times New Roman" pitchFamily="18" charset="0"/>
                <a:ea typeface="楷体_GB2312" pitchFamily="49" charset="-122"/>
              </a:rPr>
              <a:t>formulae</a:t>
            </a:r>
            <a:r>
              <a:rPr lang="en-US" altLang="zh-CN" sz="2400" b="1">
                <a:solidFill>
                  <a:schemeClr val="accent2"/>
                </a:solidFill>
                <a:latin typeface="Times New Roman" pitchFamily="18" charset="0"/>
                <a:ea typeface="楷体_GB2312" pitchFamily="49" charset="-122"/>
              </a:rPr>
              <a:t> (formula</a:t>
            </a:r>
            <a:r>
              <a:rPr lang="zh-CN" altLang="en-US" sz="2400" b="1">
                <a:solidFill>
                  <a:schemeClr val="accent2"/>
                </a:solidFill>
                <a:latin typeface="Times New Roman" pitchFamily="18" charset="0"/>
                <a:ea typeface="楷体_GB2312" pitchFamily="49" charset="-122"/>
              </a:rPr>
              <a:t>的复数</a:t>
            </a:r>
            <a:r>
              <a:rPr lang="en-US" altLang="zh-CN" sz="2400" b="1">
                <a:solidFill>
                  <a:schemeClr val="accent2"/>
                </a:solidFill>
                <a:latin typeface="Times New Roman" pitchFamily="18" charset="0"/>
                <a:ea typeface="楷体_GB2312" pitchFamily="49" charset="-122"/>
              </a:rPr>
              <a:t>/ 'fɔ:mjəli:/</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are determined based on the needs of a particular project. The capability to undertake complex modeling of spatial data, on </a:t>
            </a:r>
            <a:r>
              <a:rPr lang="en-US" altLang="zh-CN" sz="2400" b="1" u="sng">
                <a:solidFill>
                  <a:schemeClr val="accent2"/>
                </a:solidFill>
                <a:latin typeface="Times New Roman" pitchFamily="18" charset="0"/>
                <a:ea typeface="楷体_GB2312" pitchFamily="49" charset="-122"/>
              </a:rPr>
              <a:t>an ad hoc basis</a:t>
            </a:r>
            <a:r>
              <a:rPr lang="en-US" altLang="zh-CN" sz="2400" b="1">
                <a:latin typeface="Times New Roman" pitchFamily="18" charset="0"/>
                <a:ea typeface="楷体_GB2312" pitchFamily="49" charset="-122"/>
              </a:rPr>
              <a:t>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特定的基础</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has helped the resource </a:t>
            </a:r>
            <a:r>
              <a:rPr lang="en-US" altLang="zh-CN" sz="2400" b="1" u="sng">
                <a:solidFill>
                  <a:schemeClr val="accent2"/>
                </a:solidFill>
                <a:latin typeface="Times New Roman" pitchFamily="18" charset="0"/>
                <a:ea typeface="楷体_GB2312" pitchFamily="49" charset="-122"/>
              </a:rPr>
              <a:t>specialists </a:t>
            </a:r>
            <a:r>
              <a:rPr lang="en-US" altLang="zh-CN" sz="2400" b="1">
                <a:solidFill>
                  <a:schemeClr val="accent2"/>
                </a:solidFill>
                <a:latin typeface="Times New Roman" pitchFamily="18" charset="0"/>
                <a:ea typeface="楷体_GB2312" pitchFamily="49" charset="-122"/>
              </a:rPr>
              <a:t>(</a:t>
            </a:r>
            <a:r>
              <a:rPr lang="zh-CN" altLang="en-US" sz="2400" b="1">
                <a:solidFill>
                  <a:schemeClr val="accent2"/>
                </a:solidFill>
                <a:latin typeface="Times New Roman" pitchFamily="18" charset="0"/>
                <a:ea typeface="楷体_GB2312" pitchFamily="49" charset="-122"/>
              </a:rPr>
              <a:t>专家</a:t>
            </a:r>
            <a:r>
              <a:rPr lang="en-US" altLang="zh-CN" sz="2400" b="1">
                <a:solidFill>
                  <a:schemeClr val="accent2"/>
                </a:solidFill>
                <a:latin typeface="Times New Roman" pitchFamily="18" charset="0"/>
                <a:ea typeface="楷体_GB2312" pitchFamily="49" charset="-122"/>
              </a:rPr>
              <a:t>)</a:t>
            </a:r>
            <a:r>
              <a:rPr lang="en-US" altLang="zh-CN" sz="2400" b="1">
                <a:latin typeface="Times New Roman" pitchFamily="18" charset="0"/>
                <a:ea typeface="楷体_GB2312" pitchFamily="49" charset="-122"/>
              </a:rPr>
              <a:t> to further understanding of the natural environment, and the relationship between selected characteristics of that environment.</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15012</TotalTime>
  <Words>16678</Words>
  <Application>Microsoft Office PowerPoint</Application>
  <PresentationFormat>全屏显示(4:3)</PresentationFormat>
  <Paragraphs>1149</Paragraphs>
  <Slides>199</Slides>
  <Notes>3</Notes>
  <HiddenSlides>3</HiddenSlides>
  <MMClips>0</MMClips>
  <ScaleCrop>false</ScaleCrop>
  <HeadingPairs>
    <vt:vector size="4" baseType="variant">
      <vt:variant>
        <vt:lpstr>主题</vt:lpstr>
      </vt:variant>
      <vt:variant>
        <vt:i4>1</vt:i4>
      </vt:variant>
      <vt:variant>
        <vt:lpstr>幻灯片标题</vt:lpstr>
      </vt:variant>
      <vt:variant>
        <vt:i4>199</vt:i4>
      </vt:variant>
    </vt:vector>
  </HeadingPairs>
  <TitlesOfParts>
    <vt:vector size="200" baseType="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P44</vt:lpstr>
      <vt:lpstr>PowerPoint 演示文稿</vt:lpstr>
      <vt:lpstr>PowerPoint 演示文稿</vt:lpstr>
      <vt:lpstr>PowerPoint 演示文稿</vt:lpstr>
      <vt:lpstr>PowerPoint 演示文稿</vt:lpstr>
      <vt:lpstr>PowerPoint 演示文稿</vt:lpstr>
      <vt:lpstr>PowerPoint 演示文稿</vt:lpstr>
      <vt:lpstr>Precision farming yields many gains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专业词汇</vt:lpstr>
      <vt:lpstr>专业词汇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※※Classification</vt:lpstr>
      <vt:lpstr>※※Classification</vt:lpstr>
      <vt:lpstr>※※Classification—Signature Editor</vt:lpstr>
      <vt:lpstr>※※Classification—Signature Editor</vt:lpstr>
      <vt:lpstr>※※Classification—Signature Editor</vt:lpstr>
      <vt:lpstr>※※Classification—Signature Editor</vt:lpstr>
      <vt:lpstr>※※Classification—Signature Editor</vt:lpstr>
      <vt:lpstr>※※Classification—Signature Editor</vt:lpstr>
      <vt:lpstr>※※Classification—Unsupervised</vt:lpstr>
      <vt:lpstr>※※Classification—Unsupervised</vt:lpstr>
      <vt:lpstr>※※Classification—Unsupervised</vt:lpstr>
      <vt:lpstr>PowerPoint 演示文稿</vt:lpstr>
      <vt:lpstr>专业词汇</vt:lpstr>
      <vt:lpstr>※※Classification—Evaluating</vt:lpstr>
      <vt:lpstr>※※Classification—Evaluating</vt:lpstr>
      <vt:lpstr>※※Classification—Evaluating</vt:lpstr>
      <vt:lpstr>PowerPoint 演示文稿</vt:lpstr>
      <vt:lpstr>PowerPoint 演示文稿</vt:lpstr>
      <vt:lpstr>※※Classification—Evaluating</vt:lpstr>
      <vt:lpstr>PowerPoint 演示文稿</vt:lpstr>
      <vt:lpstr>※※Classification—Evaluating</vt:lpstr>
      <vt:lpstr>※※Classification—Evaluating</vt:lpstr>
      <vt:lpstr>※※Classification—Evaluating</vt:lpstr>
      <vt:lpstr>※※Classification—Evaluating</vt:lpstr>
      <vt:lpstr>※※Classification—Evaluating</vt:lpstr>
      <vt:lpstr>※※Classification—Evaluating</vt:lpstr>
      <vt:lpstr>※※Classification—Evaluating</vt:lpstr>
      <vt:lpstr>PowerPoint 演示文稿</vt:lpstr>
      <vt:lpstr>※※Data preparation</vt:lpstr>
      <vt:lpstr>※※Data preparation</vt:lpstr>
      <vt:lpstr>※※Data preparation</vt:lpstr>
      <vt:lpstr>※※Data preparation</vt:lpstr>
      <vt:lpstr>※※Data preparation</vt:lpstr>
      <vt:lpstr>※※Data preparation</vt:lpstr>
      <vt:lpstr>※※Data preparation</vt:lpstr>
      <vt:lpstr>※※Data preparation</vt:lpstr>
      <vt:lpstr>※※GIS’s development</vt:lpstr>
      <vt:lpstr>※※GIS’s development</vt:lpstr>
      <vt:lpstr>※※What Can You Do with GIS? </vt:lpstr>
      <vt:lpstr>※※What Can You Do with GIS? </vt:lpstr>
      <vt:lpstr>※※What Can You Do with GIS? </vt:lpstr>
      <vt:lpstr>※※What Can You Do with GIS? </vt:lpstr>
      <vt:lpstr>PowerPoint 演示文稿</vt:lpstr>
      <vt:lpstr>PowerPoint 演示文稿</vt:lpstr>
      <vt:lpstr>Beidou upgrades for global reach</vt:lpstr>
      <vt:lpstr>Extraction and analysis of coastline of Fujian province based on RS and GIS </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wl</dc:creator>
  <cp:lastModifiedBy>wl</cp:lastModifiedBy>
  <cp:revision>1304</cp:revision>
  <dcterms:created xsi:type="dcterms:W3CDTF">2013-03-25T02:54:12Z</dcterms:created>
  <dcterms:modified xsi:type="dcterms:W3CDTF">2018-03-29T01:48:28Z</dcterms:modified>
</cp:coreProperties>
</file>