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09" r:id="rId1"/>
  </p:sldMasterIdLst>
  <p:notesMasterIdLst>
    <p:notesMasterId r:id="rId150"/>
  </p:notesMasterIdLst>
  <p:handoutMasterIdLst>
    <p:handoutMasterId r:id="rId151"/>
  </p:handoutMasterIdLst>
  <p:sldIdLst>
    <p:sldId id="315" r:id="rId2"/>
    <p:sldId id="316" r:id="rId3"/>
    <p:sldId id="317" r:id="rId4"/>
    <p:sldId id="318" r:id="rId5"/>
    <p:sldId id="319" r:id="rId6"/>
    <p:sldId id="320" r:id="rId7"/>
    <p:sldId id="321" r:id="rId8"/>
    <p:sldId id="322" r:id="rId9"/>
    <p:sldId id="323" r:id="rId10"/>
    <p:sldId id="324" r:id="rId11"/>
    <p:sldId id="325" r:id="rId12"/>
    <p:sldId id="326" r:id="rId13"/>
    <p:sldId id="327" r:id="rId14"/>
    <p:sldId id="328" r:id="rId15"/>
    <p:sldId id="329" r:id="rId16"/>
    <p:sldId id="330" r:id="rId17"/>
    <p:sldId id="331" r:id="rId18"/>
    <p:sldId id="332" r:id="rId19"/>
    <p:sldId id="333" r:id="rId20"/>
    <p:sldId id="334" r:id="rId21"/>
    <p:sldId id="335" r:id="rId22"/>
    <p:sldId id="336" r:id="rId23"/>
    <p:sldId id="337" r:id="rId24"/>
    <p:sldId id="338" r:id="rId25"/>
    <p:sldId id="339" r:id="rId26"/>
    <p:sldId id="340" r:id="rId27"/>
    <p:sldId id="341" r:id="rId28"/>
    <p:sldId id="342" r:id="rId29"/>
    <p:sldId id="343" r:id="rId30"/>
    <p:sldId id="344" r:id="rId31"/>
    <p:sldId id="345" r:id="rId32"/>
    <p:sldId id="346" r:id="rId33"/>
    <p:sldId id="528" r:id="rId34"/>
    <p:sldId id="469" r:id="rId35"/>
    <p:sldId id="408" r:id="rId36"/>
    <p:sldId id="348" r:id="rId37"/>
    <p:sldId id="415" r:id="rId38"/>
    <p:sldId id="409" r:id="rId39"/>
    <p:sldId id="416" r:id="rId40"/>
    <p:sldId id="350" r:id="rId41"/>
    <p:sldId id="352" r:id="rId42"/>
    <p:sldId id="353" r:id="rId43"/>
    <p:sldId id="354" r:id="rId44"/>
    <p:sldId id="357" r:id="rId45"/>
    <p:sldId id="358" r:id="rId46"/>
    <p:sldId id="359" r:id="rId47"/>
    <p:sldId id="360" r:id="rId48"/>
    <p:sldId id="361" r:id="rId49"/>
    <p:sldId id="470" r:id="rId50"/>
    <p:sldId id="471" r:id="rId51"/>
    <p:sldId id="472" r:id="rId52"/>
    <p:sldId id="473" r:id="rId53"/>
    <p:sldId id="362" r:id="rId54"/>
    <p:sldId id="363" r:id="rId55"/>
    <p:sldId id="474" r:id="rId56"/>
    <p:sldId id="475" r:id="rId57"/>
    <p:sldId id="476" r:id="rId58"/>
    <p:sldId id="477" r:id="rId59"/>
    <p:sldId id="478" r:id="rId60"/>
    <p:sldId id="364" r:id="rId61"/>
    <p:sldId id="365" r:id="rId62"/>
    <p:sldId id="366" r:id="rId63"/>
    <p:sldId id="486" r:id="rId64"/>
    <p:sldId id="479" r:id="rId65"/>
    <p:sldId id="480" r:id="rId66"/>
    <p:sldId id="481" r:id="rId67"/>
    <p:sldId id="482" r:id="rId68"/>
    <p:sldId id="483" r:id="rId69"/>
    <p:sldId id="484" r:id="rId70"/>
    <p:sldId id="485" r:id="rId71"/>
    <p:sldId id="367" r:id="rId72"/>
    <p:sldId id="368" r:id="rId73"/>
    <p:sldId id="511" r:id="rId74"/>
    <p:sldId id="519" r:id="rId75"/>
    <p:sldId id="520" r:id="rId76"/>
    <p:sldId id="521" r:id="rId77"/>
    <p:sldId id="369" r:id="rId78"/>
    <p:sldId id="517" r:id="rId79"/>
    <p:sldId id="518" r:id="rId80"/>
    <p:sldId id="522" r:id="rId81"/>
    <p:sldId id="523" r:id="rId82"/>
    <p:sldId id="370" r:id="rId83"/>
    <p:sldId id="371" r:id="rId84"/>
    <p:sldId id="515" r:id="rId85"/>
    <p:sldId id="516" r:id="rId86"/>
    <p:sldId id="524" r:id="rId87"/>
    <p:sldId id="525" r:id="rId88"/>
    <p:sldId id="372" r:id="rId89"/>
    <p:sldId id="487" r:id="rId90"/>
    <p:sldId id="488" r:id="rId91"/>
    <p:sldId id="489" r:id="rId92"/>
    <p:sldId id="490" r:id="rId93"/>
    <p:sldId id="491" r:id="rId94"/>
    <p:sldId id="492" r:id="rId95"/>
    <p:sldId id="493" r:id="rId96"/>
    <p:sldId id="373" r:id="rId97"/>
    <p:sldId id="374" r:id="rId98"/>
    <p:sldId id="494" r:id="rId99"/>
    <p:sldId id="495" r:id="rId100"/>
    <p:sldId id="496" r:id="rId101"/>
    <p:sldId id="497" r:id="rId102"/>
    <p:sldId id="498" r:id="rId103"/>
    <p:sldId id="499" r:id="rId104"/>
    <p:sldId id="375" r:id="rId105"/>
    <p:sldId id="376" r:id="rId106"/>
    <p:sldId id="500" r:id="rId107"/>
    <p:sldId id="501" r:id="rId108"/>
    <p:sldId id="502" r:id="rId109"/>
    <p:sldId id="503" r:id="rId110"/>
    <p:sldId id="504" r:id="rId111"/>
    <p:sldId id="377" r:id="rId112"/>
    <p:sldId id="512" r:id="rId113"/>
    <p:sldId id="513" r:id="rId114"/>
    <p:sldId id="514" r:id="rId115"/>
    <p:sldId id="379" r:id="rId116"/>
    <p:sldId id="380" r:id="rId117"/>
    <p:sldId id="505" r:id="rId118"/>
    <p:sldId id="506" r:id="rId119"/>
    <p:sldId id="507" r:id="rId120"/>
    <p:sldId id="508" r:id="rId121"/>
    <p:sldId id="509" r:id="rId122"/>
    <p:sldId id="510" r:id="rId123"/>
    <p:sldId id="526" r:id="rId124"/>
    <p:sldId id="396" r:id="rId125"/>
    <p:sldId id="455" r:id="rId126"/>
    <p:sldId id="456" r:id="rId127"/>
    <p:sldId id="457" r:id="rId128"/>
    <p:sldId id="458" r:id="rId129"/>
    <p:sldId id="459" r:id="rId130"/>
    <p:sldId id="527" r:id="rId131"/>
    <p:sldId id="532" r:id="rId132"/>
    <p:sldId id="529" r:id="rId133"/>
    <p:sldId id="530" r:id="rId134"/>
    <p:sldId id="531" r:id="rId135"/>
    <p:sldId id="399" r:id="rId136"/>
    <p:sldId id="400" r:id="rId137"/>
    <p:sldId id="401" r:id="rId138"/>
    <p:sldId id="403" r:id="rId139"/>
    <p:sldId id="405" r:id="rId140"/>
    <p:sldId id="406" r:id="rId141"/>
    <p:sldId id="407" r:id="rId142"/>
    <p:sldId id="460" r:id="rId143"/>
    <p:sldId id="461" r:id="rId144"/>
    <p:sldId id="462" r:id="rId145"/>
    <p:sldId id="463" r:id="rId146"/>
    <p:sldId id="464" r:id="rId147"/>
    <p:sldId id="465" r:id="rId148"/>
    <p:sldId id="314" r:id="rId149"/>
  </p:sldIdLst>
  <p:sldSz cx="9144000" cy="6858000" type="screen4x3"/>
  <p:notesSz cx="6400800" cy="8686800"/>
  <p:defaultTex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736">
          <p15:clr>
            <a:srgbClr val="A4A3A4"/>
          </p15:clr>
        </p15:guide>
        <p15:guide id="2" pos="2016">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BF57A"/>
    <a:srgbClr val="F01085"/>
    <a:srgbClr val="0000FF"/>
    <a:srgbClr val="99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9C7853C-536D-4A76-A0AE-DD22124D55A5}" styleName="主题样式 1 - 强调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775DCB02-9BB8-47FD-8907-85C794F793BA}" styleName="主题样式 1 - 强调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35758FB7-9AC5-4552-8A53-C91805E547FA}" styleName="主题样式 1 - 强调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08FB837D-C827-4EFA-A057-4D05807E0F7C}" styleName="主题样式 1 - 强调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125E5076-3810-47DD-B79F-674D7AD40C01}" styleName="深色样式 1 - 强调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34555" autoAdjust="0"/>
    <p:restoredTop sz="94306" autoAdjust="0"/>
  </p:normalViewPr>
  <p:slideViewPr>
    <p:cSldViewPr>
      <p:cViewPr varScale="1">
        <p:scale>
          <a:sx n="108" d="100"/>
          <a:sy n="108" d="100"/>
        </p:scale>
        <p:origin x="1272" y="108"/>
      </p:cViewPr>
      <p:guideLst>
        <p:guide orient="horz" pos="2160"/>
        <p:guide pos="2880"/>
      </p:guideLst>
    </p:cSldViewPr>
  </p:slideViewPr>
  <p:outlineViewPr>
    <p:cViewPr>
      <p:scale>
        <a:sx n="33" d="100"/>
        <a:sy n="33" d="100"/>
      </p:scale>
      <p:origin x="0" y="48162"/>
    </p:cViewPr>
    <p:sldLst>
      <p:sld r:id="rId1" collapse="1"/>
      <p:sld r:id="rId2" collapse="1"/>
      <p:sld r:id="rId3" collapse="1"/>
      <p:sld r:id="rId4" collapse="1"/>
      <p:sld r:id="rId5" collapse="1"/>
      <p:sld r:id="rId6" collapse="1"/>
      <p:sld r:id="rId7" collapse="1"/>
      <p:sld r:id="rId8" collapse="1"/>
      <p:sld r:id="rId9" collapse="1"/>
      <p:sld r:id="rId10" collapse="1"/>
      <p:sld r:id="rId11" collapse="1"/>
      <p:sld r:id="rId12" collapse="1"/>
      <p:sld r:id="rId13" collapse="1"/>
      <p:sld r:id="rId14" collapse="1"/>
      <p:sld r:id="rId15" collapse="1"/>
      <p:sld r:id="rId16" collapse="1"/>
      <p:sld r:id="rId17" collapse="1"/>
      <p:sld r:id="rId18" collapse="1"/>
      <p:sld r:id="rId19" collapse="1"/>
    </p:sldLst>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7" d="100"/>
          <a:sy n="87" d="100"/>
        </p:scale>
        <p:origin x="-3864" y="-84"/>
      </p:cViewPr>
      <p:guideLst>
        <p:guide orient="horz" pos="2736"/>
        <p:guide pos="2016"/>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theme" Target="theme/theme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notesMaster" Target="notesMasters/notesMaster1.xml"/><Relationship Id="rId155" Type="http://schemas.openxmlformats.org/officeDocument/2006/relationships/tableStyles" Target="tableStyles.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slide" Target="slides/slide139.xml"/><Relationship Id="rId145" Type="http://schemas.openxmlformats.org/officeDocument/2006/relationships/slide" Target="slides/slide144.xml"/><Relationship Id="rId153"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slide" Target="slides/slide147.xml"/><Relationship Id="rId15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3" Type="http://schemas.openxmlformats.org/officeDocument/2006/relationships/slide" Target="slides/slide2.xml"/></Relationships>
</file>

<file path=ppt/_rels/viewProps.xml.rels><?xml version="1.0" encoding="UTF-8" standalone="yes"?>
<Relationships xmlns="http://schemas.openxmlformats.org/package/2006/relationships"><Relationship Id="rId8" Type="http://schemas.openxmlformats.org/officeDocument/2006/relationships/slide" Target="slides/slide41.xml"/><Relationship Id="rId13" Type="http://schemas.openxmlformats.org/officeDocument/2006/relationships/slide" Target="slides/slide85.xml"/><Relationship Id="rId18" Type="http://schemas.openxmlformats.org/officeDocument/2006/relationships/slide" Target="slides/slide136.xml"/><Relationship Id="rId3" Type="http://schemas.openxmlformats.org/officeDocument/2006/relationships/slide" Target="slides/slide17.xml"/><Relationship Id="rId7" Type="http://schemas.openxmlformats.org/officeDocument/2006/relationships/slide" Target="slides/slide32.xml"/><Relationship Id="rId12" Type="http://schemas.openxmlformats.org/officeDocument/2006/relationships/slide" Target="slides/slide79.xml"/><Relationship Id="rId17" Type="http://schemas.openxmlformats.org/officeDocument/2006/relationships/slide" Target="slides/slide116.xml"/><Relationship Id="rId2" Type="http://schemas.openxmlformats.org/officeDocument/2006/relationships/slide" Target="slides/slide15.xml"/><Relationship Id="rId16" Type="http://schemas.openxmlformats.org/officeDocument/2006/relationships/slide" Target="slides/slide105.xml"/><Relationship Id="rId1" Type="http://schemas.openxmlformats.org/officeDocument/2006/relationships/slide" Target="slides/slide3.xml"/><Relationship Id="rId6" Type="http://schemas.openxmlformats.org/officeDocument/2006/relationships/slide" Target="slides/slide21.xml"/><Relationship Id="rId11" Type="http://schemas.openxmlformats.org/officeDocument/2006/relationships/slide" Target="slides/slide62.xml"/><Relationship Id="rId5" Type="http://schemas.openxmlformats.org/officeDocument/2006/relationships/slide" Target="slides/slide19.xml"/><Relationship Id="rId15" Type="http://schemas.openxmlformats.org/officeDocument/2006/relationships/slide" Target="slides/slide97.xml"/><Relationship Id="rId10" Type="http://schemas.openxmlformats.org/officeDocument/2006/relationships/slide" Target="slides/slide50.xml"/><Relationship Id="rId19" Type="http://schemas.openxmlformats.org/officeDocument/2006/relationships/slide" Target="slides/slide140.xml"/><Relationship Id="rId4" Type="http://schemas.openxmlformats.org/officeDocument/2006/relationships/slide" Target="slides/slide18.xml"/><Relationship Id="rId9" Type="http://schemas.openxmlformats.org/officeDocument/2006/relationships/slide" Target="slides/slide48.xml"/><Relationship Id="rId14" Type="http://schemas.openxmlformats.org/officeDocument/2006/relationships/slide" Target="slides/slide90.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6.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2.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773363" cy="434975"/>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sz="quarter" idx="1"/>
          </p:nvPr>
        </p:nvSpPr>
        <p:spPr>
          <a:xfrm>
            <a:off x="3625850" y="0"/>
            <a:ext cx="2773363" cy="434975"/>
          </a:xfrm>
          <a:prstGeom prst="rect">
            <a:avLst/>
          </a:prstGeom>
        </p:spPr>
        <p:txBody>
          <a:bodyPr vert="horz" lIns="91440" tIns="45720" rIns="91440" bIns="45720" rtlCol="0"/>
          <a:lstStyle>
            <a:lvl1pPr algn="r">
              <a:defRPr sz="1200" smtClean="0"/>
            </a:lvl1pPr>
          </a:lstStyle>
          <a:p>
            <a:pPr>
              <a:defRPr/>
            </a:pPr>
            <a:fld id="{42113B4C-022F-4C7E-953C-0767E3A6335B}" type="datetimeFigureOut">
              <a:rPr lang="zh-CN" altLang="en-US"/>
              <a:pPr>
                <a:defRPr/>
              </a:pPr>
              <a:t>2019/5/24</a:t>
            </a:fld>
            <a:endParaRPr lang="zh-CN" altLang="en-US"/>
          </a:p>
        </p:txBody>
      </p:sp>
      <p:sp>
        <p:nvSpPr>
          <p:cNvPr id="4" name="页脚占位符 3"/>
          <p:cNvSpPr>
            <a:spLocks noGrp="1"/>
          </p:cNvSpPr>
          <p:nvPr>
            <p:ph type="ftr" sz="quarter" idx="2"/>
          </p:nvPr>
        </p:nvSpPr>
        <p:spPr>
          <a:xfrm>
            <a:off x="0" y="8250238"/>
            <a:ext cx="2773363" cy="434975"/>
          </a:xfrm>
          <a:prstGeom prst="rect">
            <a:avLst/>
          </a:prstGeom>
        </p:spPr>
        <p:txBody>
          <a:bodyPr vert="horz" lIns="91440" tIns="45720" rIns="91440" bIns="45720" rtlCol="0" anchor="b"/>
          <a:lstStyle>
            <a:lvl1pPr algn="l">
              <a:defRPr sz="1200"/>
            </a:lvl1pPr>
          </a:lstStyle>
          <a:p>
            <a:pPr>
              <a:defRPr/>
            </a:pPr>
            <a:endParaRPr lang="zh-CN" altLang="en-US"/>
          </a:p>
        </p:txBody>
      </p:sp>
      <p:sp>
        <p:nvSpPr>
          <p:cNvPr id="5" name="灯片编号占位符 4"/>
          <p:cNvSpPr>
            <a:spLocks noGrp="1"/>
          </p:cNvSpPr>
          <p:nvPr>
            <p:ph type="sldNum" sz="quarter" idx="3"/>
          </p:nvPr>
        </p:nvSpPr>
        <p:spPr>
          <a:xfrm>
            <a:off x="3625850" y="8250238"/>
            <a:ext cx="2773363" cy="434975"/>
          </a:xfrm>
          <a:prstGeom prst="rect">
            <a:avLst/>
          </a:prstGeom>
        </p:spPr>
        <p:txBody>
          <a:bodyPr vert="horz" lIns="91440" tIns="45720" rIns="91440" bIns="45720" rtlCol="0" anchor="b"/>
          <a:lstStyle>
            <a:lvl1pPr algn="r">
              <a:defRPr sz="1200" smtClean="0"/>
            </a:lvl1pPr>
          </a:lstStyle>
          <a:p>
            <a:pPr>
              <a:defRPr/>
            </a:pPr>
            <a:fld id="{11BC85B7-9A5D-484E-95B7-9E7191A31E8D}"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5538" name="Rectangle 2"/>
          <p:cNvSpPr>
            <a:spLocks noGrp="1" noChangeArrowheads="1"/>
          </p:cNvSpPr>
          <p:nvPr>
            <p:ph type="hdr" sz="quarter"/>
          </p:nvPr>
        </p:nvSpPr>
        <p:spPr bwMode="auto">
          <a:xfrm>
            <a:off x="0" y="0"/>
            <a:ext cx="2773363" cy="434975"/>
          </a:xfrm>
          <a:prstGeom prst="rect">
            <a:avLst/>
          </a:prstGeom>
          <a:noFill/>
          <a:ln w="9525">
            <a:noFill/>
            <a:miter lim="800000"/>
            <a:headEnd/>
            <a:tailEnd/>
          </a:ln>
          <a:effectLst/>
        </p:spPr>
        <p:txBody>
          <a:bodyPr vert="horz" wrap="square" lIns="86210" tIns="43105" rIns="86210" bIns="43105" numCol="1" anchor="t" anchorCtr="0" compatLnSpc="1">
            <a:prstTxWarp prst="textNoShape">
              <a:avLst/>
            </a:prstTxWarp>
          </a:bodyPr>
          <a:lstStyle>
            <a:lvl1pPr>
              <a:defRPr sz="1100"/>
            </a:lvl1pPr>
          </a:lstStyle>
          <a:p>
            <a:pPr>
              <a:defRPr/>
            </a:pPr>
            <a:endParaRPr lang="en-US" altLang="zh-CN"/>
          </a:p>
        </p:txBody>
      </p:sp>
      <p:sp>
        <p:nvSpPr>
          <p:cNvPr id="65539" name="Rectangle 3"/>
          <p:cNvSpPr>
            <a:spLocks noGrp="1" noChangeArrowheads="1"/>
          </p:cNvSpPr>
          <p:nvPr>
            <p:ph type="dt" idx="1"/>
          </p:nvPr>
        </p:nvSpPr>
        <p:spPr bwMode="auto">
          <a:xfrm>
            <a:off x="3625850" y="0"/>
            <a:ext cx="2773363" cy="434975"/>
          </a:xfrm>
          <a:prstGeom prst="rect">
            <a:avLst/>
          </a:prstGeom>
          <a:noFill/>
          <a:ln w="9525">
            <a:noFill/>
            <a:miter lim="800000"/>
            <a:headEnd/>
            <a:tailEnd/>
          </a:ln>
          <a:effectLst/>
        </p:spPr>
        <p:txBody>
          <a:bodyPr vert="horz" wrap="square" lIns="86210" tIns="43105" rIns="86210" bIns="43105" numCol="1" anchor="t" anchorCtr="0" compatLnSpc="1">
            <a:prstTxWarp prst="textNoShape">
              <a:avLst/>
            </a:prstTxWarp>
          </a:bodyPr>
          <a:lstStyle>
            <a:lvl1pPr algn="r">
              <a:defRPr sz="1100"/>
            </a:lvl1pPr>
          </a:lstStyle>
          <a:p>
            <a:pPr>
              <a:defRPr/>
            </a:pPr>
            <a:endParaRPr lang="en-US" altLang="zh-CN"/>
          </a:p>
        </p:txBody>
      </p:sp>
      <p:sp>
        <p:nvSpPr>
          <p:cNvPr id="107524" name="Rectangle 4"/>
          <p:cNvSpPr>
            <a:spLocks noGrp="1" noRot="1" noChangeAspect="1" noChangeArrowheads="1" noTextEdit="1"/>
          </p:cNvSpPr>
          <p:nvPr>
            <p:ph type="sldImg" idx="2"/>
          </p:nvPr>
        </p:nvSpPr>
        <p:spPr bwMode="auto">
          <a:xfrm>
            <a:off x="1028700" y="650875"/>
            <a:ext cx="4343400" cy="3257550"/>
          </a:xfrm>
          <a:prstGeom prst="rect">
            <a:avLst/>
          </a:prstGeom>
          <a:noFill/>
          <a:ln w="9525">
            <a:solidFill>
              <a:srgbClr val="000000"/>
            </a:solidFill>
            <a:miter lim="800000"/>
            <a:headEnd/>
            <a:tailEnd/>
          </a:ln>
        </p:spPr>
      </p:sp>
      <p:sp>
        <p:nvSpPr>
          <p:cNvPr id="65541" name="Rectangle 5"/>
          <p:cNvSpPr>
            <a:spLocks noGrp="1" noChangeArrowheads="1"/>
          </p:cNvSpPr>
          <p:nvPr>
            <p:ph type="body" sz="quarter" idx="3"/>
          </p:nvPr>
        </p:nvSpPr>
        <p:spPr bwMode="auto">
          <a:xfrm>
            <a:off x="639763" y="4125913"/>
            <a:ext cx="5121275" cy="3910012"/>
          </a:xfrm>
          <a:prstGeom prst="rect">
            <a:avLst/>
          </a:prstGeom>
          <a:noFill/>
          <a:ln w="9525">
            <a:noFill/>
            <a:miter lim="800000"/>
            <a:headEnd/>
            <a:tailEnd/>
          </a:ln>
          <a:effectLst/>
        </p:spPr>
        <p:txBody>
          <a:bodyPr vert="horz" wrap="square" lIns="86210" tIns="43105" rIns="86210" bIns="43105" numCol="1" anchor="t" anchorCtr="0" compatLnSpc="1">
            <a:prstTxWarp prst="textNoShape">
              <a:avLst/>
            </a:prstTxWarp>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5542" name="Rectangle 6"/>
          <p:cNvSpPr>
            <a:spLocks noGrp="1" noChangeArrowheads="1"/>
          </p:cNvSpPr>
          <p:nvPr>
            <p:ph type="ftr" sz="quarter" idx="4"/>
          </p:nvPr>
        </p:nvSpPr>
        <p:spPr bwMode="auto">
          <a:xfrm>
            <a:off x="0" y="8250238"/>
            <a:ext cx="2773363" cy="434975"/>
          </a:xfrm>
          <a:prstGeom prst="rect">
            <a:avLst/>
          </a:prstGeom>
          <a:noFill/>
          <a:ln w="9525">
            <a:noFill/>
            <a:miter lim="800000"/>
            <a:headEnd/>
            <a:tailEnd/>
          </a:ln>
          <a:effectLst/>
        </p:spPr>
        <p:txBody>
          <a:bodyPr vert="horz" wrap="square" lIns="86210" tIns="43105" rIns="86210" bIns="43105" numCol="1" anchor="b" anchorCtr="0" compatLnSpc="1">
            <a:prstTxWarp prst="textNoShape">
              <a:avLst/>
            </a:prstTxWarp>
          </a:bodyPr>
          <a:lstStyle>
            <a:lvl1pPr>
              <a:defRPr sz="1100"/>
            </a:lvl1pPr>
          </a:lstStyle>
          <a:p>
            <a:pPr>
              <a:defRPr/>
            </a:pPr>
            <a:endParaRPr lang="en-US" altLang="zh-CN"/>
          </a:p>
        </p:txBody>
      </p:sp>
      <p:sp>
        <p:nvSpPr>
          <p:cNvPr id="65543" name="Rectangle 7"/>
          <p:cNvSpPr>
            <a:spLocks noGrp="1" noChangeArrowheads="1"/>
          </p:cNvSpPr>
          <p:nvPr>
            <p:ph type="sldNum" sz="quarter" idx="5"/>
          </p:nvPr>
        </p:nvSpPr>
        <p:spPr bwMode="auto">
          <a:xfrm>
            <a:off x="3625850" y="8250238"/>
            <a:ext cx="2773363" cy="434975"/>
          </a:xfrm>
          <a:prstGeom prst="rect">
            <a:avLst/>
          </a:prstGeom>
          <a:noFill/>
          <a:ln w="9525">
            <a:noFill/>
            <a:miter lim="800000"/>
            <a:headEnd/>
            <a:tailEnd/>
          </a:ln>
          <a:effectLst/>
        </p:spPr>
        <p:txBody>
          <a:bodyPr vert="horz" wrap="square" lIns="86210" tIns="43105" rIns="86210" bIns="43105" numCol="1" anchor="b" anchorCtr="0" compatLnSpc="1">
            <a:prstTxWarp prst="textNoShape">
              <a:avLst/>
            </a:prstTxWarp>
          </a:bodyPr>
          <a:lstStyle>
            <a:lvl1pPr algn="r">
              <a:defRPr sz="1100"/>
            </a:lvl1pPr>
          </a:lstStyle>
          <a:p>
            <a:pPr>
              <a:defRPr/>
            </a:pPr>
            <a:fld id="{089DEE89-A332-42E9-B7E3-B17AEC72DAA7}"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Arial"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Arial"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Arial"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Arial"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E69DF1F-5A07-4AAA-892B-276A55E912C8}" type="slidenum">
              <a:rPr lang="en-US" altLang="zh-CN"/>
              <a:pPr/>
              <a:t>34</a:t>
            </a:fld>
            <a:endParaRPr lang="en-US" altLang="zh-CN"/>
          </a:p>
        </p:txBody>
      </p:sp>
      <p:sp>
        <p:nvSpPr>
          <p:cNvPr id="53250" name="Rectangle 2"/>
          <p:cNvSpPr>
            <a:spLocks noGrp="1" noRot="1" noChangeAspect="1" noChangeArrowheads="1" noTextEdit="1"/>
          </p:cNvSpPr>
          <p:nvPr>
            <p:ph type="sldImg"/>
          </p:nvPr>
        </p:nvSpPr>
        <p:spPr>
          <a:ln/>
        </p:spPr>
      </p:sp>
      <p:sp>
        <p:nvSpPr>
          <p:cNvPr id="53251"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89DEE89-A332-42E9-B7E3-B17AEC72DAA7}" type="slidenum">
              <a:rPr lang="en-US" altLang="zh-CN" smtClean="0"/>
              <a:pPr>
                <a:defRPr/>
              </a:pPr>
              <a:t>39</a:t>
            </a:fld>
            <a:endParaRPr lang="en-US"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89DEE89-A332-42E9-B7E3-B17AEC72DAA7}" type="slidenum">
              <a:rPr lang="en-US" altLang="zh-CN" smtClean="0"/>
              <a:pPr>
                <a:defRPr/>
              </a:pPr>
              <a:t>50</a:t>
            </a:fld>
            <a:endParaRPr lang="en-US"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89DEE89-A332-42E9-B7E3-B17AEC72DAA7}" type="slidenum">
              <a:rPr lang="en-US" altLang="zh-CN" smtClean="0"/>
              <a:pPr>
                <a:defRPr/>
              </a:pPr>
              <a:t>58</a:t>
            </a:fld>
            <a:endParaRPr lang="en-US"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7"/>
          <p:cNvSpPr>
            <a:spLocks noGrp="1" noChangeArrowheads="1"/>
          </p:cNvSpPr>
          <p:nvPr>
            <p:ph type="sldNum" sz="quarter" idx="5"/>
          </p:nvPr>
        </p:nvSpPr>
        <p:spPr>
          <a:noFill/>
        </p:spPr>
        <p:txBody>
          <a:bodyPr/>
          <a:lstStyle/>
          <a:p>
            <a:fld id="{FC01CB8D-08DD-4DAE-A27D-9D0CC754E8F3}" type="slidenum">
              <a:rPr lang="en-US" altLang="zh-CN" smtClean="0"/>
              <a:pPr/>
              <a:t>148</a:t>
            </a:fld>
            <a:endParaRPr lang="en-US" altLang="zh-CN"/>
          </a:p>
        </p:txBody>
      </p:sp>
      <p:sp>
        <p:nvSpPr>
          <p:cNvPr id="108547" name="Rectangle 2"/>
          <p:cNvSpPr>
            <a:spLocks noGrp="1" noRot="1" noChangeAspect="1" noChangeArrowheads="1" noTextEdit="1"/>
          </p:cNvSpPr>
          <p:nvPr>
            <p:ph type="sldImg"/>
          </p:nvPr>
        </p:nvSpPr>
        <p:spPr>
          <a:ln/>
        </p:spPr>
      </p:sp>
      <p:sp>
        <p:nvSpPr>
          <p:cNvPr id="108548"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lvl1pPr>
              <a:defRPr>
                <a:solidFill>
                  <a:srgbClr val="FFC000"/>
                </a:solidFill>
                <a:latin typeface="黑体" pitchFamily="2" charset="-122"/>
                <a:ea typeface="黑体" pitchFamily="2" charset="-122"/>
              </a:defRPr>
            </a:lvl1pPr>
          </a:lstStyle>
          <a:p>
            <a:r>
              <a:rPr lang="zh-CN" altLang="en-US"/>
              <a:t>单击此处编辑母版标题样式</a:t>
            </a:r>
            <a:endParaRPr lang="zh-CN" altLang="en-US" dirty="0"/>
          </a:p>
        </p:txBody>
      </p:sp>
      <p:sp>
        <p:nvSpPr>
          <p:cNvPr id="3" name="副标题 2"/>
          <p:cNvSpPr>
            <a:spLocks noGrp="1"/>
          </p:cNvSpPr>
          <p:nvPr>
            <p:ph type="subTitle" idx="1"/>
          </p:nvPr>
        </p:nvSpPr>
        <p:spPr>
          <a:xfrm>
            <a:off x="1371600" y="3886200"/>
            <a:ext cx="6400800" cy="1752600"/>
          </a:xfrm>
        </p:spPr>
        <p:txBody>
          <a:bodyPr/>
          <a:lstStyle>
            <a:lvl1pPr marL="0" indent="0" algn="just">
              <a:buNone/>
              <a:defRPr>
                <a:solidFill>
                  <a:srgbClr val="FFC000"/>
                </a:solidFill>
                <a:latin typeface="Times New Roman" pitchFamily="18" charset="0"/>
                <a:ea typeface="黑体" pitchFamily="2" charset="-122"/>
                <a:cs typeface="Times New Roman" pitchFamily="18"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zh-CN" altLang="en-US" dirty="0"/>
          </a:p>
        </p:txBody>
      </p:sp>
      <p:sp>
        <p:nvSpPr>
          <p:cNvPr id="4" name="日期占位符 3"/>
          <p:cNvSpPr>
            <a:spLocks noGrp="1"/>
          </p:cNvSpPr>
          <p:nvPr>
            <p:ph type="dt" sz="half" idx="10"/>
          </p:nvPr>
        </p:nvSpPr>
        <p:spPr/>
        <p:txBody>
          <a:bodyPr/>
          <a:lstStyle>
            <a:lvl1pPr>
              <a:defRPr>
                <a:solidFill>
                  <a:srgbClr val="FFC000"/>
                </a:solidFill>
                <a:latin typeface="Calibri" pitchFamily="34" charset="0"/>
                <a:ea typeface="微软雅黑" pitchFamily="34" charset="-122"/>
              </a:defRPr>
            </a:lvl1pPr>
          </a:lstStyle>
          <a:p>
            <a:pPr>
              <a:defRPr/>
            </a:pPr>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a:xfrm>
            <a:off x="7010400" y="6492875"/>
            <a:ext cx="2133600" cy="365125"/>
          </a:xfrm>
          <a:prstGeom prst="rect">
            <a:avLst/>
          </a:prstGeom>
        </p:spPr>
        <p:txBody>
          <a:bodyPr/>
          <a:lstStyle>
            <a:lvl1pPr>
              <a:defRPr/>
            </a:lvl1pPr>
          </a:lstStyle>
          <a:p>
            <a:pPr>
              <a:defRPr/>
            </a:pPr>
            <a:fld id="{76520438-D4B4-4682-BEAC-8D6473644A28}" type="slidenum">
              <a:rPr lang="en-US" altLang="zh-CN"/>
              <a:pPr>
                <a:defRPr/>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a:xfrm>
            <a:off x="7010400" y="6492875"/>
            <a:ext cx="2133600" cy="365125"/>
          </a:xfrm>
          <a:prstGeom prst="rect">
            <a:avLst/>
          </a:prstGeom>
        </p:spPr>
        <p:txBody>
          <a:bodyPr/>
          <a:lstStyle>
            <a:lvl1pPr>
              <a:defRPr/>
            </a:lvl1pPr>
          </a:lstStyle>
          <a:p>
            <a:pPr>
              <a:defRPr/>
            </a:pPr>
            <a:fld id="{43F795F1-8435-467A-BC99-2A777873AFA2}" type="slidenum">
              <a:rPr lang="en-US" altLang="zh-CN"/>
              <a:pPr>
                <a:defRPr/>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lgn="l">
              <a:defRPr>
                <a:solidFill>
                  <a:srgbClr val="FFC000"/>
                </a:solidFill>
                <a:latin typeface="Times New Roman" pitchFamily="18" charset="0"/>
                <a:cs typeface="Times New Roman" pitchFamily="18" charset="0"/>
              </a:defRPr>
            </a:lvl1pPr>
          </a:lstStyle>
          <a:p>
            <a:r>
              <a:rPr lang="zh-CN" altLang="en-US"/>
              <a:t>单击此处编辑母版标题样式</a:t>
            </a:r>
            <a:endParaRPr lang="zh-CN" altLang="en-US" dirty="0"/>
          </a:p>
        </p:txBody>
      </p:sp>
      <p:sp>
        <p:nvSpPr>
          <p:cNvPr id="3" name="内容占位符 2"/>
          <p:cNvSpPr>
            <a:spLocks noGrp="1"/>
          </p:cNvSpPr>
          <p:nvPr>
            <p:ph idx="1"/>
          </p:nvPr>
        </p:nvSpPr>
        <p:spPr/>
        <p:txBody>
          <a:bodyPr/>
          <a:lstStyle>
            <a:lvl1pPr algn="just">
              <a:buFont typeface="Wingdings" pitchFamily="2" charset="2"/>
              <a:buChar char="Ø"/>
              <a:defRPr>
                <a:solidFill>
                  <a:srgbClr val="FFC000"/>
                </a:solidFill>
                <a:latin typeface="Times New Roman" pitchFamily="18" charset="0"/>
                <a:cs typeface="Times New Roman" pitchFamily="18" charset="0"/>
              </a:defRPr>
            </a:lvl1pPr>
            <a:lvl2pPr algn="just">
              <a:buFont typeface="Wingdings" pitchFamily="2" charset="2"/>
              <a:buChar char="ü"/>
              <a:defRPr>
                <a:solidFill>
                  <a:srgbClr val="FFC000"/>
                </a:solidFill>
                <a:latin typeface="Times New Roman" pitchFamily="18" charset="0"/>
                <a:cs typeface="Times New Roman" pitchFamily="18" charset="0"/>
              </a:defRPr>
            </a:lvl2pPr>
            <a:lvl3pPr algn="just">
              <a:defRPr>
                <a:solidFill>
                  <a:srgbClr val="FFC000"/>
                </a:solidFill>
                <a:latin typeface="Times New Roman" pitchFamily="18" charset="0"/>
                <a:cs typeface="Times New Roman" pitchFamily="18" charset="0"/>
              </a:defRPr>
            </a:lvl3pPr>
            <a:lvl4pPr algn="just">
              <a:defRPr>
                <a:solidFill>
                  <a:srgbClr val="FFC000"/>
                </a:solidFill>
                <a:latin typeface="Times New Roman" pitchFamily="18" charset="0"/>
                <a:cs typeface="Times New Roman" pitchFamily="18" charset="0"/>
              </a:defRPr>
            </a:lvl4pPr>
            <a:lvl5pPr algn="just">
              <a:defRPr>
                <a:solidFill>
                  <a:srgbClr val="FFC000"/>
                </a:solidFill>
                <a:latin typeface="Times New Roman" pitchFamily="18" charset="0"/>
                <a:cs typeface="Times New Roman" pitchFamily="18"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zh-CN" altLang="en-US" dirty="0"/>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solidFill>
                  <a:srgbClr val="FFC000"/>
                </a:solidFill>
                <a:latin typeface="Times New Roman" pitchFamily="18" charset="0"/>
                <a:cs typeface="Times New Roman" pitchFamily="18" charset="0"/>
              </a:defRPr>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rgbClr val="FFC000"/>
                </a:solidFill>
                <a:latin typeface="Times New Roman" pitchFamily="18" charset="0"/>
                <a:cs typeface="Times New Roman" pitchFamily="18"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solidFill>
                  <a:srgbClr val="FFC000"/>
                </a:solidFill>
              </a:defRPr>
            </a:lvl1pPr>
          </a:lstStyle>
          <a:p>
            <a:pPr>
              <a:defRPr/>
            </a:pPr>
            <a:endParaRPr lang="en-US" altLang="zh-CN"/>
          </a:p>
        </p:txBody>
      </p:sp>
      <p:sp>
        <p:nvSpPr>
          <p:cNvPr id="5" name="页脚占位符 4"/>
          <p:cNvSpPr>
            <a:spLocks noGrp="1"/>
          </p:cNvSpPr>
          <p:nvPr>
            <p:ph type="ftr" sz="quarter" idx="11"/>
          </p:nvPr>
        </p:nvSpPr>
        <p:spPr/>
        <p:txBody>
          <a:bodyPr/>
          <a:lstStyle>
            <a:lvl1pPr>
              <a:defRPr>
                <a:solidFill>
                  <a:srgbClr val="FFC000"/>
                </a:solidFill>
              </a:defRPr>
            </a:lvl1pPr>
          </a:lstStyle>
          <a:p>
            <a:pPr>
              <a:defRPr/>
            </a:pPr>
            <a:endParaRPr lang="en-US" altLang="zh-CN"/>
          </a:p>
        </p:txBody>
      </p:sp>
      <p:sp>
        <p:nvSpPr>
          <p:cNvPr id="6" name="灯片编号占位符 5"/>
          <p:cNvSpPr>
            <a:spLocks noGrp="1"/>
          </p:cNvSpPr>
          <p:nvPr>
            <p:ph type="sldNum" sz="quarter" idx="12"/>
          </p:nvPr>
        </p:nvSpPr>
        <p:spPr>
          <a:xfrm>
            <a:off x="7010400" y="6492875"/>
            <a:ext cx="2133600" cy="365125"/>
          </a:xfrm>
          <a:prstGeom prst="rect">
            <a:avLst/>
          </a:prstGeom>
        </p:spPr>
        <p:txBody>
          <a:bodyPr/>
          <a:lstStyle>
            <a:lvl1pPr>
              <a:defRPr>
                <a:solidFill>
                  <a:srgbClr val="FFC000"/>
                </a:solidFill>
              </a:defRPr>
            </a:lvl1pPr>
          </a:lstStyle>
          <a:p>
            <a:pPr>
              <a:defRPr/>
            </a:pPr>
            <a:fld id="{3A075D98-C75C-48E0-8ED8-BDDDEA7565C9}" type="slidenum">
              <a:rPr lang="en-US" altLang="zh-CN"/>
              <a:pPr>
                <a:defRPr/>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solidFill>
                  <a:srgbClr val="FFC000"/>
                </a:solidFill>
                <a:latin typeface="Times New Roman" pitchFamily="18" charset="0"/>
                <a:cs typeface="Times New Roman" pitchFamily="18" charset="0"/>
              </a:defRPr>
            </a:lvl1p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a:xfrm>
            <a:off x="7010400" y="6492875"/>
            <a:ext cx="2133600" cy="365125"/>
          </a:xfrm>
          <a:prstGeom prst="rect">
            <a:avLst/>
          </a:prstGeom>
        </p:spPr>
        <p:txBody>
          <a:bodyPr/>
          <a:lstStyle>
            <a:lvl1pPr>
              <a:defRPr/>
            </a:lvl1pPr>
          </a:lstStyle>
          <a:p>
            <a:pPr>
              <a:defRPr/>
            </a:pPr>
            <a:fld id="{FF32A797-3816-44AA-B2F1-52DD7F6646A3}" type="slidenum">
              <a:rPr lang="en-US" altLang="zh-CN"/>
              <a:pPr>
                <a:defRPr/>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lvl1pPr>
              <a:defRPr/>
            </a:lvl1pPr>
          </a:lstStyle>
          <a:p>
            <a:pPr>
              <a:defRPr/>
            </a:pPr>
            <a:endParaRPr lang="en-US" altLang="zh-CN"/>
          </a:p>
        </p:txBody>
      </p:sp>
      <p:sp>
        <p:nvSpPr>
          <p:cNvPr id="8" name="页脚占位符 7"/>
          <p:cNvSpPr>
            <a:spLocks noGrp="1"/>
          </p:cNvSpPr>
          <p:nvPr>
            <p:ph type="ftr" sz="quarter" idx="11"/>
          </p:nvPr>
        </p:nvSpPr>
        <p:spPr/>
        <p:txBody>
          <a:bodyPr/>
          <a:lstStyle>
            <a:lvl1pPr>
              <a:defRPr/>
            </a:lvl1pPr>
          </a:lstStyle>
          <a:p>
            <a:pPr>
              <a:defRPr/>
            </a:pPr>
            <a:endParaRPr lang="en-US" altLang="zh-CN"/>
          </a:p>
        </p:txBody>
      </p:sp>
      <p:sp>
        <p:nvSpPr>
          <p:cNvPr id="9" name="灯片编号占位符 8"/>
          <p:cNvSpPr>
            <a:spLocks noGrp="1"/>
          </p:cNvSpPr>
          <p:nvPr>
            <p:ph type="sldNum" sz="quarter" idx="12"/>
          </p:nvPr>
        </p:nvSpPr>
        <p:spPr>
          <a:xfrm>
            <a:off x="7010400" y="6492875"/>
            <a:ext cx="2133600" cy="365125"/>
          </a:xfrm>
          <a:prstGeom prst="rect">
            <a:avLst/>
          </a:prstGeom>
        </p:spPr>
        <p:txBody>
          <a:bodyPr/>
          <a:lstStyle>
            <a:lvl1pPr>
              <a:defRPr/>
            </a:lvl1pPr>
          </a:lstStyle>
          <a:p>
            <a:pPr>
              <a:defRPr/>
            </a:pPr>
            <a:fld id="{CB1A7D94-891C-43E7-97FF-A470671974C7}" type="slidenum">
              <a:rPr lang="en-US" altLang="zh-CN"/>
              <a:pPr>
                <a:defRPr/>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Times New Roman" pitchFamily="18" charset="0"/>
                <a:cs typeface="Times New Roman" pitchFamily="18" charset="0"/>
              </a:defRPr>
            </a:lvl1pPr>
          </a:lstStyle>
          <a:p>
            <a:r>
              <a:rPr lang="zh-CN" altLang="en-US"/>
              <a:t>单击此处编辑母版标题样式</a:t>
            </a:r>
          </a:p>
        </p:txBody>
      </p:sp>
      <p:sp>
        <p:nvSpPr>
          <p:cNvPr id="3" name="日期占位符 2"/>
          <p:cNvSpPr>
            <a:spLocks noGrp="1"/>
          </p:cNvSpPr>
          <p:nvPr>
            <p:ph type="dt" sz="half" idx="10"/>
          </p:nvPr>
        </p:nvSpPr>
        <p:spPr/>
        <p:txBody>
          <a:bodyPr/>
          <a:lstStyle>
            <a:lvl1pPr>
              <a:defRPr/>
            </a:lvl1pPr>
          </a:lstStyle>
          <a:p>
            <a:pPr>
              <a:defRPr/>
            </a:pPr>
            <a:endParaRPr lang="en-US" altLang="zh-CN"/>
          </a:p>
        </p:txBody>
      </p:sp>
      <p:sp>
        <p:nvSpPr>
          <p:cNvPr id="4" name="页脚占位符 3"/>
          <p:cNvSpPr>
            <a:spLocks noGrp="1"/>
          </p:cNvSpPr>
          <p:nvPr>
            <p:ph type="ftr" sz="quarter" idx="11"/>
          </p:nvPr>
        </p:nvSpPr>
        <p:spPr/>
        <p:txBody>
          <a:bodyPr/>
          <a:lstStyle>
            <a:lvl1pPr>
              <a:defRPr/>
            </a:lvl1pPr>
          </a:lstStyle>
          <a:p>
            <a:pPr>
              <a:defRPr/>
            </a:pPr>
            <a:endParaRPr lang="en-US" altLang="zh-CN"/>
          </a:p>
        </p:txBody>
      </p:sp>
      <p:sp>
        <p:nvSpPr>
          <p:cNvPr id="5" name="灯片编号占位符 4"/>
          <p:cNvSpPr>
            <a:spLocks noGrp="1"/>
          </p:cNvSpPr>
          <p:nvPr>
            <p:ph type="sldNum" sz="quarter" idx="12"/>
          </p:nvPr>
        </p:nvSpPr>
        <p:spPr>
          <a:xfrm>
            <a:off x="7010400" y="6492875"/>
            <a:ext cx="2133600" cy="365125"/>
          </a:xfrm>
          <a:prstGeom prst="rect">
            <a:avLst/>
          </a:prstGeom>
        </p:spPr>
        <p:txBody>
          <a:bodyPr/>
          <a:lstStyle>
            <a:lvl1pPr>
              <a:defRPr/>
            </a:lvl1pPr>
          </a:lstStyle>
          <a:p>
            <a:pPr>
              <a:defRPr/>
            </a:pPr>
            <a:fld id="{D9304289-81A2-422E-8EA7-83E05EDAEB7E}" type="slidenum">
              <a:rPr lang="en-US" altLang="zh-CN"/>
              <a:pPr>
                <a:defRPr/>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pPr>
              <a:defRPr/>
            </a:pPr>
            <a:endParaRPr lang="en-US" altLang="zh-CN"/>
          </a:p>
        </p:txBody>
      </p:sp>
      <p:sp>
        <p:nvSpPr>
          <p:cNvPr id="3" name="页脚占位符 2"/>
          <p:cNvSpPr>
            <a:spLocks noGrp="1"/>
          </p:cNvSpPr>
          <p:nvPr>
            <p:ph type="ftr" sz="quarter" idx="11"/>
          </p:nvPr>
        </p:nvSpPr>
        <p:spPr/>
        <p:txBody>
          <a:bodyPr/>
          <a:lstStyle>
            <a:lvl1pPr>
              <a:defRPr/>
            </a:lvl1pPr>
          </a:lstStyle>
          <a:p>
            <a:pPr>
              <a:defRPr/>
            </a:pPr>
            <a:endParaRPr lang="en-US" altLang="zh-CN"/>
          </a:p>
        </p:txBody>
      </p:sp>
      <p:sp>
        <p:nvSpPr>
          <p:cNvPr id="4" name="灯片编号占位符 3"/>
          <p:cNvSpPr>
            <a:spLocks noGrp="1"/>
          </p:cNvSpPr>
          <p:nvPr>
            <p:ph type="sldNum" sz="quarter" idx="12"/>
          </p:nvPr>
        </p:nvSpPr>
        <p:spPr>
          <a:xfrm>
            <a:off x="7010400" y="6492875"/>
            <a:ext cx="2133600" cy="365125"/>
          </a:xfrm>
          <a:prstGeom prst="rect">
            <a:avLst/>
          </a:prstGeom>
        </p:spPr>
        <p:txBody>
          <a:bodyPr/>
          <a:lstStyle>
            <a:lvl1pPr>
              <a:defRPr/>
            </a:lvl1pPr>
          </a:lstStyle>
          <a:p>
            <a:pPr>
              <a:defRPr/>
            </a:pPr>
            <a:fld id="{FC0B7D95-9768-4A13-BC6C-BC0A9759117D}" type="slidenum">
              <a:rPr lang="en-US" altLang="zh-CN"/>
              <a:pPr>
                <a:defRPr/>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a:xfrm>
            <a:off x="7010400" y="6492875"/>
            <a:ext cx="2133600" cy="365125"/>
          </a:xfrm>
          <a:prstGeom prst="rect">
            <a:avLst/>
          </a:prstGeom>
        </p:spPr>
        <p:txBody>
          <a:bodyPr/>
          <a:lstStyle>
            <a:lvl1pPr>
              <a:defRPr/>
            </a:lvl1pPr>
          </a:lstStyle>
          <a:p>
            <a:pPr>
              <a:defRPr/>
            </a:pPr>
            <a:fld id="{FDE03A28-FAD5-4C91-8B14-4E09C82CC0DD}" type="slidenum">
              <a:rPr lang="en-US" altLang="zh-CN"/>
              <a:pPr>
                <a:defRPr/>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a:t>单击图标添加图片</a:t>
            </a: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a:xfrm>
            <a:off x="7010400" y="6492875"/>
            <a:ext cx="2133600" cy="365125"/>
          </a:xfrm>
          <a:prstGeom prst="rect">
            <a:avLst/>
          </a:prstGeom>
        </p:spPr>
        <p:txBody>
          <a:bodyPr/>
          <a:lstStyle>
            <a:lvl1pPr>
              <a:defRPr/>
            </a:lvl1pPr>
          </a:lstStyle>
          <a:p>
            <a:pPr>
              <a:defRPr/>
            </a:pPr>
            <a:fld id="{6627F0D1-7B00-4271-9F26-F9B4C0D78C4D}" type="slidenum">
              <a:rPr lang="en-US" altLang="zh-CN"/>
              <a:pPr>
                <a:defRPr/>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363538"/>
            <a:ext cx="8229600" cy="1143000"/>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457200" y="1689100"/>
            <a:ext cx="8229600" cy="4525963"/>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b="1">
                <a:solidFill>
                  <a:srgbClr val="FFC000"/>
                </a:solidFill>
                <a:effectLst>
                  <a:outerShdw blurRad="38100" dist="38100" dir="2700000" algn="tl">
                    <a:srgbClr val="000000">
                      <a:alpha val="43137"/>
                    </a:srgbClr>
                  </a:outerShdw>
                </a:effectLst>
                <a:latin typeface="微软雅黑" pitchFamily="34" charset="-122"/>
                <a:ea typeface="微软雅黑" pitchFamily="34" charset="-122"/>
              </a:defRPr>
            </a:lvl1pPr>
          </a:lstStyle>
          <a:p>
            <a:pPr>
              <a:defRPr/>
            </a:pPr>
            <a:endParaRPr lang="en-US" altLang="zh-CN"/>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b="1">
                <a:solidFill>
                  <a:srgbClr val="FFC000"/>
                </a:solidFill>
                <a:effectLst>
                  <a:outerShdw blurRad="38100" dist="38100" dir="2700000" algn="tl">
                    <a:srgbClr val="000000">
                      <a:alpha val="43137"/>
                    </a:srgbClr>
                  </a:outerShdw>
                </a:effectLst>
                <a:latin typeface="微软雅黑" pitchFamily="34" charset="-122"/>
                <a:ea typeface="微软雅黑" pitchFamily="34" charset="-122"/>
              </a:defRPr>
            </a:lvl1pPr>
          </a:lstStyle>
          <a:p>
            <a:pPr>
              <a:defRPr/>
            </a:pPr>
            <a:endParaRPr lang="en-US" altLang="zh-CN"/>
          </a:p>
        </p:txBody>
      </p:sp>
      <p:sp>
        <p:nvSpPr>
          <p:cNvPr id="7" name="页脚占位符 4"/>
          <p:cNvSpPr txBox="1">
            <a:spLocks/>
          </p:cNvSpPr>
          <p:nvPr/>
        </p:nvSpPr>
        <p:spPr>
          <a:xfrm>
            <a:off x="0" y="0"/>
            <a:ext cx="6072188" cy="365125"/>
          </a:xfrm>
          <a:prstGeom prst="rect">
            <a:avLst/>
          </a:prstGeom>
        </p:spPr>
        <p:txBody>
          <a:bodyPr lIns="36000" tIns="36000" rIns="36000" bIns="36000"/>
          <a:lstStyle>
            <a:lvl1pPr algn="l">
              <a:defRPr sz="1800" b="1">
                <a:solidFill>
                  <a:schemeClr val="accent1"/>
                </a:solidFill>
                <a:effectLst>
                  <a:outerShdw blurRad="38100" dist="38100" dir="2700000" algn="tl">
                    <a:srgbClr val="000000">
                      <a:alpha val="43137"/>
                    </a:srgbClr>
                  </a:outerShdw>
                </a:effectLst>
              </a:defRPr>
            </a:lvl1pPr>
          </a:lstStyle>
          <a:p>
            <a:pPr>
              <a:spcBef>
                <a:spcPct val="50000"/>
              </a:spcBef>
              <a:defRPr/>
            </a:pPr>
            <a:r>
              <a:rPr lang="zh-CN" altLang="en-US" dirty="0">
                <a:solidFill>
                  <a:srgbClr val="F01085"/>
                </a:solidFill>
                <a:latin typeface="黑体" pitchFamily="2" charset="-122"/>
                <a:ea typeface="黑体" pitchFamily="2" charset="-122"/>
              </a:rPr>
              <a:t>无土栽培技术</a:t>
            </a:r>
            <a:r>
              <a:rPr lang="en-US" altLang="zh-CN" dirty="0">
                <a:solidFill>
                  <a:srgbClr val="F01085"/>
                </a:solidFill>
                <a:latin typeface="黑体" pitchFamily="2" charset="-122"/>
                <a:ea typeface="黑体" pitchFamily="2" charset="-122"/>
              </a:rPr>
              <a:t>——</a:t>
            </a:r>
            <a:r>
              <a:rPr lang="zh-CN" altLang="en-US" dirty="0">
                <a:solidFill>
                  <a:srgbClr val="F01085"/>
                </a:solidFill>
                <a:latin typeface="黑体" pitchFamily="2" charset="-122"/>
                <a:ea typeface="黑体" pitchFamily="2" charset="-122"/>
              </a:rPr>
              <a:t>第二章 </a:t>
            </a:r>
            <a:r>
              <a:rPr lang="zh-CN" altLang="en-US" sz="1800" b="1" kern="1200" dirty="0">
                <a:solidFill>
                  <a:srgbClr val="F01085"/>
                </a:solidFill>
                <a:effectLst>
                  <a:outerShdw blurRad="38100" dist="38100" dir="2700000" algn="tl">
                    <a:srgbClr val="000000">
                      <a:alpha val="43137"/>
                    </a:srgbClr>
                  </a:outerShdw>
                </a:effectLst>
                <a:latin typeface="黑体" pitchFamily="2" charset="-122"/>
                <a:ea typeface="黑体" pitchFamily="2" charset="-122"/>
                <a:cs typeface="+mn-cs"/>
              </a:rPr>
              <a:t>基础理论</a:t>
            </a:r>
          </a:p>
        </p:txBody>
      </p:sp>
      <p:sp>
        <p:nvSpPr>
          <p:cNvPr id="11" name="矩形 10"/>
          <p:cNvSpPr/>
          <p:nvPr/>
        </p:nvSpPr>
        <p:spPr>
          <a:xfrm>
            <a:off x="6012160" y="6381328"/>
            <a:ext cx="2816079" cy="276999"/>
          </a:xfrm>
          <a:prstGeom prst="rect">
            <a:avLst/>
          </a:prstGeom>
          <a:noFill/>
        </p:spPr>
        <p:txBody>
          <a:bodyPr>
            <a:spAutoFit/>
          </a:bodyPr>
          <a:lstStyle/>
          <a:p>
            <a:pPr algn="ctr">
              <a:defRPr/>
            </a:pPr>
            <a:r>
              <a:rPr lang="en-US" altLang="zh-CN" sz="1200" b="1" dirty="0">
                <a:ln w="900" cmpd="sng">
                  <a:solidFill>
                    <a:schemeClr val="accent1">
                      <a:satMod val="190000"/>
                      <a:alpha val="55000"/>
                    </a:schemeClr>
                  </a:solidFill>
                  <a:prstDash val="solid"/>
                </a:ln>
                <a:solidFill>
                  <a:srgbClr val="FF0000"/>
                </a:solidFill>
                <a:effectLst>
                  <a:innerShdw blurRad="101600" dist="76200" dir="5400000">
                    <a:schemeClr val="accent1">
                      <a:satMod val="190000"/>
                      <a:tint val="100000"/>
                      <a:alpha val="74000"/>
                    </a:schemeClr>
                  </a:innerShdw>
                </a:effectLst>
                <a:latin typeface="Times New Roman" pitchFamily="18" charset="0"/>
                <a:cs typeface="Times New Roman" pitchFamily="18" charset="0"/>
              </a:rPr>
              <a:t>Shandong  Agricultural University</a:t>
            </a:r>
            <a:endParaRPr lang="zh-CN" altLang="en-US" sz="1200" b="1" dirty="0">
              <a:ln w="900" cmpd="sng">
                <a:solidFill>
                  <a:schemeClr val="accent1">
                    <a:satMod val="190000"/>
                    <a:alpha val="55000"/>
                  </a:schemeClr>
                </a:solidFill>
                <a:prstDash val="solid"/>
              </a:ln>
              <a:solidFill>
                <a:srgbClr val="FF0000"/>
              </a:solidFill>
              <a:effectLst>
                <a:innerShdw blurRad="101600" dist="76200" dir="5400000">
                  <a:schemeClr val="accent1">
                    <a:satMod val="190000"/>
                    <a:tint val="100000"/>
                    <a:alpha val="74000"/>
                  </a:schemeClr>
                </a:innerShdw>
              </a:effectLst>
              <a:latin typeface="Times New Roman" pitchFamily="18" charset="0"/>
              <a:cs typeface="Times New Roman" pitchFamily="18" charset="0"/>
            </a:endParaRPr>
          </a:p>
        </p:txBody>
      </p:sp>
      <p:cxnSp>
        <p:nvCxnSpPr>
          <p:cNvPr id="8" name="直接连接符 7"/>
          <p:cNvCxnSpPr/>
          <p:nvPr userDrawn="1"/>
        </p:nvCxnSpPr>
        <p:spPr>
          <a:xfrm>
            <a:off x="0" y="333375"/>
            <a:ext cx="9144000" cy="0"/>
          </a:xfrm>
          <a:prstGeom prst="line">
            <a:avLst/>
          </a:prstGeom>
          <a:ln w="25400">
            <a:solidFill>
              <a:srgbClr val="0BF57A"/>
            </a:solidFill>
          </a:ln>
        </p:spPr>
        <p:style>
          <a:lnRef idx="1">
            <a:schemeClr val="accent1"/>
          </a:lnRef>
          <a:fillRef idx="0">
            <a:schemeClr val="accent1"/>
          </a:fillRef>
          <a:effectRef idx="0">
            <a:schemeClr val="accent1"/>
          </a:effectRef>
          <a:fontRef idx="minor">
            <a:schemeClr val="tx1"/>
          </a:fontRef>
        </p:style>
      </p:cxnSp>
    </p:spTree>
  </p:cSld>
  <p:clrMap bg1="dk1" tx1="lt1" bg2="dk2" tx2="lt2" accent1="accent1" accent2="accent2" accent3="accent3" accent4="accent4" accent5="accent5" accent6="accent6" hlink="hlink" folHlink="folHlink"/>
  <p:sldLayoutIdLst>
    <p:sldLayoutId id="2147483855" r:id="rId1"/>
    <p:sldLayoutId id="2147483854" r:id="rId2"/>
    <p:sldLayoutId id="2147483856" r:id="rId3"/>
    <p:sldLayoutId id="2147483857" r:id="rId4"/>
    <p:sldLayoutId id="2147483858" r:id="rId5"/>
    <p:sldLayoutId id="2147483859" r:id="rId6"/>
    <p:sldLayoutId id="2147483860" r:id="rId7"/>
    <p:sldLayoutId id="2147483861" r:id="rId8"/>
    <p:sldLayoutId id="2147483862" r:id="rId9"/>
    <p:sldLayoutId id="2147483863" r:id="rId10"/>
    <p:sldLayoutId id="2147483864" r:id="rId11"/>
  </p:sldLayoutIdLst>
  <p:txStyles>
    <p:titleStyle>
      <a:lvl1pPr algn="l" rtl="0" eaLnBrk="0" fontAlgn="base" hangingPunct="0">
        <a:spcBef>
          <a:spcPct val="0"/>
        </a:spcBef>
        <a:spcAft>
          <a:spcPct val="0"/>
        </a:spcAft>
        <a:defRPr sz="4400" b="1" kern="1200">
          <a:solidFill>
            <a:srgbClr val="FFC000"/>
          </a:solidFill>
          <a:effectLst>
            <a:outerShdw blurRad="38100" dist="38100" dir="2700000" algn="tl">
              <a:srgbClr val="000000">
                <a:alpha val="43137"/>
              </a:srgbClr>
            </a:outerShdw>
          </a:effectLst>
          <a:latin typeface="+mn-lt"/>
          <a:ea typeface="黑体" pitchFamily="2" charset="-122"/>
          <a:cs typeface="+mj-cs"/>
        </a:defRPr>
      </a:lvl1pPr>
      <a:lvl2pPr algn="l" rtl="0" eaLnBrk="0" fontAlgn="base" hangingPunct="0">
        <a:spcBef>
          <a:spcPct val="0"/>
        </a:spcBef>
        <a:spcAft>
          <a:spcPct val="0"/>
        </a:spcAft>
        <a:defRPr sz="4400" b="1">
          <a:solidFill>
            <a:srgbClr val="FFC000"/>
          </a:solidFill>
          <a:latin typeface="Verdana" pitchFamily="34" charset="0"/>
          <a:ea typeface="黑体" pitchFamily="2" charset="-122"/>
        </a:defRPr>
      </a:lvl2pPr>
      <a:lvl3pPr algn="l" rtl="0" eaLnBrk="0" fontAlgn="base" hangingPunct="0">
        <a:spcBef>
          <a:spcPct val="0"/>
        </a:spcBef>
        <a:spcAft>
          <a:spcPct val="0"/>
        </a:spcAft>
        <a:defRPr sz="4400" b="1">
          <a:solidFill>
            <a:srgbClr val="FFC000"/>
          </a:solidFill>
          <a:latin typeface="Verdana" pitchFamily="34" charset="0"/>
          <a:ea typeface="黑体" pitchFamily="2" charset="-122"/>
        </a:defRPr>
      </a:lvl3pPr>
      <a:lvl4pPr algn="l" rtl="0" eaLnBrk="0" fontAlgn="base" hangingPunct="0">
        <a:spcBef>
          <a:spcPct val="0"/>
        </a:spcBef>
        <a:spcAft>
          <a:spcPct val="0"/>
        </a:spcAft>
        <a:defRPr sz="4400" b="1">
          <a:solidFill>
            <a:srgbClr val="FFC000"/>
          </a:solidFill>
          <a:latin typeface="Verdana" pitchFamily="34" charset="0"/>
          <a:ea typeface="黑体" pitchFamily="2" charset="-122"/>
        </a:defRPr>
      </a:lvl4pPr>
      <a:lvl5pPr algn="l" rtl="0" eaLnBrk="0" fontAlgn="base" hangingPunct="0">
        <a:spcBef>
          <a:spcPct val="0"/>
        </a:spcBef>
        <a:spcAft>
          <a:spcPct val="0"/>
        </a:spcAft>
        <a:defRPr sz="4400" b="1">
          <a:solidFill>
            <a:srgbClr val="FFC000"/>
          </a:solidFill>
          <a:latin typeface="Verdana" pitchFamily="34" charset="0"/>
          <a:ea typeface="黑体" pitchFamily="2" charset="-122"/>
        </a:defRPr>
      </a:lvl5pPr>
      <a:lvl6pPr marL="457200" algn="l" rtl="0" fontAlgn="base">
        <a:spcBef>
          <a:spcPct val="0"/>
        </a:spcBef>
        <a:spcAft>
          <a:spcPct val="0"/>
        </a:spcAft>
        <a:defRPr sz="4400" b="1">
          <a:solidFill>
            <a:srgbClr val="FFC000"/>
          </a:solidFill>
          <a:latin typeface="Verdana" pitchFamily="34" charset="0"/>
          <a:ea typeface="黑体" pitchFamily="2" charset="-122"/>
        </a:defRPr>
      </a:lvl6pPr>
      <a:lvl7pPr marL="914400" algn="l" rtl="0" fontAlgn="base">
        <a:spcBef>
          <a:spcPct val="0"/>
        </a:spcBef>
        <a:spcAft>
          <a:spcPct val="0"/>
        </a:spcAft>
        <a:defRPr sz="4400" b="1">
          <a:solidFill>
            <a:srgbClr val="FFC000"/>
          </a:solidFill>
          <a:latin typeface="Verdana" pitchFamily="34" charset="0"/>
          <a:ea typeface="黑体" pitchFamily="2" charset="-122"/>
        </a:defRPr>
      </a:lvl7pPr>
      <a:lvl8pPr marL="1371600" algn="l" rtl="0" fontAlgn="base">
        <a:spcBef>
          <a:spcPct val="0"/>
        </a:spcBef>
        <a:spcAft>
          <a:spcPct val="0"/>
        </a:spcAft>
        <a:defRPr sz="4400" b="1">
          <a:solidFill>
            <a:srgbClr val="FFC000"/>
          </a:solidFill>
          <a:latin typeface="Verdana" pitchFamily="34" charset="0"/>
          <a:ea typeface="黑体" pitchFamily="2" charset="-122"/>
        </a:defRPr>
      </a:lvl8pPr>
      <a:lvl9pPr marL="1828800" algn="l" rtl="0" fontAlgn="base">
        <a:spcBef>
          <a:spcPct val="0"/>
        </a:spcBef>
        <a:spcAft>
          <a:spcPct val="0"/>
        </a:spcAft>
        <a:defRPr sz="4400" b="1">
          <a:solidFill>
            <a:srgbClr val="FFC000"/>
          </a:solidFill>
          <a:latin typeface="Verdana" pitchFamily="34" charset="0"/>
          <a:ea typeface="黑体" pitchFamily="2" charset="-122"/>
        </a:defRPr>
      </a:lvl9pPr>
    </p:titleStyle>
    <p:bodyStyle>
      <a:lvl1pPr marL="342900" indent="-342900" algn="just" rtl="0" eaLnBrk="0" fontAlgn="base" hangingPunct="0">
        <a:spcBef>
          <a:spcPct val="20000"/>
        </a:spcBef>
        <a:spcAft>
          <a:spcPct val="0"/>
        </a:spcAft>
        <a:buFont typeface="Wingdings" pitchFamily="2" charset="2"/>
        <a:buChar char="Ø"/>
        <a:defRPr sz="3200" kern="1200">
          <a:solidFill>
            <a:srgbClr val="FFC000"/>
          </a:solidFill>
          <a:effectLst>
            <a:outerShdw blurRad="38100" dist="38100" dir="2700000" algn="tl">
              <a:srgbClr val="000000">
                <a:alpha val="43137"/>
              </a:srgbClr>
            </a:outerShdw>
          </a:effectLst>
          <a:latin typeface="Times New Roman" pitchFamily="18" charset="0"/>
          <a:ea typeface="黑体" pitchFamily="2" charset="-122"/>
          <a:cs typeface="Times New Roman" pitchFamily="18" charset="0"/>
        </a:defRPr>
      </a:lvl1pPr>
      <a:lvl2pPr marL="742950" indent="-285750" algn="just" rtl="0" eaLnBrk="0" fontAlgn="base" hangingPunct="0">
        <a:spcBef>
          <a:spcPct val="20000"/>
        </a:spcBef>
        <a:spcAft>
          <a:spcPct val="0"/>
        </a:spcAft>
        <a:buFont typeface="Wingdings" pitchFamily="2" charset="2"/>
        <a:buChar char="ü"/>
        <a:defRPr sz="2800" kern="1200">
          <a:solidFill>
            <a:srgbClr val="FFC000"/>
          </a:solidFill>
          <a:effectLst>
            <a:outerShdw blurRad="38100" dist="38100" dir="2700000" algn="tl">
              <a:srgbClr val="000000">
                <a:alpha val="43137"/>
              </a:srgbClr>
            </a:outerShdw>
          </a:effectLst>
          <a:latin typeface="Times New Roman" pitchFamily="18" charset="0"/>
          <a:ea typeface="黑体" pitchFamily="2" charset="-122"/>
          <a:cs typeface="Times New Roman" pitchFamily="18" charset="0"/>
        </a:defRPr>
      </a:lvl2pPr>
      <a:lvl3pPr marL="1143000" indent="-228600" algn="just" rtl="0" eaLnBrk="0" fontAlgn="base" hangingPunct="0">
        <a:spcBef>
          <a:spcPct val="20000"/>
        </a:spcBef>
        <a:spcAft>
          <a:spcPct val="0"/>
        </a:spcAft>
        <a:buFont typeface="Arial" charset="0"/>
        <a:buChar char="•"/>
        <a:defRPr sz="2400" kern="1200">
          <a:solidFill>
            <a:srgbClr val="FFC000"/>
          </a:solidFill>
          <a:effectLst>
            <a:outerShdw blurRad="38100" dist="38100" dir="2700000" algn="tl">
              <a:srgbClr val="000000">
                <a:alpha val="43137"/>
              </a:srgbClr>
            </a:outerShdw>
          </a:effectLst>
          <a:latin typeface="Times New Roman" pitchFamily="18" charset="0"/>
          <a:ea typeface="黑体" pitchFamily="2" charset="-122"/>
          <a:cs typeface="Times New Roman" pitchFamily="18" charset="0"/>
        </a:defRPr>
      </a:lvl3pPr>
      <a:lvl4pPr marL="1600200" indent="-228600" algn="just" rtl="0" eaLnBrk="0" fontAlgn="base" hangingPunct="0">
        <a:spcBef>
          <a:spcPct val="20000"/>
        </a:spcBef>
        <a:spcAft>
          <a:spcPct val="0"/>
        </a:spcAft>
        <a:buFont typeface="Arial" charset="0"/>
        <a:buChar char="–"/>
        <a:defRPr sz="2000" kern="1200">
          <a:solidFill>
            <a:srgbClr val="FFC000"/>
          </a:solidFill>
          <a:effectLst>
            <a:outerShdw blurRad="38100" dist="38100" dir="2700000" algn="tl">
              <a:srgbClr val="000000">
                <a:alpha val="43137"/>
              </a:srgbClr>
            </a:outerShdw>
          </a:effectLst>
          <a:latin typeface="Times New Roman" pitchFamily="18" charset="0"/>
          <a:ea typeface="黑体" pitchFamily="2" charset="-122"/>
          <a:cs typeface="Times New Roman" pitchFamily="18" charset="0"/>
        </a:defRPr>
      </a:lvl4pPr>
      <a:lvl5pPr marL="2057400" indent="-228600" algn="just" rtl="0" eaLnBrk="0" fontAlgn="base" hangingPunct="0">
        <a:spcBef>
          <a:spcPct val="20000"/>
        </a:spcBef>
        <a:spcAft>
          <a:spcPct val="0"/>
        </a:spcAft>
        <a:buFont typeface="Arial" charset="0"/>
        <a:buChar char="»"/>
        <a:defRPr sz="2000" kern="1200">
          <a:solidFill>
            <a:srgbClr val="FFC000"/>
          </a:solidFill>
          <a:effectLst>
            <a:outerShdw blurRad="38100" dist="38100" dir="2700000" algn="tl">
              <a:srgbClr val="000000">
                <a:alpha val="43137"/>
              </a:srgbClr>
            </a:outerShdw>
          </a:effectLst>
          <a:latin typeface="Times New Roman" pitchFamily="18" charset="0"/>
          <a:ea typeface="黑体" pitchFamily="2" charset="-122"/>
          <a:cs typeface="Times New Roman" pitchFamily="18"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image" Target="../media/image64.jpeg"/><Relationship Id="rId1" Type="http://schemas.openxmlformats.org/officeDocument/2006/relationships/slideLayout" Target="../slideLayouts/slideLayout7.xml"/><Relationship Id="rId4" Type="http://schemas.openxmlformats.org/officeDocument/2006/relationships/image" Target="../media/image66.jpeg"/></Relationships>
</file>

<file path=ppt/slides/_rels/slide101.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image" Target="../media/image69.jpeg"/><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image" Target="../media/image71.jpeg"/><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image" Target="../media/image73.jpeg"/><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image" Target="../media/image77.jpeg"/><Relationship Id="rId1" Type="http://schemas.openxmlformats.org/officeDocument/2006/relationships/slideLayout" Target="../slideLayouts/slideLayout7.xml"/></Relationships>
</file>

<file path=ppt/slides/_rels/slide114.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image" Target="../media/image79.jpeg"/><Relationship Id="rId1" Type="http://schemas.openxmlformats.org/officeDocument/2006/relationships/slideLayout" Target="../slideLayouts/slideLayout7.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image" Target="../media/image81.jpeg"/><Relationship Id="rId1" Type="http://schemas.openxmlformats.org/officeDocument/2006/relationships/slideLayout" Target="../slideLayouts/slideLayout7.xml"/></Relationships>
</file>

<file path=ppt/slides/_rels/slide119.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image" Target="../media/image82.jpeg"/><Relationship Id="rId1" Type="http://schemas.openxmlformats.org/officeDocument/2006/relationships/slideLayout" Target="../slideLayouts/slideLayout7.xml"/><Relationship Id="rId4" Type="http://schemas.openxmlformats.org/officeDocument/2006/relationships/image" Target="../media/image84.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image" Target="../media/image85.jpeg"/><Relationship Id="rId1" Type="http://schemas.openxmlformats.org/officeDocument/2006/relationships/slideLayout" Target="../slideLayouts/slideLayout7.xml"/></Relationships>
</file>

<file path=ppt/slides/_rels/slide121.xml.rels><?xml version="1.0" encoding="UTF-8" standalone="yes"?>
<Relationships xmlns="http://schemas.openxmlformats.org/package/2006/relationships"><Relationship Id="rId2" Type="http://schemas.openxmlformats.org/officeDocument/2006/relationships/image" Target="../media/image87.jpeg"/><Relationship Id="rId1" Type="http://schemas.openxmlformats.org/officeDocument/2006/relationships/slideLayout" Target="../slideLayouts/slideLayout7.xml"/></Relationships>
</file>

<file path=ppt/slides/_rels/slide122.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image" Target="../media/image88.jpeg"/><Relationship Id="rId1" Type="http://schemas.openxmlformats.org/officeDocument/2006/relationships/slideLayout" Target="../slideLayouts/slideLayout7.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image" Target="../media/image90.jpeg"/><Relationship Id="rId1" Type="http://schemas.openxmlformats.org/officeDocument/2006/relationships/slideLayout" Target="../slideLayouts/slideLayout7.xml"/></Relationships>
</file>

<file path=ppt/slides/_rels/slide126.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image" Target="../media/image91.jpeg"/><Relationship Id="rId1" Type="http://schemas.openxmlformats.org/officeDocument/2006/relationships/slideLayout" Target="../slideLayouts/slideLayout7.xml"/></Relationships>
</file>

<file path=ppt/slides/_rels/slide127.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image" Target="../media/image93.jpeg"/><Relationship Id="rId1" Type="http://schemas.openxmlformats.org/officeDocument/2006/relationships/slideLayout" Target="../slideLayouts/slideLayout7.xml"/></Relationships>
</file>

<file path=ppt/slides/_rels/slide128.xml.rels><?xml version="1.0" encoding="UTF-8" standalone="yes"?>
<Relationships xmlns="http://schemas.openxmlformats.org/package/2006/relationships"><Relationship Id="rId3" Type="http://schemas.openxmlformats.org/officeDocument/2006/relationships/image" Target="../media/image96.jpeg"/><Relationship Id="rId2" Type="http://schemas.openxmlformats.org/officeDocument/2006/relationships/image" Target="../media/image95.jpeg"/><Relationship Id="rId1" Type="http://schemas.openxmlformats.org/officeDocument/2006/relationships/slideLayout" Target="../slideLayouts/slideLayout7.xml"/></Relationships>
</file>

<file path=ppt/slides/_rels/slide129.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image" Target="../media/image97.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5.xml.rels><?xml version="1.0" encoding="UTF-8" standalone="yes"?>
<Relationships xmlns="http://schemas.openxmlformats.org/package/2006/relationships"><Relationship Id="rId2" Type="http://schemas.openxmlformats.org/officeDocument/2006/relationships/image" Target="../media/image99.png"/><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2" Type="http://schemas.openxmlformats.org/officeDocument/2006/relationships/image" Target="../media/image100.png"/><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2" Type="http://schemas.openxmlformats.org/officeDocument/2006/relationships/image" Target="../media/image101.png"/><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2" Type="http://schemas.openxmlformats.org/officeDocument/2006/relationships/image" Target="../media/image102.png"/><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image" Target="../media/image104.png"/><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2" Type="http://schemas.openxmlformats.org/officeDocument/2006/relationships/image" Target="../media/image105.png"/><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3.xml.rels><?xml version="1.0" encoding="UTF-8" standalone="yes"?>
<Relationships xmlns="http://schemas.openxmlformats.org/package/2006/relationships"><Relationship Id="rId2" Type="http://schemas.openxmlformats.org/officeDocument/2006/relationships/image" Target="../media/image106.jpeg"/><Relationship Id="rId1" Type="http://schemas.openxmlformats.org/officeDocument/2006/relationships/slideLayout" Target="../slideLayouts/slideLayout7.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10.jpeg"/><Relationship Id="rId4" Type="http://schemas.openxmlformats.org/officeDocument/2006/relationships/image" Target="../media/image9.jpeg"/></Relationships>
</file>

<file path=ppt/slides/_rels/slide3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2.wmf"/><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7.xml"/><Relationship Id="rId4" Type="http://schemas.openxmlformats.org/officeDocument/2006/relationships/image" Target="../media/image15.jpeg"/></Relationships>
</file>

<file path=ppt/slides/_rels/slide5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16.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21.jpeg"/></Relationships>
</file>

<file path=ppt/slides/_rels/slide5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7.xml"/><Relationship Id="rId5" Type="http://schemas.openxmlformats.org/officeDocument/2006/relationships/image" Target="../media/image36.jpeg"/><Relationship Id="rId4" Type="http://schemas.openxmlformats.org/officeDocument/2006/relationships/image" Target="../media/image35.jpeg"/></Relationships>
</file>

<file path=ppt/slides/_rels/slide69.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7.xml"/><Relationship Id="rId1" Type="http://schemas.openxmlformats.org/officeDocument/2006/relationships/vmlDrawing" Target="../drawings/vmlDrawing2.vml"/><Relationship Id="rId5" Type="http://schemas.openxmlformats.org/officeDocument/2006/relationships/image" Target="../media/image43.jpeg"/><Relationship Id="rId4" Type="http://schemas.openxmlformats.org/officeDocument/2006/relationships/image" Target="../media/image42.png"/></Relationships>
</file>

<file path=ppt/slides/_rels/slide76.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jpeg"/><Relationship Id="rId1" Type="http://schemas.openxmlformats.org/officeDocument/2006/relationships/slideLayout" Target="../slideLayouts/slideLayout7.xml"/><Relationship Id="rId4" Type="http://schemas.openxmlformats.org/officeDocument/2006/relationships/image" Target="../media/image57.jpeg"/></Relationships>
</file>

<file path=ppt/slides/_rels/slide93.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8.jpeg"/><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60.jpeg"/><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62.jpeg"/><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4034" name="Rectangle 2"/>
          <p:cNvSpPr>
            <a:spLocks noGrp="1" noChangeArrowheads="1"/>
          </p:cNvSpPr>
          <p:nvPr>
            <p:ph type="ctrTitle"/>
          </p:nvPr>
        </p:nvSpPr>
        <p:spPr>
          <a:xfrm>
            <a:off x="832048" y="2492375"/>
            <a:ext cx="7772400" cy="1470025"/>
          </a:xfrm>
        </p:spPr>
        <p:txBody>
          <a:bodyPr>
            <a:normAutofit fontScale="90000"/>
          </a:bodyPr>
          <a:lstStyle/>
          <a:p>
            <a:pPr eaLnBrk="1" hangingPunct="1">
              <a:defRPr/>
            </a:pPr>
            <a:r>
              <a:rPr lang="zh-CN" altLang="en-US" sz="4900" dirty="0">
                <a:solidFill>
                  <a:srgbClr val="FFFF00"/>
                </a:solidFill>
                <a:ea typeface="宋体" pitchFamily="2" charset="-122"/>
              </a:rPr>
              <a:t>第二章  无土栽培的理论基础</a:t>
            </a:r>
            <a:br>
              <a:rPr lang="zh-CN" altLang="en-US" sz="5400" dirty="0">
                <a:solidFill>
                  <a:srgbClr val="FF0000"/>
                </a:solidFill>
                <a:ea typeface="宋体" pitchFamily="2" charset="-122"/>
              </a:rPr>
            </a:br>
            <a:endParaRPr lang="zh-CN" altLang="en-US" sz="5400" dirty="0">
              <a:solidFill>
                <a:srgbClr val="FF0000"/>
              </a:solidFill>
              <a:ea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4034"/>
                                        </p:tgtEl>
                                        <p:attrNameLst>
                                          <p:attrName>style.visibility</p:attrName>
                                        </p:attrNameLst>
                                      </p:cBhvr>
                                      <p:to>
                                        <p:strVal val="visible"/>
                                      </p:to>
                                    </p:set>
                                    <p:anim calcmode="lin" valueType="num">
                                      <p:cBhvr additive="base">
                                        <p:cTn id="7" dur="500" fill="hold"/>
                                        <p:tgtEl>
                                          <p:spTgt spid="44034"/>
                                        </p:tgtEl>
                                        <p:attrNameLst>
                                          <p:attrName>ppt_x</p:attrName>
                                        </p:attrNameLst>
                                      </p:cBhvr>
                                      <p:tavLst>
                                        <p:tav tm="0">
                                          <p:val>
                                            <p:strVal val="0-#ppt_w/2"/>
                                          </p:val>
                                        </p:tav>
                                        <p:tav tm="100000">
                                          <p:val>
                                            <p:strVal val="#ppt_x"/>
                                          </p:val>
                                        </p:tav>
                                      </p:tavLst>
                                    </p:anim>
                                    <p:anim calcmode="lin" valueType="num">
                                      <p:cBhvr additive="base">
                                        <p:cTn id="8" dur="500" fill="hold"/>
                                        <p:tgtEl>
                                          <p:spTgt spid="440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4" grpId="0"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defRPr/>
            </a:pPr>
            <a:r>
              <a:rPr lang="zh-CN" altLang="en-US" sz="3600" dirty="0">
                <a:solidFill>
                  <a:srgbClr val="0BF57A"/>
                </a:solidFill>
                <a:ea typeface="宋体" pitchFamily="2" charset="-122"/>
              </a:rPr>
              <a:t>（二）根系的功能</a:t>
            </a:r>
          </a:p>
        </p:txBody>
      </p:sp>
      <p:sp>
        <p:nvSpPr>
          <p:cNvPr id="12291" name="Rectangle 3"/>
          <p:cNvSpPr>
            <a:spLocks noGrp="1" noChangeArrowheads="1"/>
          </p:cNvSpPr>
          <p:nvPr>
            <p:ph type="body" idx="1"/>
          </p:nvPr>
        </p:nvSpPr>
        <p:spPr>
          <a:xfrm>
            <a:off x="735013" y="1600200"/>
            <a:ext cx="8229600" cy="4525963"/>
          </a:xfrm>
        </p:spPr>
        <p:txBody>
          <a:bodyPr/>
          <a:lstStyle/>
          <a:p>
            <a:pPr eaLnBrk="1" hangingPunct="1">
              <a:buFont typeface="Symbol" pitchFamily="18" charset="2"/>
              <a:buNone/>
              <a:defRPr/>
            </a:pPr>
            <a:r>
              <a:rPr lang="zh-CN" altLang="en-US" b="1" dirty="0">
                <a:solidFill>
                  <a:srgbClr val="FFFF00"/>
                </a:solidFill>
                <a:ea typeface="宋体" pitchFamily="2" charset="-122"/>
              </a:rPr>
              <a:t>1．根系的支撑功能 </a:t>
            </a:r>
          </a:p>
          <a:p>
            <a:pPr eaLnBrk="1" hangingPunct="1">
              <a:buFont typeface="Symbol" pitchFamily="18" charset="2"/>
              <a:buNone/>
              <a:defRPr/>
            </a:pPr>
            <a:r>
              <a:rPr lang="zh-CN" altLang="en-US" b="1" dirty="0">
                <a:solidFill>
                  <a:srgbClr val="FFFF00"/>
                </a:solidFill>
                <a:ea typeface="宋体" pitchFamily="2" charset="-122"/>
              </a:rPr>
              <a:t>2．根系的吸收功能  </a:t>
            </a:r>
          </a:p>
          <a:p>
            <a:pPr eaLnBrk="1" hangingPunct="1">
              <a:buFont typeface="Symbol" pitchFamily="18" charset="2"/>
              <a:buNone/>
              <a:defRPr/>
            </a:pPr>
            <a:r>
              <a:rPr lang="zh-CN" altLang="en-US" b="1" dirty="0">
                <a:solidFill>
                  <a:srgbClr val="FFFF00"/>
                </a:solidFill>
                <a:ea typeface="宋体" pitchFamily="2" charset="-122"/>
              </a:rPr>
              <a:t>3．根系的输导功能  </a:t>
            </a:r>
          </a:p>
          <a:p>
            <a:pPr eaLnBrk="1" hangingPunct="1">
              <a:buFont typeface="Symbol" pitchFamily="18" charset="2"/>
              <a:buNone/>
              <a:defRPr/>
            </a:pPr>
            <a:r>
              <a:rPr lang="zh-CN" altLang="en-US" b="1" dirty="0">
                <a:solidFill>
                  <a:srgbClr val="FFFF00"/>
                </a:solidFill>
                <a:ea typeface="宋体" pitchFamily="2" charset="-122"/>
              </a:rPr>
              <a:t>4．根系的代谢功能 </a:t>
            </a:r>
          </a:p>
          <a:p>
            <a:pPr eaLnBrk="1" hangingPunct="1">
              <a:buFont typeface="Symbol" pitchFamily="18" charset="2"/>
              <a:buNone/>
              <a:defRPr/>
            </a:pPr>
            <a:r>
              <a:rPr lang="zh-CN" altLang="en-US" b="1" dirty="0">
                <a:solidFill>
                  <a:srgbClr val="FFFF00"/>
                </a:solidFill>
                <a:ea typeface="宋体" pitchFamily="2" charset="-122"/>
              </a:rPr>
              <a:t>5．根系的贮藏功能 </a:t>
            </a:r>
          </a:p>
          <a:p>
            <a:pPr eaLnBrk="1" hangingPunct="1">
              <a:buFont typeface="Symbol" pitchFamily="18" charset="2"/>
              <a:buNone/>
              <a:defRPr/>
            </a:pPr>
            <a:r>
              <a:rPr lang="zh-CN" altLang="en-US" b="1" dirty="0">
                <a:solidFill>
                  <a:srgbClr val="FFFF00"/>
                </a:solidFill>
                <a:ea typeface="宋体" pitchFamily="2" charset="-122"/>
              </a:rPr>
              <a:t>6．根系与其他微生物共生的功能 </a:t>
            </a:r>
          </a:p>
          <a:p>
            <a:pPr eaLnBrk="1" hangingPunct="1">
              <a:buFont typeface="Symbol" pitchFamily="18" charset="2"/>
              <a:buNone/>
              <a:defRPr/>
            </a:pPr>
            <a:r>
              <a:rPr lang="zh-CN" altLang="en-US" b="1" dirty="0">
                <a:solidFill>
                  <a:srgbClr val="FFFF00"/>
                </a:solidFill>
                <a:ea typeface="宋体" pitchFamily="2" charset="-122"/>
              </a:rPr>
              <a:t>7．根系的繁殖功能 </a:t>
            </a:r>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8338" name="Text Box 2"/>
          <p:cNvSpPr txBox="1">
            <a:spLocks noChangeArrowheads="1"/>
          </p:cNvSpPr>
          <p:nvPr/>
        </p:nvSpPr>
        <p:spPr bwMode="auto">
          <a:xfrm>
            <a:off x="323850" y="6021388"/>
            <a:ext cx="2376488" cy="523220"/>
          </a:xfrm>
          <a:prstGeom prst="rect">
            <a:avLst/>
          </a:prstGeom>
          <a:noFill/>
          <a:ln w="9525">
            <a:noFill/>
            <a:miter lim="800000"/>
            <a:headEnd/>
            <a:tailEnd/>
          </a:ln>
        </p:spPr>
        <p:txBody>
          <a:bodyPr>
            <a:spAutoFit/>
          </a:bodyPr>
          <a:lstStyle/>
          <a:p>
            <a:pPr>
              <a:spcBef>
                <a:spcPct val="50000"/>
              </a:spcBef>
            </a:pPr>
            <a:r>
              <a:rPr lang="zh-CN" altLang="en-US" sz="2800" dirty="0">
                <a:ea typeface="楷体_GB2312" pitchFamily="49" charset="-122"/>
              </a:rPr>
              <a:t>小 麦 缺 锰</a:t>
            </a:r>
          </a:p>
        </p:txBody>
      </p:sp>
      <p:pic>
        <p:nvPicPr>
          <p:cNvPr id="398339" name="Picture 3" descr="654"/>
          <p:cNvPicPr>
            <a:picLocks noChangeAspect="1" noChangeArrowheads="1"/>
          </p:cNvPicPr>
          <p:nvPr/>
        </p:nvPicPr>
        <p:blipFill>
          <a:blip r:embed="rId2" cstate="print"/>
          <a:srcRect l="15222" r="5635"/>
          <a:stretch>
            <a:fillRect/>
          </a:stretch>
        </p:blipFill>
        <p:spPr bwMode="auto">
          <a:xfrm>
            <a:off x="0" y="0"/>
            <a:ext cx="2987675" cy="5921375"/>
          </a:xfrm>
          <a:prstGeom prst="rect">
            <a:avLst/>
          </a:prstGeom>
          <a:noFill/>
          <a:ln w="9525">
            <a:noFill/>
            <a:miter lim="800000"/>
            <a:headEnd/>
            <a:tailEnd/>
          </a:ln>
        </p:spPr>
      </p:pic>
      <p:pic>
        <p:nvPicPr>
          <p:cNvPr id="398340" name="Picture 4" descr="723"/>
          <p:cNvPicPr>
            <a:picLocks noChangeAspect="1" noChangeArrowheads="1"/>
          </p:cNvPicPr>
          <p:nvPr/>
        </p:nvPicPr>
        <p:blipFill>
          <a:blip r:embed="rId3" cstate="print"/>
          <a:srcRect b="6113"/>
          <a:stretch>
            <a:fillRect/>
          </a:stretch>
        </p:blipFill>
        <p:spPr bwMode="auto">
          <a:xfrm>
            <a:off x="3132138" y="0"/>
            <a:ext cx="2814637" cy="5949950"/>
          </a:xfrm>
          <a:prstGeom prst="rect">
            <a:avLst/>
          </a:prstGeom>
          <a:noFill/>
          <a:ln w="9525">
            <a:noFill/>
            <a:miter lim="800000"/>
            <a:headEnd/>
            <a:tailEnd/>
          </a:ln>
        </p:spPr>
      </p:pic>
      <p:sp>
        <p:nvSpPr>
          <p:cNvPr id="398341" name="Text Box 5"/>
          <p:cNvSpPr txBox="1">
            <a:spLocks noChangeArrowheads="1"/>
          </p:cNvSpPr>
          <p:nvPr/>
        </p:nvSpPr>
        <p:spPr bwMode="auto">
          <a:xfrm>
            <a:off x="3348038" y="6021388"/>
            <a:ext cx="2376487" cy="523220"/>
          </a:xfrm>
          <a:prstGeom prst="rect">
            <a:avLst/>
          </a:prstGeom>
          <a:noFill/>
          <a:ln w="9525">
            <a:noFill/>
            <a:miter lim="800000"/>
            <a:headEnd/>
            <a:tailEnd/>
          </a:ln>
        </p:spPr>
        <p:txBody>
          <a:bodyPr>
            <a:spAutoFit/>
          </a:bodyPr>
          <a:lstStyle/>
          <a:p>
            <a:pPr>
              <a:spcBef>
                <a:spcPct val="50000"/>
              </a:spcBef>
            </a:pPr>
            <a:r>
              <a:rPr lang="zh-CN" altLang="en-US" sz="2800" dirty="0">
                <a:ea typeface="楷体_GB2312" pitchFamily="49" charset="-122"/>
              </a:rPr>
              <a:t>高 梁 缺 锰</a:t>
            </a:r>
          </a:p>
        </p:txBody>
      </p:sp>
      <p:pic>
        <p:nvPicPr>
          <p:cNvPr id="398342" name="Picture 6" descr="656"/>
          <p:cNvPicPr>
            <a:picLocks noChangeAspect="1" noChangeArrowheads="1"/>
          </p:cNvPicPr>
          <p:nvPr/>
        </p:nvPicPr>
        <p:blipFill>
          <a:blip r:embed="rId4" cstate="print"/>
          <a:srcRect r="21353"/>
          <a:stretch>
            <a:fillRect/>
          </a:stretch>
        </p:blipFill>
        <p:spPr bwMode="auto">
          <a:xfrm>
            <a:off x="6097588" y="0"/>
            <a:ext cx="3046412" cy="5949950"/>
          </a:xfrm>
          <a:prstGeom prst="rect">
            <a:avLst/>
          </a:prstGeom>
          <a:noFill/>
          <a:ln w="9525">
            <a:noFill/>
            <a:miter lim="800000"/>
            <a:headEnd/>
            <a:tailEnd/>
          </a:ln>
        </p:spPr>
      </p:pic>
      <p:sp>
        <p:nvSpPr>
          <p:cNvPr id="398343" name="Text Box 7"/>
          <p:cNvSpPr txBox="1">
            <a:spLocks noChangeArrowheads="1"/>
          </p:cNvSpPr>
          <p:nvPr/>
        </p:nvSpPr>
        <p:spPr bwMode="auto">
          <a:xfrm>
            <a:off x="6588224" y="5949280"/>
            <a:ext cx="2376487" cy="523220"/>
          </a:xfrm>
          <a:prstGeom prst="rect">
            <a:avLst/>
          </a:prstGeom>
          <a:noFill/>
          <a:ln w="9525">
            <a:noFill/>
            <a:miter lim="800000"/>
            <a:headEnd/>
            <a:tailEnd/>
          </a:ln>
        </p:spPr>
        <p:txBody>
          <a:bodyPr>
            <a:spAutoFit/>
          </a:bodyPr>
          <a:lstStyle/>
          <a:p>
            <a:pPr>
              <a:spcBef>
                <a:spcPct val="50000"/>
              </a:spcBef>
            </a:pPr>
            <a:r>
              <a:rPr lang="zh-CN" altLang="en-US" sz="2800" dirty="0">
                <a:ea typeface="楷体_GB2312" pitchFamily="49" charset="-122"/>
              </a:rPr>
              <a:t>水 稻 缺 锰</a:t>
            </a:r>
          </a:p>
        </p:txBody>
      </p:sp>
    </p:spTree>
  </p:cSld>
  <p:clrMapOvr>
    <a:masterClrMapping/>
  </p:clrMapOvr>
  <p:transition/>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Grp="1" noChangeArrowheads="1"/>
          </p:cNvSpPr>
          <p:nvPr>
            <p:ph type="sldNum" sz="quarter" idx="12"/>
          </p:nvPr>
        </p:nvSpPr>
        <p:spPr>
          <a:ln/>
        </p:spPr>
        <p:txBody>
          <a:bodyPr/>
          <a:lstStyle/>
          <a:p>
            <a:pPr>
              <a:defRPr/>
            </a:pPr>
            <a:fld id="{F1C81764-BBEC-4D90-B74E-007C1A6D92B8}" type="slidenum">
              <a:rPr lang="en-US" altLang="zh-CN"/>
              <a:pPr>
                <a:defRPr/>
              </a:pPr>
              <a:t>101</a:t>
            </a:fld>
            <a:endParaRPr lang="en-US" altLang="zh-CN"/>
          </a:p>
        </p:txBody>
      </p:sp>
      <p:pic>
        <p:nvPicPr>
          <p:cNvPr id="399362" name="Picture 2" descr="P74 缺锰菜豆和大豆"/>
          <p:cNvPicPr>
            <a:picLocks noChangeAspect="1" noChangeArrowheads="1"/>
          </p:cNvPicPr>
          <p:nvPr/>
        </p:nvPicPr>
        <p:blipFill>
          <a:blip r:embed="rId2" cstate="print"/>
          <a:srcRect l="4771" t="2519" r="32230" b="50545"/>
          <a:stretch>
            <a:fillRect/>
          </a:stretch>
        </p:blipFill>
        <p:spPr bwMode="auto">
          <a:xfrm>
            <a:off x="0" y="0"/>
            <a:ext cx="5003800" cy="3425825"/>
          </a:xfrm>
          <a:prstGeom prst="rect">
            <a:avLst/>
          </a:prstGeom>
          <a:noFill/>
          <a:ln w="9525">
            <a:noFill/>
            <a:miter lim="800000"/>
            <a:headEnd/>
            <a:tailEnd/>
          </a:ln>
        </p:spPr>
      </p:pic>
      <p:sp>
        <p:nvSpPr>
          <p:cNvPr id="399363" name="Text Box 3"/>
          <p:cNvSpPr txBox="1">
            <a:spLocks noChangeArrowheads="1"/>
          </p:cNvSpPr>
          <p:nvPr/>
        </p:nvSpPr>
        <p:spPr bwMode="auto">
          <a:xfrm>
            <a:off x="5076825" y="404813"/>
            <a:ext cx="3529013" cy="1200329"/>
          </a:xfrm>
          <a:prstGeom prst="rect">
            <a:avLst/>
          </a:prstGeom>
          <a:noFill/>
          <a:ln w="9525">
            <a:noFill/>
            <a:miter lim="800000"/>
            <a:headEnd/>
            <a:tailEnd/>
          </a:ln>
        </p:spPr>
        <p:txBody>
          <a:bodyPr>
            <a:spAutoFit/>
          </a:bodyPr>
          <a:lstStyle/>
          <a:p>
            <a:pPr>
              <a:spcBef>
                <a:spcPct val="50000"/>
              </a:spcBef>
            </a:pPr>
            <a:r>
              <a:rPr lang="zh-CN" altLang="en-US" sz="3600" dirty="0">
                <a:ea typeface="楷体_GB2312" pitchFamily="49" charset="-122"/>
              </a:rPr>
              <a:t>菜 豆 轻 度 缺 锰</a:t>
            </a:r>
          </a:p>
        </p:txBody>
      </p:sp>
      <p:pic>
        <p:nvPicPr>
          <p:cNvPr id="399364" name="Picture 4" descr="P74 缺锰菜豆和大豆"/>
          <p:cNvPicPr>
            <a:picLocks noChangeAspect="1" noChangeArrowheads="1"/>
          </p:cNvPicPr>
          <p:nvPr/>
        </p:nvPicPr>
        <p:blipFill>
          <a:blip r:embed="rId2" cstate="print"/>
          <a:srcRect l="4771" t="51248" r="32230" b="2519"/>
          <a:stretch>
            <a:fillRect/>
          </a:stretch>
        </p:blipFill>
        <p:spPr bwMode="auto">
          <a:xfrm>
            <a:off x="3492500" y="3046413"/>
            <a:ext cx="5651500" cy="3811587"/>
          </a:xfrm>
          <a:prstGeom prst="rect">
            <a:avLst/>
          </a:prstGeom>
          <a:noFill/>
          <a:ln w="9525">
            <a:noFill/>
            <a:miter lim="800000"/>
            <a:headEnd/>
            <a:tailEnd/>
          </a:ln>
        </p:spPr>
      </p:pic>
      <p:sp>
        <p:nvSpPr>
          <p:cNvPr id="399365" name="Text Box 5"/>
          <p:cNvSpPr txBox="1">
            <a:spLocks noChangeArrowheads="1"/>
          </p:cNvSpPr>
          <p:nvPr/>
        </p:nvSpPr>
        <p:spPr bwMode="auto">
          <a:xfrm>
            <a:off x="323850" y="5229225"/>
            <a:ext cx="3168650" cy="1190625"/>
          </a:xfrm>
          <a:prstGeom prst="rect">
            <a:avLst/>
          </a:prstGeom>
          <a:noFill/>
          <a:ln w="9525">
            <a:noFill/>
            <a:miter lim="800000"/>
            <a:headEnd/>
            <a:tailEnd/>
          </a:ln>
        </p:spPr>
        <p:txBody>
          <a:bodyPr>
            <a:spAutoFit/>
          </a:bodyPr>
          <a:lstStyle/>
          <a:p>
            <a:pPr algn="ctr">
              <a:spcBef>
                <a:spcPct val="50000"/>
              </a:spcBef>
            </a:pPr>
            <a:r>
              <a:rPr lang="zh-CN" altLang="en-US" sz="3600" dirty="0">
                <a:ea typeface="楷体_GB2312" pitchFamily="49" charset="-122"/>
              </a:rPr>
              <a:t>大豆缺锰</a:t>
            </a:r>
            <a:r>
              <a:rPr lang="en-US" altLang="zh-CN" sz="3600" dirty="0">
                <a:ea typeface="楷体_GB2312" pitchFamily="49" charset="-122"/>
              </a:rPr>
              <a:t>——</a:t>
            </a:r>
            <a:r>
              <a:rPr lang="zh-CN" altLang="en-US" sz="3600" dirty="0">
                <a:ea typeface="楷体_GB2312" pitchFamily="49" charset="-122"/>
              </a:rPr>
              <a:t>褐斑病</a:t>
            </a:r>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Grp="1" noChangeArrowheads="1"/>
          </p:cNvSpPr>
          <p:nvPr>
            <p:ph type="sldNum" sz="quarter" idx="12"/>
          </p:nvPr>
        </p:nvSpPr>
        <p:spPr>
          <a:ln/>
        </p:spPr>
        <p:txBody>
          <a:bodyPr/>
          <a:lstStyle/>
          <a:p>
            <a:pPr>
              <a:defRPr/>
            </a:pPr>
            <a:fld id="{62B7FCB9-5F88-42BD-9FD5-6C0772BB05C5}" type="slidenum">
              <a:rPr lang="en-US" altLang="zh-CN"/>
              <a:pPr>
                <a:defRPr/>
              </a:pPr>
              <a:t>102</a:t>
            </a:fld>
            <a:endParaRPr lang="en-US" altLang="zh-CN"/>
          </a:p>
        </p:txBody>
      </p:sp>
      <p:pic>
        <p:nvPicPr>
          <p:cNvPr id="400386" name="Picture 2" descr="694"/>
          <p:cNvPicPr>
            <a:picLocks noChangeAspect="1" noChangeArrowheads="1"/>
          </p:cNvPicPr>
          <p:nvPr/>
        </p:nvPicPr>
        <p:blipFill>
          <a:blip r:embed="rId2" cstate="print"/>
          <a:srcRect/>
          <a:stretch>
            <a:fillRect/>
          </a:stretch>
        </p:blipFill>
        <p:spPr bwMode="auto">
          <a:xfrm>
            <a:off x="0" y="0"/>
            <a:ext cx="9144000" cy="6726238"/>
          </a:xfrm>
          <a:prstGeom prst="rect">
            <a:avLst/>
          </a:prstGeom>
          <a:noFill/>
          <a:ln w="9525">
            <a:noFill/>
            <a:miter lim="800000"/>
            <a:headEnd/>
            <a:tailEnd/>
          </a:ln>
        </p:spPr>
      </p:pic>
      <p:sp>
        <p:nvSpPr>
          <p:cNvPr id="400387" name="Text Box 3"/>
          <p:cNvSpPr txBox="1">
            <a:spLocks noChangeArrowheads="1"/>
          </p:cNvSpPr>
          <p:nvPr/>
        </p:nvSpPr>
        <p:spPr bwMode="auto">
          <a:xfrm>
            <a:off x="1476375" y="5876925"/>
            <a:ext cx="1511300" cy="701675"/>
          </a:xfrm>
          <a:prstGeom prst="rect">
            <a:avLst/>
          </a:prstGeom>
          <a:noFill/>
          <a:ln w="9525">
            <a:noFill/>
            <a:miter lim="800000"/>
            <a:headEnd/>
            <a:tailEnd/>
          </a:ln>
        </p:spPr>
        <p:txBody>
          <a:bodyPr>
            <a:spAutoFit/>
          </a:bodyPr>
          <a:lstStyle/>
          <a:p>
            <a:pPr>
              <a:spcBef>
                <a:spcPct val="50000"/>
              </a:spcBef>
            </a:pPr>
            <a:r>
              <a:rPr lang="zh-CN" altLang="en-US" sz="4000" dirty="0"/>
              <a:t>－</a:t>
            </a:r>
            <a:r>
              <a:rPr lang="en-US" altLang="zh-CN" sz="4000" dirty="0"/>
              <a:t>Mn</a:t>
            </a:r>
          </a:p>
        </p:txBody>
      </p:sp>
      <p:sp>
        <p:nvSpPr>
          <p:cNvPr id="400388" name="Text Box 4"/>
          <p:cNvSpPr txBox="1">
            <a:spLocks noChangeArrowheads="1"/>
          </p:cNvSpPr>
          <p:nvPr/>
        </p:nvSpPr>
        <p:spPr bwMode="auto">
          <a:xfrm>
            <a:off x="5795963" y="5876925"/>
            <a:ext cx="1511300" cy="701675"/>
          </a:xfrm>
          <a:prstGeom prst="rect">
            <a:avLst/>
          </a:prstGeom>
          <a:noFill/>
          <a:ln w="9525">
            <a:noFill/>
            <a:miter lim="800000"/>
            <a:headEnd/>
            <a:tailEnd/>
          </a:ln>
        </p:spPr>
        <p:txBody>
          <a:bodyPr>
            <a:spAutoFit/>
          </a:bodyPr>
          <a:lstStyle/>
          <a:p>
            <a:pPr>
              <a:spcBef>
                <a:spcPct val="50000"/>
              </a:spcBef>
            </a:pPr>
            <a:r>
              <a:rPr lang="zh-CN" altLang="en-US" sz="4000" dirty="0"/>
              <a:t>＋</a:t>
            </a:r>
            <a:r>
              <a:rPr lang="en-US" altLang="zh-CN" sz="4000" dirty="0"/>
              <a:t>Mn</a:t>
            </a:r>
          </a:p>
        </p:txBody>
      </p:sp>
      <p:sp>
        <p:nvSpPr>
          <p:cNvPr id="400389" name="Text Box 5"/>
          <p:cNvSpPr txBox="1">
            <a:spLocks noChangeArrowheads="1"/>
          </p:cNvSpPr>
          <p:nvPr/>
        </p:nvSpPr>
        <p:spPr bwMode="auto">
          <a:xfrm>
            <a:off x="3419475" y="333375"/>
            <a:ext cx="2089150" cy="701675"/>
          </a:xfrm>
          <a:prstGeom prst="rect">
            <a:avLst/>
          </a:prstGeom>
          <a:solidFill>
            <a:schemeClr val="tx1"/>
          </a:solidFill>
          <a:ln w="9525">
            <a:noFill/>
            <a:miter lim="800000"/>
            <a:headEnd/>
            <a:tailEnd/>
          </a:ln>
        </p:spPr>
        <p:txBody>
          <a:bodyPr>
            <a:spAutoFit/>
          </a:bodyPr>
          <a:lstStyle/>
          <a:p>
            <a:pPr>
              <a:spcBef>
                <a:spcPct val="50000"/>
              </a:spcBef>
            </a:pPr>
            <a:r>
              <a:rPr lang="zh-CN" altLang="en-US" sz="4000">
                <a:solidFill>
                  <a:schemeClr val="bg1"/>
                </a:solidFill>
                <a:ea typeface="黑体" pitchFamily="49" charset="-122"/>
              </a:rPr>
              <a:t>葫 萝 卜</a:t>
            </a:r>
          </a:p>
        </p:txBody>
      </p:sp>
    </p:spTree>
  </p:cSld>
  <p:clrMapOvr>
    <a:masterClrMapping/>
  </p:clrMapOvr>
  <p:transition/>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Grp="1" noChangeArrowheads="1"/>
          </p:cNvSpPr>
          <p:nvPr>
            <p:ph type="sldNum" sz="quarter" idx="12"/>
          </p:nvPr>
        </p:nvSpPr>
        <p:spPr>
          <a:ln/>
        </p:spPr>
        <p:txBody>
          <a:bodyPr/>
          <a:lstStyle/>
          <a:p>
            <a:pPr>
              <a:defRPr/>
            </a:pPr>
            <a:fld id="{261BB595-3CEE-4C4E-B05D-2643EB18C43B}" type="slidenum">
              <a:rPr lang="en-US" altLang="zh-CN"/>
              <a:pPr>
                <a:defRPr/>
              </a:pPr>
              <a:t>103</a:t>
            </a:fld>
            <a:endParaRPr lang="en-US" altLang="zh-CN"/>
          </a:p>
        </p:txBody>
      </p:sp>
      <p:pic>
        <p:nvPicPr>
          <p:cNvPr id="401410" name="Picture 2" descr="727"/>
          <p:cNvPicPr>
            <a:picLocks noChangeAspect="1" noChangeArrowheads="1"/>
          </p:cNvPicPr>
          <p:nvPr/>
        </p:nvPicPr>
        <p:blipFill>
          <a:blip r:embed="rId2" cstate="print"/>
          <a:srcRect/>
          <a:stretch>
            <a:fillRect/>
          </a:stretch>
        </p:blipFill>
        <p:spPr bwMode="auto">
          <a:xfrm>
            <a:off x="3635375" y="3509963"/>
            <a:ext cx="5508625" cy="3348037"/>
          </a:xfrm>
          <a:prstGeom prst="rect">
            <a:avLst/>
          </a:prstGeom>
          <a:noFill/>
          <a:ln w="9525">
            <a:noFill/>
            <a:miter lim="800000"/>
            <a:headEnd/>
            <a:tailEnd/>
          </a:ln>
        </p:spPr>
      </p:pic>
      <p:sp>
        <p:nvSpPr>
          <p:cNvPr id="401411" name="Text Box 3"/>
          <p:cNvSpPr txBox="1">
            <a:spLocks noChangeArrowheads="1"/>
          </p:cNvSpPr>
          <p:nvPr/>
        </p:nvSpPr>
        <p:spPr bwMode="auto">
          <a:xfrm>
            <a:off x="971550" y="5084763"/>
            <a:ext cx="2627313" cy="1246187"/>
          </a:xfrm>
          <a:prstGeom prst="rect">
            <a:avLst/>
          </a:prstGeom>
          <a:noFill/>
          <a:ln w="9525">
            <a:noFill/>
            <a:miter lim="800000"/>
            <a:headEnd/>
            <a:tailEnd/>
          </a:ln>
        </p:spPr>
        <p:txBody>
          <a:bodyPr>
            <a:spAutoFit/>
          </a:bodyPr>
          <a:lstStyle/>
          <a:p>
            <a:pPr algn="ctr">
              <a:lnSpc>
                <a:spcPct val="80000"/>
              </a:lnSpc>
              <a:spcBef>
                <a:spcPct val="50000"/>
              </a:spcBef>
            </a:pPr>
            <a:r>
              <a:rPr lang="zh-CN" altLang="en-US" sz="3600" dirty="0">
                <a:ea typeface="黑体" pitchFamily="49" charset="-122"/>
              </a:rPr>
              <a:t>锰中毒的</a:t>
            </a:r>
          </a:p>
          <a:p>
            <a:pPr algn="ctr">
              <a:lnSpc>
                <a:spcPct val="80000"/>
              </a:lnSpc>
              <a:spcBef>
                <a:spcPct val="50000"/>
              </a:spcBef>
            </a:pPr>
            <a:r>
              <a:rPr lang="zh-CN" altLang="en-US" sz="3600" dirty="0">
                <a:ea typeface="黑体" pitchFamily="49" charset="-122"/>
              </a:rPr>
              <a:t>马铃薯叶背</a:t>
            </a:r>
          </a:p>
        </p:txBody>
      </p:sp>
      <p:pic>
        <p:nvPicPr>
          <p:cNvPr id="401412" name="Picture 6" descr="668"/>
          <p:cNvPicPr>
            <a:picLocks noChangeAspect="1" noChangeArrowheads="1"/>
          </p:cNvPicPr>
          <p:nvPr/>
        </p:nvPicPr>
        <p:blipFill>
          <a:blip r:embed="rId3" cstate="print"/>
          <a:srcRect/>
          <a:stretch>
            <a:fillRect/>
          </a:stretch>
        </p:blipFill>
        <p:spPr bwMode="auto">
          <a:xfrm>
            <a:off x="0" y="0"/>
            <a:ext cx="4859338" cy="3443288"/>
          </a:xfrm>
          <a:prstGeom prst="rect">
            <a:avLst/>
          </a:prstGeom>
          <a:noFill/>
          <a:ln w="9525">
            <a:noFill/>
            <a:miter lim="800000"/>
            <a:headEnd/>
            <a:tailEnd/>
          </a:ln>
        </p:spPr>
      </p:pic>
      <p:sp>
        <p:nvSpPr>
          <p:cNvPr id="401413" name="Text Box 7"/>
          <p:cNvSpPr txBox="1">
            <a:spLocks noChangeArrowheads="1"/>
          </p:cNvSpPr>
          <p:nvPr/>
        </p:nvSpPr>
        <p:spPr bwMode="auto">
          <a:xfrm>
            <a:off x="4859338" y="404813"/>
            <a:ext cx="3960812" cy="641350"/>
          </a:xfrm>
          <a:prstGeom prst="rect">
            <a:avLst/>
          </a:prstGeom>
          <a:noFill/>
          <a:ln w="9525">
            <a:noFill/>
            <a:miter lim="800000"/>
            <a:headEnd/>
            <a:tailEnd/>
          </a:ln>
        </p:spPr>
        <p:txBody>
          <a:bodyPr>
            <a:spAutoFit/>
          </a:bodyPr>
          <a:lstStyle/>
          <a:p>
            <a:pPr>
              <a:spcBef>
                <a:spcPct val="50000"/>
              </a:spcBef>
            </a:pPr>
            <a:r>
              <a:rPr lang="zh-CN" altLang="en-US" sz="3600" dirty="0">
                <a:ea typeface="楷体_GB2312" pitchFamily="49" charset="-122"/>
              </a:rPr>
              <a:t>缺锰的马铃薯叶背</a:t>
            </a:r>
          </a:p>
        </p:txBody>
      </p:sp>
    </p:spTree>
  </p:cSld>
  <p:clrMapOvr>
    <a:masterClrMapping/>
  </p:clrMapOvr>
  <p:transition/>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a:xfrm>
            <a:off x="323528" y="188640"/>
            <a:ext cx="8229600" cy="1143000"/>
          </a:xfrm>
        </p:spPr>
        <p:txBody>
          <a:bodyPr/>
          <a:lstStyle/>
          <a:p>
            <a:pPr eaLnBrk="1" hangingPunct="1">
              <a:defRPr/>
            </a:pPr>
            <a:r>
              <a:rPr lang="zh-CN" altLang="en-US" sz="2800" dirty="0">
                <a:solidFill>
                  <a:srgbClr val="FFFF00"/>
                </a:solidFill>
                <a:ea typeface="宋体" pitchFamily="2" charset="-122"/>
              </a:rPr>
              <a:t>（九）锌的生理功能</a:t>
            </a:r>
          </a:p>
        </p:txBody>
      </p:sp>
      <p:sp>
        <p:nvSpPr>
          <p:cNvPr id="65539" name="Rectangle 3"/>
          <p:cNvSpPr>
            <a:spLocks noGrp="1" noChangeArrowheads="1"/>
          </p:cNvSpPr>
          <p:nvPr>
            <p:ph type="body" idx="1"/>
          </p:nvPr>
        </p:nvSpPr>
        <p:spPr>
          <a:xfrm>
            <a:off x="457200" y="1052513"/>
            <a:ext cx="8229600" cy="4525962"/>
          </a:xfrm>
        </p:spPr>
        <p:txBody>
          <a:bodyPr>
            <a:normAutofit/>
          </a:bodyPr>
          <a:lstStyle/>
          <a:p>
            <a:pPr marL="0" indent="0" eaLnBrk="1" hangingPunct="1">
              <a:lnSpc>
                <a:spcPct val="160000"/>
              </a:lnSpc>
              <a:buFont typeface="Symbol" pitchFamily="18" charset="2"/>
              <a:buNone/>
              <a:defRPr/>
            </a:pPr>
            <a:r>
              <a:rPr lang="zh-CN" altLang="en-US" sz="2400" b="1" dirty="0">
                <a:solidFill>
                  <a:srgbClr val="33CC33"/>
                </a:solidFill>
                <a:latin typeface="黑体" pitchFamily="49" charset="-122"/>
                <a:ea typeface="黑体" pitchFamily="49" charset="-122"/>
              </a:rPr>
              <a:t>1．含量  </a:t>
            </a:r>
            <a:r>
              <a:rPr lang="zh-CN" altLang="en-US" sz="2400" b="1" dirty="0">
                <a:solidFill>
                  <a:schemeClr val="tx1"/>
                </a:solidFill>
                <a:ea typeface="宋体" pitchFamily="2" charset="-122"/>
              </a:rPr>
              <a:t>植物体内锌的含量约为10～200</a:t>
            </a:r>
            <a:r>
              <a:rPr lang="en-US" altLang="zh-CN" sz="2400" b="1" dirty="0" err="1">
                <a:solidFill>
                  <a:schemeClr val="tx1"/>
                </a:solidFill>
                <a:ea typeface="宋体" pitchFamily="2" charset="-122"/>
              </a:rPr>
              <a:t>mg／kg</a:t>
            </a:r>
            <a:r>
              <a:rPr lang="en-US" altLang="zh-CN" sz="2400" b="1" dirty="0">
                <a:solidFill>
                  <a:schemeClr val="tx1"/>
                </a:solidFill>
                <a:ea typeface="宋体" pitchFamily="2" charset="-122"/>
              </a:rPr>
              <a:t>(</a:t>
            </a:r>
            <a:r>
              <a:rPr lang="zh-CN" altLang="en-US" sz="2400" b="1" dirty="0">
                <a:solidFill>
                  <a:schemeClr val="tx1"/>
                </a:solidFill>
                <a:ea typeface="宋体" pitchFamily="2" charset="-122"/>
              </a:rPr>
              <a:t>干物计)。存在于植物体内的锌其移动性很小，</a:t>
            </a:r>
            <a:r>
              <a:rPr lang="zh-CN" altLang="en-US" sz="2400" b="1" u="sng" dirty="0">
                <a:solidFill>
                  <a:srgbClr val="FFFF00"/>
                </a:solidFill>
                <a:ea typeface="宋体" pitchFamily="2" charset="-122"/>
              </a:rPr>
              <a:t>缺乏时往往在幼叶部位首先出现症状。</a:t>
            </a:r>
          </a:p>
          <a:p>
            <a:pPr marL="0" indent="0" eaLnBrk="1" hangingPunct="1">
              <a:lnSpc>
                <a:spcPct val="160000"/>
              </a:lnSpc>
              <a:buFont typeface="Symbol" pitchFamily="18" charset="2"/>
              <a:buNone/>
              <a:defRPr/>
            </a:pPr>
            <a:r>
              <a:rPr lang="zh-CN" altLang="en-US" sz="2400" b="1" dirty="0">
                <a:solidFill>
                  <a:srgbClr val="33CC33"/>
                </a:solidFill>
                <a:latin typeface="黑体" pitchFamily="49" charset="-122"/>
                <a:ea typeface="黑体" pitchFamily="49" charset="-122"/>
              </a:rPr>
              <a:t>2．功能</a:t>
            </a:r>
          </a:p>
          <a:p>
            <a:pPr marL="0" indent="0" eaLnBrk="1" hangingPunct="1">
              <a:lnSpc>
                <a:spcPct val="160000"/>
              </a:lnSpc>
              <a:buClr>
                <a:srgbClr val="FF0000"/>
              </a:buClr>
              <a:buFont typeface="Wingdings" pitchFamily="2" charset="2"/>
              <a:buChar char="p"/>
              <a:defRPr/>
            </a:pPr>
            <a:r>
              <a:rPr lang="zh-CN" altLang="en-US" sz="2400" b="1" dirty="0">
                <a:solidFill>
                  <a:schemeClr val="tx1"/>
                </a:solidFill>
                <a:ea typeface="宋体" pitchFamily="2" charset="-122"/>
              </a:rPr>
              <a:t>植物体内的锌是</a:t>
            </a:r>
            <a:r>
              <a:rPr lang="zh-CN" altLang="en-US" sz="2400" b="1" dirty="0">
                <a:solidFill>
                  <a:srgbClr val="0BF57A"/>
                </a:solidFill>
                <a:ea typeface="宋体" pitchFamily="2" charset="-122"/>
              </a:rPr>
              <a:t>蛋白酶</a:t>
            </a:r>
            <a:r>
              <a:rPr lang="zh-CN" altLang="en-US" sz="2400" b="1" dirty="0">
                <a:solidFill>
                  <a:schemeClr val="tx1"/>
                </a:solidFill>
                <a:ea typeface="宋体" pitchFamily="2" charset="-122"/>
              </a:rPr>
              <a:t>、</a:t>
            </a:r>
            <a:r>
              <a:rPr lang="zh-CN" altLang="en-US" sz="2400" b="1" dirty="0">
                <a:solidFill>
                  <a:srgbClr val="0BF57A"/>
                </a:solidFill>
                <a:ea typeface="宋体" pitchFamily="2" charset="-122"/>
              </a:rPr>
              <a:t>肽酶</a:t>
            </a:r>
            <a:r>
              <a:rPr lang="zh-CN" altLang="en-US" sz="2400" b="1" dirty="0">
                <a:solidFill>
                  <a:schemeClr val="tx1"/>
                </a:solidFill>
                <a:ea typeface="宋体" pitchFamily="2" charset="-122"/>
              </a:rPr>
              <a:t>和</a:t>
            </a:r>
            <a:r>
              <a:rPr lang="zh-CN" altLang="en-US" sz="2400" b="1" dirty="0">
                <a:solidFill>
                  <a:srgbClr val="0BF57A"/>
                </a:solidFill>
                <a:ea typeface="宋体" pitchFamily="2" charset="-122"/>
              </a:rPr>
              <a:t>脱氢酶</a:t>
            </a:r>
            <a:r>
              <a:rPr lang="zh-CN" altLang="en-US" sz="2400" b="1" dirty="0">
                <a:solidFill>
                  <a:schemeClr val="tx1"/>
                </a:solidFill>
                <a:ea typeface="宋体" pitchFamily="2" charset="-122"/>
              </a:rPr>
              <a:t>的组成成分。主要存在于叶绿体中的碳酸酐酶能够催化</a:t>
            </a:r>
            <a:r>
              <a:rPr lang="en-US" altLang="zh-CN" sz="2400" b="1" dirty="0">
                <a:solidFill>
                  <a:schemeClr val="tx1"/>
                </a:solidFill>
                <a:ea typeface="宋体" pitchFamily="2" charset="-122"/>
              </a:rPr>
              <a:t>CO</a:t>
            </a:r>
            <a:r>
              <a:rPr lang="en-US" altLang="zh-CN" sz="2400" b="1" baseline="-30000" dirty="0">
                <a:solidFill>
                  <a:schemeClr val="tx1"/>
                </a:solidFill>
                <a:ea typeface="宋体" pitchFamily="2" charset="-122"/>
              </a:rPr>
              <a:t>2</a:t>
            </a:r>
            <a:r>
              <a:rPr lang="zh-CN" altLang="en-US" sz="2400" b="1" dirty="0">
                <a:solidFill>
                  <a:schemeClr val="tx1"/>
                </a:solidFill>
                <a:ea typeface="宋体" pitchFamily="2" charset="-122"/>
              </a:rPr>
              <a:t>水合作用生成重碳酸盐，有利于碳素的同化作用。</a:t>
            </a:r>
          </a:p>
          <a:p>
            <a:pPr eaLnBrk="1" hangingPunct="1">
              <a:defRPr/>
            </a:pPr>
            <a:endParaRPr lang="zh-CN" altLang="en-US" sz="2800" b="1" dirty="0">
              <a:ea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5539">
                                            <p:txEl>
                                              <p:pRg st="1" end="1"/>
                                            </p:txEl>
                                          </p:spTgt>
                                        </p:tgtEl>
                                        <p:attrNameLst>
                                          <p:attrName>style.visibility</p:attrName>
                                        </p:attrNameLst>
                                      </p:cBhvr>
                                      <p:to>
                                        <p:strVal val="visible"/>
                                      </p:to>
                                    </p:set>
                                    <p:anim calcmode="lin" valueType="num">
                                      <p:cBhvr additive="base">
                                        <p:cTn id="7" dur="500" fill="hold"/>
                                        <p:tgtEl>
                                          <p:spTgt spid="65539">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553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nodeType="clickEffect">
                                  <p:stCondLst>
                                    <p:cond delay="0"/>
                                  </p:stCondLst>
                                  <p:childTnLst>
                                    <p:set>
                                      <p:cBhvr>
                                        <p:cTn id="12" dur="1" fill="hold">
                                          <p:stCondLst>
                                            <p:cond delay="0"/>
                                          </p:stCondLst>
                                        </p:cTn>
                                        <p:tgtEl>
                                          <p:spTgt spid="65539">
                                            <p:txEl>
                                              <p:pRg st="2" end="2"/>
                                            </p:txEl>
                                          </p:spTgt>
                                        </p:tgtEl>
                                        <p:attrNameLst>
                                          <p:attrName>style.visibility</p:attrName>
                                        </p:attrNameLst>
                                      </p:cBhvr>
                                      <p:to>
                                        <p:strVal val="visible"/>
                                      </p:to>
                                    </p:set>
                                    <p:animEffect transition="in" filter="box(in)">
                                      <p:cBhvr>
                                        <p:cTn id="13" dur="500"/>
                                        <p:tgtEl>
                                          <p:spTgt spid="6553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3"/>
          <p:cNvSpPr>
            <a:spLocks noGrp="1" noChangeArrowheads="1"/>
          </p:cNvSpPr>
          <p:nvPr>
            <p:ph type="body" idx="1"/>
          </p:nvPr>
        </p:nvSpPr>
        <p:spPr>
          <a:xfrm>
            <a:off x="457200" y="836712"/>
            <a:ext cx="8229600" cy="4525963"/>
          </a:xfrm>
        </p:spPr>
        <p:txBody>
          <a:bodyPr/>
          <a:lstStyle/>
          <a:p>
            <a:pPr marL="0" indent="342900" eaLnBrk="1" hangingPunct="1">
              <a:lnSpc>
                <a:spcPct val="150000"/>
              </a:lnSpc>
              <a:buClr>
                <a:srgbClr val="FF0000"/>
              </a:buClr>
              <a:buFont typeface="Wingdings" pitchFamily="2" charset="2"/>
              <a:buChar char="p"/>
              <a:defRPr/>
            </a:pPr>
            <a:r>
              <a:rPr lang="zh-CN" altLang="en-US" sz="2400" b="1" dirty="0">
                <a:solidFill>
                  <a:schemeClr val="tx1"/>
                </a:solidFill>
                <a:ea typeface="宋体" pitchFamily="2" charset="-122"/>
              </a:rPr>
              <a:t>锌还参与了体内</a:t>
            </a:r>
            <a:r>
              <a:rPr lang="zh-CN" altLang="en-US" sz="2400" b="1" dirty="0">
                <a:solidFill>
                  <a:srgbClr val="0BF57A"/>
                </a:solidFill>
                <a:ea typeface="宋体" pitchFamily="2" charset="-122"/>
              </a:rPr>
              <a:t>生长素</a:t>
            </a:r>
            <a:r>
              <a:rPr lang="zh-CN" altLang="en-US" sz="2400" b="1" dirty="0">
                <a:solidFill>
                  <a:schemeClr val="tx1"/>
                </a:solidFill>
                <a:ea typeface="宋体" pitchFamily="2" charset="-122"/>
              </a:rPr>
              <a:t>(吲哚乙酸，</a:t>
            </a:r>
            <a:r>
              <a:rPr lang="en-US" altLang="zh-CN" sz="2400" b="1" dirty="0">
                <a:solidFill>
                  <a:schemeClr val="tx1"/>
                </a:solidFill>
                <a:ea typeface="宋体" pitchFamily="2" charset="-122"/>
              </a:rPr>
              <a:t>IAA)</a:t>
            </a:r>
            <a:r>
              <a:rPr lang="zh-CN" altLang="en-US" sz="2400" b="1" dirty="0">
                <a:solidFill>
                  <a:schemeClr val="tx1"/>
                </a:solidFill>
                <a:ea typeface="宋体" pitchFamily="2" charset="-122"/>
              </a:rPr>
              <a:t>的合成。吲哚乙酸合成的前体为色氨酸，而由吲哚和丝氨酸合成色氨酸的过程需要有锌的参与，因此，锌也间接地影响到吲哚乙酸的形成。</a:t>
            </a:r>
          </a:p>
          <a:p>
            <a:pPr marL="0" indent="342900" eaLnBrk="1" hangingPunct="1">
              <a:lnSpc>
                <a:spcPct val="150000"/>
              </a:lnSpc>
              <a:buClr>
                <a:srgbClr val="FF0000"/>
              </a:buClr>
              <a:buFont typeface="Wingdings" pitchFamily="2" charset="2"/>
              <a:buChar char="p"/>
              <a:defRPr/>
            </a:pPr>
            <a:r>
              <a:rPr lang="zh-CN" altLang="en-US" sz="2400" b="1" dirty="0">
                <a:solidFill>
                  <a:schemeClr val="tx1"/>
                </a:solidFill>
                <a:ea typeface="宋体" pitchFamily="2" charset="-122"/>
              </a:rPr>
              <a:t>锌与</a:t>
            </a:r>
            <a:r>
              <a:rPr lang="zh-CN" altLang="en-US" sz="2400" b="1" dirty="0">
                <a:solidFill>
                  <a:srgbClr val="0BF57A"/>
                </a:solidFill>
                <a:ea typeface="宋体" pitchFamily="2" charset="-122"/>
              </a:rPr>
              <a:t>植物的氮代谢</a:t>
            </a:r>
            <a:r>
              <a:rPr lang="zh-CN" altLang="en-US" sz="2400" b="1" dirty="0">
                <a:solidFill>
                  <a:schemeClr val="tx1"/>
                </a:solidFill>
                <a:ea typeface="宋体" pitchFamily="2" charset="-122"/>
              </a:rPr>
              <a:t>有密切的关系，缺锌时可使体内核糖核酸和核糖体的含量降低，影响到蛋白质的形成，从而造成葡萄糖和非蛋白质氮的含量相对增加。</a:t>
            </a:r>
          </a:p>
          <a:p>
            <a:pPr eaLnBrk="1" hangingPunct="1">
              <a:lnSpc>
                <a:spcPct val="90000"/>
              </a:lnSpc>
              <a:defRPr/>
            </a:pPr>
            <a:endParaRPr lang="zh-CN" altLang="en-US" b="1" dirty="0">
              <a:ea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6562">
                                            <p:txEl>
                                              <p:pRg st="0" end="0"/>
                                            </p:txEl>
                                          </p:spTgt>
                                        </p:tgtEl>
                                        <p:attrNameLst>
                                          <p:attrName>style.visibility</p:attrName>
                                        </p:attrNameLst>
                                      </p:cBhvr>
                                      <p:to>
                                        <p:strVal val="visible"/>
                                      </p:to>
                                    </p:set>
                                    <p:animEffect transition="in" filter="blinds(horizontal)">
                                      <p:cBhvr>
                                        <p:cTn id="7" dur="500"/>
                                        <p:tgtEl>
                                          <p:spTgt spid="6656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66562">
                                            <p:txEl>
                                              <p:pRg st="1" end="1"/>
                                            </p:txEl>
                                          </p:spTgt>
                                        </p:tgtEl>
                                        <p:attrNameLst>
                                          <p:attrName>style.visibility</p:attrName>
                                        </p:attrNameLst>
                                      </p:cBhvr>
                                      <p:to>
                                        <p:strVal val="visible"/>
                                      </p:to>
                                    </p:set>
                                    <p:animEffect transition="in" filter="diamond(in)">
                                      <p:cBhvr>
                                        <p:cTn id="12" dur="2000"/>
                                        <p:tgtEl>
                                          <p:spTgt spid="6656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title"/>
          </p:nvPr>
        </p:nvSpPr>
        <p:spPr/>
        <p:txBody>
          <a:bodyPr/>
          <a:lstStyle/>
          <a:p>
            <a:pPr eaLnBrk="1" hangingPunct="1">
              <a:defRPr/>
            </a:pPr>
            <a:r>
              <a:rPr lang="en-US" altLang="zh-CN" sz="2800" dirty="0">
                <a:solidFill>
                  <a:srgbClr val="0BF57A"/>
                </a:solidFill>
                <a:ea typeface="宋体" pitchFamily="2" charset="-122"/>
              </a:rPr>
              <a:t>3. </a:t>
            </a:r>
            <a:r>
              <a:rPr lang="zh-CN" altLang="en-US" sz="2800" dirty="0">
                <a:solidFill>
                  <a:srgbClr val="0BF57A"/>
                </a:solidFill>
                <a:ea typeface="宋体" pitchFamily="2" charset="-122"/>
              </a:rPr>
              <a:t>锌营养缺乏或过多的症状</a:t>
            </a:r>
          </a:p>
        </p:txBody>
      </p:sp>
      <p:sp>
        <p:nvSpPr>
          <p:cNvPr id="84995" name="Rectangle 3"/>
          <p:cNvSpPr>
            <a:spLocks noGrp="1" noChangeArrowheads="1"/>
          </p:cNvSpPr>
          <p:nvPr>
            <p:ph type="body" idx="1"/>
          </p:nvPr>
        </p:nvSpPr>
        <p:spPr>
          <a:xfrm>
            <a:off x="468313" y="1268412"/>
            <a:ext cx="8229600" cy="5040907"/>
          </a:xfrm>
        </p:spPr>
        <p:txBody>
          <a:bodyPr>
            <a:normAutofit fontScale="92500" lnSpcReduction="10000"/>
          </a:bodyPr>
          <a:lstStyle/>
          <a:p>
            <a:pPr marL="0" indent="342900" eaLnBrk="1" hangingPunct="1">
              <a:lnSpc>
                <a:spcPct val="150000"/>
              </a:lnSpc>
              <a:buFont typeface="Symbol" pitchFamily="18" charset="2"/>
              <a:buNone/>
              <a:defRPr/>
            </a:pPr>
            <a:r>
              <a:rPr lang="zh-CN" altLang="en-US" sz="2200" b="1" dirty="0">
                <a:solidFill>
                  <a:schemeClr val="tx1"/>
                </a:solidFill>
                <a:ea typeface="宋体" pitchFamily="2" charset="-122"/>
              </a:rPr>
              <a:t>植物体内锌的移动性中等。缺锌时植株矮小，叶片小，畸形，脉间失绿或整张叶片白化，并常有不规则的斑点出现。</a:t>
            </a:r>
          </a:p>
          <a:p>
            <a:pPr marL="0" indent="342900" eaLnBrk="1" hangingPunct="1">
              <a:lnSpc>
                <a:spcPct val="150000"/>
              </a:lnSpc>
              <a:buFont typeface="Symbol" pitchFamily="18" charset="2"/>
              <a:buNone/>
              <a:defRPr/>
            </a:pPr>
            <a:endParaRPr lang="zh-CN" altLang="en-US" sz="2200" b="1" dirty="0">
              <a:solidFill>
                <a:schemeClr val="tx1"/>
              </a:solidFill>
              <a:ea typeface="宋体" pitchFamily="2" charset="-122"/>
            </a:endParaRPr>
          </a:p>
          <a:p>
            <a:pPr marL="0" indent="342900" eaLnBrk="1" hangingPunct="1">
              <a:lnSpc>
                <a:spcPct val="150000"/>
              </a:lnSpc>
              <a:buFont typeface="Symbol" pitchFamily="18" charset="2"/>
              <a:buNone/>
              <a:defRPr/>
            </a:pPr>
            <a:r>
              <a:rPr lang="zh-CN" altLang="en-US" sz="2200" b="1" dirty="0">
                <a:solidFill>
                  <a:schemeClr val="tx1"/>
                </a:solidFill>
                <a:ea typeface="宋体" pitchFamily="2" charset="-122"/>
              </a:rPr>
              <a:t>不同的植物表现的症状有所不同。例如番茄和甜椒在缺锌时叶片畸形，叶柄向下卷曲，叶缘呈波浪状或叶片向上卷曲，叶上有灼烧或坏死的斑点，叶淡黄色或黄绿色。</a:t>
            </a:r>
          </a:p>
          <a:p>
            <a:pPr marL="0" indent="342900" eaLnBrk="1" hangingPunct="1">
              <a:lnSpc>
                <a:spcPct val="150000"/>
              </a:lnSpc>
              <a:buFont typeface="Symbol" pitchFamily="18" charset="2"/>
              <a:buNone/>
              <a:defRPr/>
            </a:pPr>
            <a:endParaRPr lang="zh-CN" altLang="en-US" sz="2200" b="1" dirty="0">
              <a:solidFill>
                <a:schemeClr val="tx1"/>
              </a:solidFill>
              <a:ea typeface="宋体" pitchFamily="2" charset="-122"/>
            </a:endParaRPr>
          </a:p>
          <a:p>
            <a:pPr marL="0" indent="342900" eaLnBrk="1" hangingPunct="1">
              <a:lnSpc>
                <a:spcPct val="150000"/>
              </a:lnSpc>
              <a:buFont typeface="Symbol" pitchFamily="18" charset="2"/>
              <a:buNone/>
              <a:defRPr/>
            </a:pPr>
            <a:r>
              <a:rPr lang="zh-CN" altLang="en-US" sz="2200" b="1" dirty="0">
                <a:solidFill>
                  <a:schemeClr val="tx1"/>
                </a:solidFill>
                <a:ea typeface="宋体" pitchFamily="2" charset="-122"/>
              </a:rPr>
              <a:t>锌过多时会表现出上部叶片黄化并有不规则的褐色斑点，有时叶片甚至出现黄白色或白色褪绿症状。根尖变褐、腐烂，根分枝少，根系死亡。在无土栽培中如果使用镀锌水管作为供排水管道，则有可能出现锌中毒的问题，因此应避免使用镀锌水管或其他金属管道。</a:t>
            </a:r>
          </a:p>
          <a:p>
            <a:pPr eaLnBrk="1" hangingPunct="1">
              <a:lnSpc>
                <a:spcPct val="90000"/>
              </a:lnSpc>
              <a:defRPr/>
            </a:pPr>
            <a:endParaRPr lang="zh-CN" altLang="en-US" sz="2400" b="1" dirty="0">
              <a:ea typeface="宋体" pitchFamily="2" charset="-122"/>
            </a:endParaRPr>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6530" name="Picture 2" descr="83"/>
          <p:cNvPicPr>
            <a:picLocks noChangeAspect="1" noChangeArrowheads="1"/>
          </p:cNvPicPr>
          <p:nvPr/>
        </p:nvPicPr>
        <p:blipFill>
          <a:blip r:embed="rId2" cstate="print">
            <a:lum contrast="6000"/>
          </a:blip>
          <a:srcRect/>
          <a:stretch>
            <a:fillRect/>
          </a:stretch>
        </p:blipFill>
        <p:spPr bwMode="auto">
          <a:xfrm>
            <a:off x="395536" y="764704"/>
            <a:ext cx="3248099" cy="3950008"/>
          </a:xfrm>
          <a:prstGeom prst="rect">
            <a:avLst/>
          </a:prstGeom>
          <a:noFill/>
          <a:ln w="9525">
            <a:noFill/>
            <a:miter lim="800000"/>
            <a:headEnd/>
            <a:tailEnd/>
          </a:ln>
        </p:spPr>
      </p:pic>
      <p:pic>
        <p:nvPicPr>
          <p:cNvPr id="406531" name="Picture 5" descr="84"/>
          <p:cNvPicPr>
            <a:picLocks noChangeAspect="1" noChangeArrowheads="1"/>
          </p:cNvPicPr>
          <p:nvPr/>
        </p:nvPicPr>
        <p:blipFill>
          <a:blip r:embed="rId3" cstate="print"/>
          <a:srcRect/>
          <a:stretch>
            <a:fillRect/>
          </a:stretch>
        </p:blipFill>
        <p:spPr bwMode="auto">
          <a:xfrm>
            <a:off x="3923928" y="908720"/>
            <a:ext cx="4980537" cy="3736181"/>
          </a:xfrm>
          <a:prstGeom prst="rect">
            <a:avLst/>
          </a:prstGeom>
          <a:noFill/>
          <a:ln w="9525">
            <a:noFill/>
            <a:miter lim="800000"/>
            <a:headEnd/>
            <a:tailEnd/>
          </a:ln>
        </p:spPr>
      </p:pic>
      <p:sp>
        <p:nvSpPr>
          <p:cNvPr id="406532" name="Text Box 6"/>
          <p:cNvSpPr txBox="1">
            <a:spLocks noChangeArrowheads="1"/>
          </p:cNvSpPr>
          <p:nvPr/>
        </p:nvSpPr>
        <p:spPr bwMode="auto">
          <a:xfrm>
            <a:off x="5219700" y="5013325"/>
            <a:ext cx="3311525" cy="1246188"/>
          </a:xfrm>
          <a:prstGeom prst="rect">
            <a:avLst/>
          </a:prstGeom>
          <a:noFill/>
          <a:ln w="9525">
            <a:noFill/>
            <a:miter lim="800000"/>
            <a:headEnd/>
            <a:tailEnd/>
          </a:ln>
        </p:spPr>
        <p:txBody>
          <a:bodyPr>
            <a:spAutoFit/>
          </a:bodyPr>
          <a:lstStyle/>
          <a:p>
            <a:pPr algn="ctr">
              <a:lnSpc>
                <a:spcPct val="80000"/>
              </a:lnSpc>
              <a:spcBef>
                <a:spcPct val="50000"/>
              </a:spcBef>
            </a:pPr>
            <a:r>
              <a:rPr lang="zh-CN" altLang="en-US" sz="3600" dirty="0">
                <a:ea typeface="楷体_GB2312" pitchFamily="49" charset="-122"/>
              </a:rPr>
              <a:t>玉米缺锌</a:t>
            </a:r>
          </a:p>
          <a:p>
            <a:pPr algn="ctr">
              <a:lnSpc>
                <a:spcPct val="80000"/>
              </a:lnSpc>
              <a:spcBef>
                <a:spcPct val="50000"/>
              </a:spcBef>
            </a:pPr>
            <a:r>
              <a:rPr lang="en-US" altLang="zh-CN" sz="3600" dirty="0">
                <a:ea typeface="楷体_GB2312" pitchFamily="49" charset="-122"/>
              </a:rPr>
              <a:t>——</a:t>
            </a:r>
            <a:r>
              <a:rPr lang="zh-CN" altLang="en-US" sz="3600" dirty="0">
                <a:ea typeface="楷体_GB2312" pitchFamily="49" charset="-122"/>
              </a:rPr>
              <a:t>白苗病</a:t>
            </a:r>
          </a:p>
        </p:txBody>
      </p:sp>
      <p:sp>
        <p:nvSpPr>
          <p:cNvPr id="406533" name="Text Box 7"/>
          <p:cNvSpPr txBox="1">
            <a:spLocks noChangeArrowheads="1"/>
          </p:cNvSpPr>
          <p:nvPr/>
        </p:nvSpPr>
        <p:spPr bwMode="auto">
          <a:xfrm>
            <a:off x="468313" y="5013325"/>
            <a:ext cx="2951162" cy="1246188"/>
          </a:xfrm>
          <a:prstGeom prst="rect">
            <a:avLst/>
          </a:prstGeom>
          <a:noFill/>
          <a:ln w="9525">
            <a:noFill/>
            <a:miter lim="800000"/>
            <a:headEnd/>
            <a:tailEnd/>
          </a:ln>
        </p:spPr>
        <p:txBody>
          <a:bodyPr>
            <a:spAutoFit/>
          </a:bodyPr>
          <a:lstStyle/>
          <a:p>
            <a:pPr algn="ctr">
              <a:lnSpc>
                <a:spcPct val="80000"/>
              </a:lnSpc>
              <a:spcBef>
                <a:spcPct val="50000"/>
              </a:spcBef>
            </a:pPr>
            <a:r>
              <a:rPr lang="zh-CN" altLang="en-US" sz="3600" dirty="0">
                <a:ea typeface="楷体_GB2312" pitchFamily="49" charset="-122"/>
              </a:rPr>
              <a:t>水稻缺锌</a:t>
            </a:r>
          </a:p>
          <a:p>
            <a:pPr algn="ctr">
              <a:lnSpc>
                <a:spcPct val="80000"/>
              </a:lnSpc>
              <a:spcBef>
                <a:spcPct val="50000"/>
              </a:spcBef>
            </a:pPr>
            <a:r>
              <a:rPr lang="en-US" altLang="zh-CN" sz="3600" dirty="0">
                <a:ea typeface="楷体_GB2312" pitchFamily="49" charset="-122"/>
              </a:rPr>
              <a:t>——</a:t>
            </a:r>
            <a:r>
              <a:rPr lang="zh-CN" altLang="en-US" sz="3600" dirty="0">
                <a:ea typeface="楷体_GB2312" pitchFamily="49" charset="-122"/>
              </a:rPr>
              <a:t>矮缩病</a:t>
            </a:r>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Grp="1" noChangeArrowheads="1"/>
          </p:cNvSpPr>
          <p:nvPr>
            <p:ph type="sldNum" sz="quarter" idx="12"/>
          </p:nvPr>
        </p:nvSpPr>
        <p:spPr>
          <a:ln/>
        </p:spPr>
        <p:txBody>
          <a:bodyPr/>
          <a:lstStyle/>
          <a:p>
            <a:pPr>
              <a:defRPr/>
            </a:pPr>
            <a:fld id="{74819E63-0B7C-4907-99C6-4D436F4F4F56}" type="slidenum">
              <a:rPr lang="en-US" altLang="zh-CN"/>
              <a:pPr>
                <a:defRPr/>
              </a:pPr>
              <a:t>108</a:t>
            </a:fld>
            <a:endParaRPr lang="en-US" altLang="zh-CN"/>
          </a:p>
        </p:txBody>
      </p:sp>
      <p:pic>
        <p:nvPicPr>
          <p:cNvPr id="407554" name="Picture 3" descr="87"/>
          <p:cNvPicPr>
            <a:picLocks noChangeAspect="1" noChangeArrowheads="1"/>
          </p:cNvPicPr>
          <p:nvPr/>
        </p:nvPicPr>
        <p:blipFill>
          <a:blip r:embed="rId2" cstate="print">
            <a:lum bright="-12000"/>
          </a:blip>
          <a:srcRect/>
          <a:stretch>
            <a:fillRect/>
          </a:stretch>
        </p:blipFill>
        <p:spPr bwMode="auto">
          <a:xfrm>
            <a:off x="4788024" y="3717032"/>
            <a:ext cx="3995936" cy="2963337"/>
          </a:xfrm>
          <a:prstGeom prst="rect">
            <a:avLst/>
          </a:prstGeom>
          <a:noFill/>
          <a:ln w="9525">
            <a:noFill/>
            <a:miter lim="800000"/>
            <a:headEnd/>
            <a:tailEnd/>
          </a:ln>
        </p:spPr>
      </p:pic>
      <p:sp>
        <p:nvSpPr>
          <p:cNvPr id="407555" name="Text Box 4"/>
          <p:cNvSpPr txBox="1">
            <a:spLocks noChangeArrowheads="1"/>
          </p:cNvSpPr>
          <p:nvPr/>
        </p:nvSpPr>
        <p:spPr bwMode="auto">
          <a:xfrm>
            <a:off x="0" y="4437063"/>
            <a:ext cx="4284663" cy="1355725"/>
          </a:xfrm>
          <a:prstGeom prst="rect">
            <a:avLst/>
          </a:prstGeom>
          <a:noFill/>
          <a:ln w="9525">
            <a:noFill/>
            <a:miter lim="800000"/>
            <a:headEnd/>
            <a:tailEnd/>
          </a:ln>
        </p:spPr>
        <p:txBody>
          <a:bodyPr>
            <a:spAutoFit/>
          </a:bodyPr>
          <a:lstStyle/>
          <a:p>
            <a:pPr algn="ctr">
              <a:spcBef>
                <a:spcPct val="50000"/>
              </a:spcBef>
            </a:pPr>
            <a:r>
              <a:rPr lang="zh-CN" altLang="en-US" sz="3600" dirty="0">
                <a:ea typeface="楷体_GB2312" pitchFamily="49" charset="-122"/>
              </a:rPr>
              <a:t>果树缺锌</a:t>
            </a:r>
            <a:r>
              <a:rPr lang="en-US" altLang="zh-CN" sz="3600" dirty="0">
                <a:ea typeface="楷体_GB2312" pitchFamily="49" charset="-122"/>
              </a:rPr>
              <a:t>——</a:t>
            </a:r>
          </a:p>
          <a:p>
            <a:pPr algn="ctr">
              <a:lnSpc>
                <a:spcPct val="80000"/>
              </a:lnSpc>
              <a:spcBef>
                <a:spcPct val="50000"/>
              </a:spcBef>
            </a:pPr>
            <a:r>
              <a:rPr lang="zh-CN" altLang="en-US" sz="3600" dirty="0">
                <a:ea typeface="楷体_GB2312" pitchFamily="49" charset="-122"/>
              </a:rPr>
              <a:t>簇叶病、小叶病</a:t>
            </a:r>
          </a:p>
        </p:txBody>
      </p:sp>
      <p:pic>
        <p:nvPicPr>
          <p:cNvPr id="407556" name="Picture 6"/>
          <p:cNvPicPr>
            <a:picLocks noChangeAspect="1" noChangeArrowheads="1"/>
          </p:cNvPicPr>
          <p:nvPr/>
        </p:nvPicPr>
        <p:blipFill>
          <a:blip r:embed="rId3" cstate="print"/>
          <a:srcRect/>
          <a:stretch>
            <a:fillRect/>
          </a:stretch>
        </p:blipFill>
        <p:spPr bwMode="auto">
          <a:xfrm>
            <a:off x="467544" y="476672"/>
            <a:ext cx="4536579" cy="3030204"/>
          </a:xfrm>
          <a:prstGeom prst="rect">
            <a:avLst/>
          </a:prstGeom>
          <a:noFill/>
          <a:ln w="9525">
            <a:noFill/>
            <a:miter lim="800000"/>
            <a:headEnd/>
            <a:tailEnd/>
          </a:ln>
        </p:spPr>
      </p:pic>
      <p:sp>
        <p:nvSpPr>
          <p:cNvPr id="407557" name="Text Box 7"/>
          <p:cNvSpPr txBox="1">
            <a:spLocks noChangeArrowheads="1"/>
          </p:cNvSpPr>
          <p:nvPr/>
        </p:nvSpPr>
        <p:spPr bwMode="auto">
          <a:xfrm>
            <a:off x="5435600" y="260350"/>
            <a:ext cx="1584325" cy="641350"/>
          </a:xfrm>
          <a:prstGeom prst="rect">
            <a:avLst/>
          </a:prstGeom>
          <a:noFill/>
          <a:ln w="9525">
            <a:noFill/>
            <a:miter lim="800000"/>
            <a:headEnd/>
            <a:tailEnd/>
          </a:ln>
        </p:spPr>
        <p:txBody>
          <a:bodyPr>
            <a:spAutoFit/>
          </a:bodyPr>
          <a:lstStyle/>
          <a:p>
            <a:pPr>
              <a:spcBef>
                <a:spcPct val="50000"/>
              </a:spcBef>
            </a:pPr>
            <a:r>
              <a:rPr lang="zh-CN" altLang="en-US" sz="3600">
                <a:ea typeface="黑体" pitchFamily="49" charset="-122"/>
              </a:rPr>
              <a:t>苹  果</a:t>
            </a:r>
          </a:p>
        </p:txBody>
      </p:sp>
      <p:sp>
        <p:nvSpPr>
          <p:cNvPr id="407558" name="Text Box 8"/>
          <p:cNvSpPr txBox="1">
            <a:spLocks noChangeArrowheads="1"/>
          </p:cNvSpPr>
          <p:nvPr/>
        </p:nvSpPr>
        <p:spPr bwMode="auto">
          <a:xfrm>
            <a:off x="7451725" y="2565400"/>
            <a:ext cx="1439863" cy="641350"/>
          </a:xfrm>
          <a:prstGeom prst="rect">
            <a:avLst/>
          </a:prstGeom>
          <a:noFill/>
          <a:ln w="9525">
            <a:noFill/>
            <a:miter lim="800000"/>
            <a:headEnd/>
            <a:tailEnd/>
          </a:ln>
        </p:spPr>
        <p:txBody>
          <a:bodyPr>
            <a:spAutoFit/>
          </a:bodyPr>
          <a:lstStyle/>
          <a:p>
            <a:pPr>
              <a:spcBef>
                <a:spcPct val="50000"/>
              </a:spcBef>
            </a:pPr>
            <a:r>
              <a:rPr lang="zh-CN" altLang="en-US" sz="3600">
                <a:ea typeface="黑体" pitchFamily="49" charset="-122"/>
              </a:rPr>
              <a:t>柑  桔</a:t>
            </a:r>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8578" name="Picture 2" descr="771"/>
          <p:cNvPicPr>
            <a:picLocks noChangeAspect="1" noChangeArrowheads="1"/>
          </p:cNvPicPr>
          <p:nvPr/>
        </p:nvPicPr>
        <p:blipFill>
          <a:blip r:embed="rId2" cstate="print"/>
          <a:srcRect t="2724"/>
          <a:stretch>
            <a:fillRect/>
          </a:stretch>
        </p:blipFill>
        <p:spPr bwMode="auto">
          <a:xfrm>
            <a:off x="1907704" y="764704"/>
            <a:ext cx="4120671" cy="5949280"/>
          </a:xfrm>
          <a:prstGeom prst="rect">
            <a:avLst/>
          </a:prstGeom>
          <a:noFill/>
          <a:ln w="9525">
            <a:noFill/>
            <a:miter lim="800000"/>
            <a:headEnd/>
            <a:tailEnd/>
          </a:ln>
        </p:spPr>
      </p:pic>
      <p:sp>
        <p:nvSpPr>
          <p:cNvPr id="408579" name="Text Box 3"/>
          <p:cNvSpPr txBox="1">
            <a:spLocks noChangeArrowheads="1"/>
          </p:cNvSpPr>
          <p:nvPr/>
        </p:nvSpPr>
        <p:spPr bwMode="auto">
          <a:xfrm>
            <a:off x="6940789" y="2708275"/>
            <a:ext cx="861774" cy="1728788"/>
          </a:xfrm>
          <a:prstGeom prst="rect">
            <a:avLst/>
          </a:prstGeom>
          <a:noFill/>
          <a:ln w="9525">
            <a:noFill/>
            <a:miter lim="800000"/>
            <a:headEnd/>
            <a:tailEnd/>
          </a:ln>
        </p:spPr>
        <p:txBody>
          <a:bodyPr vert="eaVert">
            <a:spAutoFit/>
          </a:bodyPr>
          <a:lstStyle/>
          <a:p>
            <a:pPr>
              <a:spcBef>
                <a:spcPct val="50000"/>
              </a:spcBef>
            </a:pPr>
            <a:r>
              <a:rPr lang="zh-CN" altLang="en-US" sz="4400" dirty="0">
                <a:ea typeface="楷体_GB2312" pitchFamily="49" charset="-122"/>
              </a:rPr>
              <a:t>番   茄</a:t>
            </a:r>
          </a:p>
        </p:txBody>
      </p:sp>
      <p:sp>
        <p:nvSpPr>
          <p:cNvPr id="408580" name="Text Box 4"/>
          <p:cNvSpPr txBox="1">
            <a:spLocks noChangeArrowheads="1"/>
          </p:cNvSpPr>
          <p:nvPr/>
        </p:nvSpPr>
        <p:spPr bwMode="auto">
          <a:xfrm>
            <a:off x="4643438" y="1989138"/>
            <a:ext cx="1584325" cy="701675"/>
          </a:xfrm>
          <a:prstGeom prst="rect">
            <a:avLst/>
          </a:prstGeom>
          <a:noFill/>
          <a:ln w="9525">
            <a:noFill/>
            <a:miter lim="800000"/>
            <a:headEnd/>
            <a:tailEnd/>
          </a:ln>
        </p:spPr>
        <p:txBody>
          <a:bodyPr>
            <a:spAutoFit/>
          </a:bodyPr>
          <a:lstStyle/>
          <a:p>
            <a:pPr>
              <a:spcBef>
                <a:spcPct val="50000"/>
              </a:spcBef>
            </a:pPr>
            <a:r>
              <a:rPr lang="zh-CN" altLang="en-US" sz="4000" dirty="0"/>
              <a:t>－</a:t>
            </a:r>
            <a:r>
              <a:rPr lang="en-US" altLang="zh-CN" sz="4000" dirty="0"/>
              <a:t>Zn</a:t>
            </a: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302840" y="413791"/>
            <a:ext cx="8229600" cy="1143001"/>
          </a:xfrm>
        </p:spPr>
        <p:txBody>
          <a:bodyPr/>
          <a:lstStyle/>
          <a:p>
            <a:pPr eaLnBrk="1" hangingPunct="1">
              <a:defRPr/>
            </a:pPr>
            <a:r>
              <a:rPr lang="zh-CN" altLang="en-US" sz="2800" dirty="0">
                <a:solidFill>
                  <a:srgbClr val="FFFF00"/>
                </a:solidFill>
                <a:ea typeface="宋体" pitchFamily="2" charset="-122"/>
              </a:rPr>
              <a:t>根系的吸收功能 </a:t>
            </a:r>
          </a:p>
        </p:txBody>
      </p:sp>
      <p:sp>
        <p:nvSpPr>
          <p:cNvPr id="13315" name="Rectangle 3"/>
          <p:cNvSpPr>
            <a:spLocks noGrp="1" noChangeArrowheads="1"/>
          </p:cNvSpPr>
          <p:nvPr>
            <p:ph type="body" idx="1"/>
          </p:nvPr>
        </p:nvSpPr>
        <p:spPr>
          <a:xfrm>
            <a:off x="323850" y="1495325"/>
            <a:ext cx="8458200" cy="4525963"/>
          </a:xfrm>
        </p:spPr>
        <p:txBody>
          <a:bodyPr>
            <a:normAutofit fontScale="92500" lnSpcReduction="20000"/>
          </a:bodyPr>
          <a:lstStyle/>
          <a:p>
            <a:pPr eaLnBrk="1" hangingPunct="1">
              <a:lnSpc>
                <a:spcPct val="150000"/>
              </a:lnSpc>
              <a:buFont typeface="Symbol" pitchFamily="18" charset="2"/>
              <a:buNone/>
              <a:defRPr/>
            </a:pPr>
            <a:r>
              <a:rPr lang="zh-CN" altLang="en-US" sz="2800" b="1" dirty="0">
                <a:ea typeface="宋体" pitchFamily="2" charset="-122"/>
              </a:rPr>
              <a:t>          </a:t>
            </a:r>
            <a:r>
              <a:rPr lang="zh-CN" altLang="en-US" sz="2400" b="1" dirty="0">
                <a:ea typeface="宋体" pitchFamily="2" charset="-122"/>
              </a:rPr>
              <a:t>根系吸收的物质包括水分、无机盐类的分子或离子、简单的小分子有机化合物以及气体等。  </a:t>
            </a:r>
          </a:p>
          <a:p>
            <a:pPr eaLnBrk="1" hangingPunct="1">
              <a:lnSpc>
                <a:spcPct val="150000"/>
              </a:lnSpc>
              <a:buFont typeface="Symbol" pitchFamily="18" charset="2"/>
              <a:buNone/>
              <a:defRPr/>
            </a:pPr>
            <a:r>
              <a:rPr lang="zh-CN" altLang="en-US" sz="2400" b="1" dirty="0">
                <a:ea typeface="宋体" pitchFamily="2" charset="-122"/>
              </a:rPr>
              <a:t>          根系不同的部位，由于其成熟程度不同，从根尖开始至根基部来看：</a:t>
            </a:r>
          </a:p>
          <a:p>
            <a:pPr eaLnBrk="1" hangingPunct="1">
              <a:lnSpc>
                <a:spcPct val="150000"/>
              </a:lnSpc>
              <a:buFont typeface="Symbol" pitchFamily="18" charset="2"/>
              <a:buNone/>
              <a:defRPr/>
            </a:pPr>
            <a:r>
              <a:rPr lang="zh-CN" altLang="en-US" sz="2400" b="1" dirty="0">
                <a:ea typeface="宋体" pitchFamily="2" charset="-122"/>
              </a:rPr>
              <a:t>   </a:t>
            </a:r>
            <a:r>
              <a:rPr lang="zh-CN" altLang="en-US" sz="2400" b="1" dirty="0">
                <a:solidFill>
                  <a:srgbClr val="0BF57A"/>
                </a:solidFill>
                <a:ea typeface="宋体" pitchFamily="2" charset="-122"/>
              </a:rPr>
              <a:t>根冠对水和养分的吸收能力较差。</a:t>
            </a:r>
          </a:p>
          <a:p>
            <a:pPr eaLnBrk="1" hangingPunct="1">
              <a:lnSpc>
                <a:spcPct val="150000"/>
              </a:lnSpc>
              <a:buFont typeface="Symbol" pitchFamily="18" charset="2"/>
              <a:buNone/>
              <a:defRPr/>
            </a:pPr>
            <a:r>
              <a:rPr lang="zh-CN" altLang="en-US" sz="2400" b="1" dirty="0">
                <a:solidFill>
                  <a:srgbClr val="0BF57A"/>
                </a:solidFill>
                <a:ea typeface="宋体" pitchFamily="2" charset="-122"/>
              </a:rPr>
              <a:t>   靠近生长点附近的分生区对养分吸收能力最强。</a:t>
            </a:r>
          </a:p>
          <a:p>
            <a:pPr eaLnBrk="1" hangingPunct="1">
              <a:lnSpc>
                <a:spcPct val="150000"/>
              </a:lnSpc>
              <a:buFont typeface="Symbol" pitchFamily="18" charset="2"/>
              <a:buNone/>
              <a:defRPr/>
            </a:pPr>
            <a:r>
              <a:rPr lang="zh-CN" altLang="en-US" sz="2400" b="1" dirty="0">
                <a:solidFill>
                  <a:srgbClr val="0BF57A"/>
                </a:solidFill>
                <a:ea typeface="宋体" pitchFamily="2" charset="-122"/>
              </a:rPr>
              <a:t>   吸收最旺盛的则是在根毛区。</a:t>
            </a:r>
          </a:p>
          <a:p>
            <a:pPr eaLnBrk="1" hangingPunct="1">
              <a:lnSpc>
                <a:spcPct val="150000"/>
              </a:lnSpc>
              <a:buFont typeface="Symbol" pitchFamily="18" charset="2"/>
              <a:buNone/>
              <a:defRPr/>
            </a:pPr>
            <a:r>
              <a:rPr lang="zh-CN" altLang="en-US" sz="2400" b="1" dirty="0">
                <a:ea typeface="宋体" pitchFamily="2" charset="-122"/>
              </a:rPr>
              <a:t>          随着远离根尖而靠近根基部，随着组织的老熟，水分和养分的吸收能力逐渐降低。</a:t>
            </a:r>
          </a:p>
          <a:p>
            <a:pPr eaLnBrk="1" hangingPunct="1">
              <a:lnSpc>
                <a:spcPct val="90000"/>
              </a:lnSpc>
              <a:defRPr/>
            </a:pPr>
            <a:endParaRPr lang="zh-CN" altLang="en-US" sz="2800" b="1" dirty="0">
              <a:ea typeface="宋体" pitchFamily="2" charset="-122"/>
            </a:endParaRPr>
          </a:p>
        </p:txBody>
      </p:sp>
      <p:sp>
        <p:nvSpPr>
          <p:cNvPr id="22532" name="AutoShape 4"/>
          <p:cNvSpPr>
            <a:spLocks/>
          </p:cNvSpPr>
          <p:nvPr/>
        </p:nvSpPr>
        <p:spPr bwMode="auto">
          <a:xfrm>
            <a:off x="323850" y="3500438"/>
            <a:ext cx="215900" cy="1368425"/>
          </a:xfrm>
          <a:prstGeom prst="leftBrace">
            <a:avLst>
              <a:gd name="adj1" fmla="val 100091"/>
              <a:gd name="adj2" fmla="val 50000"/>
            </a:avLst>
          </a:prstGeom>
          <a:noFill/>
          <a:ln w="38100">
            <a:solidFill>
              <a:srgbClr val="00B050"/>
            </a:solidFill>
            <a:round/>
            <a:headEnd/>
            <a:tailEnd/>
          </a:ln>
        </p:spPr>
        <p:txBody>
          <a:bodyPr wrap="none" anchor="ctr"/>
          <a:lstStyle/>
          <a:p>
            <a:endParaRPr lang="zh-CN" altLang="en-US"/>
          </a:p>
        </p:txBody>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02" name="Picture 2" descr="P80 Zn毒"/>
          <p:cNvPicPr>
            <a:picLocks noChangeAspect="1" noChangeArrowheads="1"/>
          </p:cNvPicPr>
          <p:nvPr/>
        </p:nvPicPr>
        <p:blipFill>
          <a:blip r:embed="rId2" cstate="print"/>
          <a:srcRect l="2867" t="1303" r="32115" b="67383"/>
          <a:stretch>
            <a:fillRect/>
          </a:stretch>
        </p:blipFill>
        <p:spPr bwMode="auto">
          <a:xfrm>
            <a:off x="827584" y="548680"/>
            <a:ext cx="3972085" cy="2683346"/>
          </a:xfrm>
          <a:prstGeom prst="rect">
            <a:avLst/>
          </a:prstGeom>
          <a:noFill/>
          <a:ln w="9525">
            <a:noFill/>
            <a:miter lim="800000"/>
            <a:headEnd/>
            <a:tailEnd/>
          </a:ln>
        </p:spPr>
      </p:pic>
      <p:sp>
        <p:nvSpPr>
          <p:cNvPr id="409603" name="Text Box 3"/>
          <p:cNvSpPr txBox="1">
            <a:spLocks noChangeArrowheads="1"/>
          </p:cNvSpPr>
          <p:nvPr/>
        </p:nvSpPr>
        <p:spPr bwMode="auto">
          <a:xfrm>
            <a:off x="5148263" y="404813"/>
            <a:ext cx="3455987" cy="701675"/>
          </a:xfrm>
          <a:prstGeom prst="rect">
            <a:avLst/>
          </a:prstGeom>
          <a:noFill/>
          <a:ln w="9525">
            <a:noFill/>
            <a:miter lim="800000"/>
            <a:headEnd/>
            <a:tailEnd/>
          </a:ln>
        </p:spPr>
        <p:txBody>
          <a:bodyPr>
            <a:spAutoFit/>
          </a:bodyPr>
          <a:lstStyle/>
          <a:p>
            <a:pPr>
              <a:spcBef>
                <a:spcPct val="50000"/>
              </a:spcBef>
            </a:pPr>
            <a:r>
              <a:rPr lang="zh-CN" altLang="en-US" sz="4000" dirty="0">
                <a:ea typeface="黑体" pitchFamily="49" charset="-122"/>
              </a:rPr>
              <a:t>菠 菜 锌 中 毒</a:t>
            </a:r>
          </a:p>
        </p:txBody>
      </p:sp>
      <p:pic>
        <p:nvPicPr>
          <p:cNvPr id="409604" name="Picture 4" descr="P80 Zn毒"/>
          <p:cNvPicPr>
            <a:picLocks noChangeAspect="1" noChangeArrowheads="1"/>
          </p:cNvPicPr>
          <p:nvPr/>
        </p:nvPicPr>
        <p:blipFill>
          <a:blip r:embed="rId2" cstate="print"/>
          <a:srcRect l="3456" t="33768" r="32690" b="35175"/>
          <a:stretch>
            <a:fillRect/>
          </a:stretch>
        </p:blipFill>
        <p:spPr bwMode="auto">
          <a:xfrm>
            <a:off x="4572000" y="3573016"/>
            <a:ext cx="4042253" cy="2756941"/>
          </a:xfrm>
          <a:prstGeom prst="rect">
            <a:avLst/>
          </a:prstGeom>
          <a:noFill/>
          <a:ln w="9525">
            <a:noFill/>
            <a:miter lim="800000"/>
            <a:headEnd/>
            <a:tailEnd/>
          </a:ln>
        </p:spPr>
      </p:pic>
      <p:sp>
        <p:nvSpPr>
          <p:cNvPr id="409605" name="Text Box 5"/>
          <p:cNvSpPr txBox="1">
            <a:spLocks noChangeArrowheads="1"/>
          </p:cNvSpPr>
          <p:nvPr/>
        </p:nvSpPr>
        <p:spPr bwMode="auto">
          <a:xfrm>
            <a:off x="755650" y="5734050"/>
            <a:ext cx="3455988" cy="701675"/>
          </a:xfrm>
          <a:prstGeom prst="rect">
            <a:avLst/>
          </a:prstGeom>
          <a:noFill/>
          <a:ln w="9525">
            <a:noFill/>
            <a:miter lim="800000"/>
            <a:headEnd/>
            <a:tailEnd/>
          </a:ln>
        </p:spPr>
        <p:txBody>
          <a:bodyPr>
            <a:spAutoFit/>
          </a:bodyPr>
          <a:lstStyle/>
          <a:p>
            <a:pPr>
              <a:spcBef>
                <a:spcPct val="50000"/>
              </a:spcBef>
            </a:pPr>
            <a:r>
              <a:rPr lang="zh-CN" altLang="en-US" sz="4000" dirty="0">
                <a:ea typeface="黑体" pitchFamily="49" charset="-122"/>
              </a:rPr>
              <a:t>番 茄 锌 中 毒</a:t>
            </a:r>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a:xfrm>
            <a:off x="251520" y="197768"/>
            <a:ext cx="8229600" cy="1143000"/>
          </a:xfrm>
        </p:spPr>
        <p:txBody>
          <a:bodyPr/>
          <a:lstStyle/>
          <a:p>
            <a:pPr eaLnBrk="1" hangingPunct="1">
              <a:defRPr/>
            </a:pPr>
            <a:r>
              <a:rPr lang="zh-CN" altLang="en-US" sz="2800" dirty="0">
                <a:solidFill>
                  <a:srgbClr val="FFFF00"/>
                </a:solidFill>
                <a:ea typeface="宋体" pitchFamily="2" charset="-122"/>
              </a:rPr>
              <a:t>（十）铜的生理功能</a:t>
            </a:r>
          </a:p>
        </p:txBody>
      </p:sp>
      <p:sp>
        <p:nvSpPr>
          <p:cNvPr id="66563" name="Rectangle 3"/>
          <p:cNvSpPr>
            <a:spLocks noGrp="1" noChangeArrowheads="1"/>
          </p:cNvSpPr>
          <p:nvPr>
            <p:ph type="body" idx="1"/>
          </p:nvPr>
        </p:nvSpPr>
        <p:spPr>
          <a:xfrm>
            <a:off x="457200" y="1124744"/>
            <a:ext cx="8291264" cy="5458544"/>
          </a:xfrm>
        </p:spPr>
        <p:txBody>
          <a:bodyPr>
            <a:normAutofit fontScale="85000" lnSpcReduction="10000"/>
          </a:bodyPr>
          <a:lstStyle/>
          <a:p>
            <a:pPr marL="0" indent="0" eaLnBrk="1" hangingPunct="1">
              <a:lnSpc>
                <a:spcPct val="160000"/>
              </a:lnSpc>
              <a:buFont typeface="Symbol" pitchFamily="18" charset="2"/>
              <a:buNone/>
              <a:defRPr/>
            </a:pPr>
            <a:r>
              <a:rPr lang="zh-CN" altLang="en-US" sz="2400" b="1" dirty="0">
                <a:solidFill>
                  <a:srgbClr val="33CC33"/>
                </a:solidFill>
                <a:ea typeface="宋体" pitchFamily="2" charset="-122"/>
              </a:rPr>
              <a:t>1．含量  </a:t>
            </a:r>
            <a:r>
              <a:rPr lang="zh-CN" altLang="en-US" sz="2400" b="1" dirty="0">
                <a:ea typeface="宋体" pitchFamily="2" charset="-122"/>
              </a:rPr>
              <a:t>植物体内铜的含量较少，约为4～50</a:t>
            </a:r>
            <a:r>
              <a:rPr lang="en-US" altLang="zh-CN" sz="2400" b="1" dirty="0" err="1">
                <a:ea typeface="宋体" pitchFamily="2" charset="-122"/>
              </a:rPr>
              <a:t>mg／kg</a:t>
            </a:r>
            <a:r>
              <a:rPr lang="en-US" altLang="zh-CN" sz="2400" b="1" dirty="0">
                <a:ea typeface="宋体" pitchFamily="2" charset="-122"/>
              </a:rPr>
              <a:t>。</a:t>
            </a:r>
          </a:p>
          <a:p>
            <a:pPr marL="0" indent="0" eaLnBrk="1" hangingPunct="1">
              <a:lnSpc>
                <a:spcPct val="160000"/>
              </a:lnSpc>
              <a:buFont typeface="Symbol" pitchFamily="18" charset="2"/>
              <a:buNone/>
              <a:defRPr/>
            </a:pPr>
            <a:r>
              <a:rPr lang="en-US" altLang="zh-CN" sz="2400" b="1" dirty="0">
                <a:solidFill>
                  <a:srgbClr val="33CC33"/>
                </a:solidFill>
                <a:latin typeface="黑体" pitchFamily="49" charset="-122"/>
                <a:ea typeface="黑体" pitchFamily="49" charset="-122"/>
              </a:rPr>
              <a:t>2．</a:t>
            </a:r>
            <a:r>
              <a:rPr lang="zh-CN" altLang="en-US" sz="2400" b="1" dirty="0">
                <a:solidFill>
                  <a:srgbClr val="33CC33"/>
                </a:solidFill>
                <a:latin typeface="黑体" pitchFamily="49" charset="-122"/>
                <a:ea typeface="黑体" pitchFamily="49" charset="-122"/>
              </a:rPr>
              <a:t>功能</a:t>
            </a:r>
          </a:p>
          <a:p>
            <a:pPr marL="0" indent="0" eaLnBrk="1" hangingPunct="1">
              <a:lnSpc>
                <a:spcPct val="160000"/>
              </a:lnSpc>
              <a:buClr>
                <a:srgbClr val="FF0000"/>
              </a:buClr>
              <a:buFont typeface="Wingdings" pitchFamily="2" charset="2"/>
              <a:buChar char="p"/>
              <a:defRPr/>
            </a:pPr>
            <a:r>
              <a:rPr lang="zh-CN" altLang="en-US" sz="2400" b="1" dirty="0">
                <a:solidFill>
                  <a:srgbClr val="0BF57A"/>
                </a:solidFill>
                <a:ea typeface="宋体" pitchFamily="2" charset="-122"/>
              </a:rPr>
              <a:t>铜可催化植物体内多种酶促反应</a:t>
            </a:r>
            <a:r>
              <a:rPr lang="zh-CN" altLang="en-US" sz="2400" b="1" dirty="0">
                <a:solidFill>
                  <a:schemeClr val="tx1"/>
                </a:solidFill>
                <a:ea typeface="宋体" pitchFamily="2" charset="-122"/>
              </a:rPr>
              <a:t>。体内的许多氧化酶含有铜，例如多酚氧化酶、抗坏血酸氧化酶、细胞色素氧化酶等。在</a:t>
            </a:r>
            <a:r>
              <a:rPr lang="zh-CN" altLang="en-US" sz="2400" b="1" dirty="0">
                <a:solidFill>
                  <a:srgbClr val="FFFF00"/>
                </a:solidFill>
                <a:ea typeface="宋体" pitchFamily="2" charset="-122"/>
              </a:rPr>
              <a:t>超氧化物歧化酶</a:t>
            </a:r>
            <a:r>
              <a:rPr lang="zh-CN" altLang="en-US" sz="2400" b="1" dirty="0">
                <a:solidFill>
                  <a:schemeClr val="tx1"/>
                </a:solidFill>
                <a:ea typeface="宋体" pitchFamily="2" charset="-122"/>
              </a:rPr>
              <a:t>(</a:t>
            </a:r>
            <a:r>
              <a:rPr lang="en-US" altLang="zh-CN" sz="2400" b="1" dirty="0">
                <a:solidFill>
                  <a:schemeClr val="tx1"/>
                </a:solidFill>
                <a:ea typeface="宋体" pitchFamily="2" charset="-122"/>
              </a:rPr>
              <a:t>SOD)</a:t>
            </a:r>
            <a:r>
              <a:rPr lang="zh-CN" altLang="en-US" sz="2400" b="1" dirty="0">
                <a:solidFill>
                  <a:schemeClr val="tx1"/>
                </a:solidFill>
                <a:ea typeface="宋体" pitchFamily="2" charset="-122"/>
              </a:rPr>
              <a:t>中也含有铜，这种酶可使得超氧化物基(</a:t>
            </a:r>
            <a:r>
              <a:rPr lang="en-US" altLang="zh-CN" sz="2400" b="1" dirty="0">
                <a:solidFill>
                  <a:schemeClr val="tx1"/>
                </a:solidFill>
                <a:ea typeface="宋体" pitchFamily="2" charset="-122"/>
              </a:rPr>
              <a:t>O</a:t>
            </a:r>
            <a:r>
              <a:rPr lang="en-US" altLang="zh-CN" sz="2400" b="1" baseline="-30000" dirty="0">
                <a:solidFill>
                  <a:schemeClr val="tx1"/>
                </a:solidFill>
                <a:ea typeface="宋体" pitchFamily="2" charset="-122"/>
              </a:rPr>
              <a:t>2</a:t>
            </a:r>
            <a:r>
              <a:rPr lang="en-US" altLang="zh-CN" sz="2400" b="1" baseline="30000" dirty="0">
                <a:solidFill>
                  <a:schemeClr val="tx1"/>
                </a:solidFill>
                <a:ea typeface="宋体" pitchFamily="2" charset="-122"/>
              </a:rPr>
              <a:t>-</a:t>
            </a:r>
            <a:r>
              <a:rPr lang="en-US" altLang="zh-CN" sz="2400" b="1" dirty="0">
                <a:solidFill>
                  <a:schemeClr val="tx1"/>
                </a:solidFill>
                <a:ea typeface="宋体" pitchFamily="2" charset="-122"/>
              </a:rPr>
              <a:t>)</a:t>
            </a:r>
            <a:r>
              <a:rPr lang="zh-CN" altLang="en-US" sz="2400" b="1" dirty="0">
                <a:solidFill>
                  <a:schemeClr val="tx1"/>
                </a:solidFill>
                <a:ea typeface="宋体" pitchFamily="2" charset="-122"/>
              </a:rPr>
              <a:t>起歧化作用以保护植物细胞免受伤害。</a:t>
            </a:r>
            <a:endParaRPr lang="en-US" altLang="zh-CN" sz="2400" b="1" dirty="0">
              <a:solidFill>
                <a:schemeClr val="tx1"/>
              </a:solidFill>
              <a:ea typeface="宋体" pitchFamily="2" charset="-122"/>
            </a:endParaRPr>
          </a:p>
          <a:p>
            <a:pPr marL="0" indent="0" eaLnBrk="1" hangingPunct="1">
              <a:lnSpc>
                <a:spcPct val="160000"/>
              </a:lnSpc>
              <a:buClr>
                <a:srgbClr val="FF0000"/>
              </a:buClr>
              <a:buFont typeface="Wingdings" pitchFamily="2" charset="2"/>
              <a:buChar char="p"/>
              <a:defRPr/>
            </a:pPr>
            <a:r>
              <a:rPr lang="zh-CN" altLang="en-US" sz="2400" b="1" dirty="0">
                <a:solidFill>
                  <a:schemeClr val="tx1"/>
                </a:solidFill>
                <a:ea typeface="宋体" pitchFamily="2" charset="-122"/>
              </a:rPr>
              <a:t>在叶绿体中铜的含量较高，铜是叶绿体</a:t>
            </a:r>
            <a:r>
              <a:rPr lang="zh-CN" altLang="en-US" sz="2400" b="1" dirty="0">
                <a:solidFill>
                  <a:srgbClr val="FFFF00"/>
                </a:solidFill>
                <a:ea typeface="宋体" pitchFamily="2" charset="-122"/>
              </a:rPr>
              <a:t>蛋白—质体蓝素</a:t>
            </a:r>
            <a:r>
              <a:rPr lang="zh-CN" altLang="en-US" sz="2400" b="1" dirty="0">
                <a:solidFill>
                  <a:schemeClr val="tx1"/>
                </a:solidFill>
                <a:ea typeface="宋体" pitchFamily="2" charset="-122"/>
              </a:rPr>
              <a:t>的组成成分，因此</a:t>
            </a:r>
            <a:r>
              <a:rPr lang="zh-CN" altLang="en-US" sz="2400" b="1" dirty="0">
                <a:solidFill>
                  <a:srgbClr val="0BF57A"/>
                </a:solidFill>
                <a:ea typeface="宋体" pitchFamily="2" charset="-122"/>
              </a:rPr>
              <a:t>缺铜会对光合作用产生不良影响</a:t>
            </a:r>
            <a:r>
              <a:rPr lang="zh-CN" altLang="en-US" sz="2400" b="1" dirty="0">
                <a:solidFill>
                  <a:schemeClr val="tx1"/>
                </a:solidFill>
                <a:ea typeface="宋体" pitchFamily="2" charset="-122"/>
              </a:rPr>
              <a:t>。</a:t>
            </a:r>
          </a:p>
          <a:p>
            <a:pPr marL="0" indent="0" eaLnBrk="1" hangingPunct="1">
              <a:lnSpc>
                <a:spcPct val="160000"/>
              </a:lnSpc>
              <a:buClr>
                <a:srgbClr val="FF0000"/>
              </a:buClr>
              <a:buFont typeface="Wingdings" pitchFamily="2" charset="2"/>
              <a:buChar char="p"/>
              <a:defRPr/>
            </a:pPr>
            <a:r>
              <a:rPr lang="zh-CN" altLang="en-US" sz="2400" b="1" dirty="0">
                <a:solidFill>
                  <a:srgbClr val="0BF57A"/>
                </a:solidFill>
                <a:ea typeface="宋体" pitchFamily="2" charset="-122"/>
              </a:rPr>
              <a:t>铜还参与了蛋白质和碳水化合物的代谢</a:t>
            </a:r>
            <a:r>
              <a:rPr lang="zh-CN" altLang="en-US" sz="2400" b="1" dirty="0">
                <a:solidFill>
                  <a:schemeClr val="tx1"/>
                </a:solidFill>
                <a:ea typeface="宋体" pitchFamily="2" charset="-122"/>
              </a:rPr>
              <a:t>。缺铜时，蛋白质的合成会受到阻碍，体内可溶性含氮物质增加，还原糖含量减少，植物的抗逆性降低。 </a:t>
            </a:r>
          </a:p>
          <a:p>
            <a:pPr marL="0" indent="514350" eaLnBrk="1" hangingPunct="1">
              <a:lnSpc>
                <a:spcPct val="150000"/>
              </a:lnSpc>
              <a:buFont typeface="Symbol" pitchFamily="18" charset="2"/>
              <a:buNone/>
              <a:defRPr/>
            </a:pPr>
            <a:endParaRPr lang="zh-CN" altLang="en-US" sz="2400" b="1" dirty="0">
              <a:ea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6563">
                                            <p:txEl>
                                              <p:pRg st="2" end="2"/>
                                            </p:txEl>
                                          </p:spTgt>
                                        </p:tgtEl>
                                        <p:attrNameLst>
                                          <p:attrName>style.visibility</p:attrName>
                                        </p:attrNameLst>
                                      </p:cBhvr>
                                      <p:to>
                                        <p:strVal val="visible"/>
                                      </p:to>
                                    </p:set>
                                    <p:animEffect transition="in" filter="blinds(horizontal)">
                                      <p:cBhvr>
                                        <p:cTn id="7" dur="500"/>
                                        <p:tgtEl>
                                          <p:spTgt spid="6656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66563">
                                            <p:txEl>
                                              <p:pRg st="3" end="3"/>
                                            </p:txEl>
                                          </p:spTgt>
                                        </p:tgtEl>
                                        <p:attrNameLst>
                                          <p:attrName>style.visibility</p:attrName>
                                        </p:attrNameLst>
                                      </p:cBhvr>
                                      <p:to>
                                        <p:strVal val="visible"/>
                                      </p:to>
                                    </p:set>
                                    <p:animEffect transition="in" filter="box(in)">
                                      <p:cBhvr>
                                        <p:cTn id="12" dur="500"/>
                                        <p:tgtEl>
                                          <p:spTgt spid="6656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6563">
                                            <p:txEl>
                                              <p:pRg st="4" end="4"/>
                                            </p:txEl>
                                          </p:spTgt>
                                        </p:tgtEl>
                                        <p:attrNameLst>
                                          <p:attrName>style.visibility</p:attrName>
                                        </p:attrNameLst>
                                      </p:cBhvr>
                                      <p:to>
                                        <p:strVal val="visible"/>
                                      </p:to>
                                    </p:set>
                                    <p:animEffect transition="in" filter="blinds(horizontal)">
                                      <p:cBhvr>
                                        <p:cTn id="17" dur="500"/>
                                        <p:tgtEl>
                                          <p:spTgt spid="6656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title"/>
          </p:nvPr>
        </p:nvSpPr>
        <p:spPr/>
        <p:txBody>
          <a:bodyPr/>
          <a:lstStyle/>
          <a:p>
            <a:pPr eaLnBrk="1" hangingPunct="1">
              <a:defRPr/>
            </a:pPr>
            <a:r>
              <a:rPr lang="en-US" altLang="zh-CN" sz="2800" dirty="0">
                <a:solidFill>
                  <a:srgbClr val="0BF57A"/>
                </a:solidFill>
                <a:ea typeface="宋体" pitchFamily="2" charset="-122"/>
              </a:rPr>
              <a:t>3. </a:t>
            </a:r>
            <a:r>
              <a:rPr lang="zh-CN" altLang="en-US" sz="2800" dirty="0">
                <a:solidFill>
                  <a:srgbClr val="0BF57A"/>
                </a:solidFill>
                <a:ea typeface="宋体" pitchFamily="2" charset="-122"/>
              </a:rPr>
              <a:t>铜营养缺乏或过多的症状</a:t>
            </a:r>
          </a:p>
        </p:txBody>
      </p:sp>
      <p:sp>
        <p:nvSpPr>
          <p:cNvPr id="84995" name="Rectangle 3"/>
          <p:cNvSpPr>
            <a:spLocks noGrp="1" noChangeArrowheads="1"/>
          </p:cNvSpPr>
          <p:nvPr>
            <p:ph type="body" idx="1"/>
          </p:nvPr>
        </p:nvSpPr>
        <p:spPr>
          <a:xfrm>
            <a:off x="468313" y="1484313"/>
            <a:ext cx="8229600" cy="4906962"/>
          </a:xfrm>
        </p:spPr>
        <p:txBody>
          <a:bodyPr/>
          <a:lstStyle/>
          <a:p>
            <a:pPr marL="0" indent="342900" eaLnBrk="1" hangingPunct="1">
              <a:lnSpc>
                <a:spcPct val="150000"/>
              </a:lnSpc>
              <a:buFont typeface="Symbol" pitchFamily="18" charset="2"/>
              <a:buNone/>
              <a:defRPr/>
            </a:pPr>
            <a:r>
              <a:rPr lang="zh-CN" altLang="en-US" sz="2000" b="1" dirty="0">
                <a:solidFill>
                  <a:schemeClr val="tx1"/>
                </a:solidFill>
                <a:ea typeface="宋体" pitchFamily="2" charset="-122"/>
              </a:rPr>
              <a:t>铜营养缺乏时植株生长瘦弱，中下部老叶常呈暗绿色，新生叶失绿发黄，呈凋萎干枯状，叶尖发白卷曲，叶缘黄绿色，叶片上出现坏死斑点，分枝增加，呈丛生状，繁殖器官生长发育受阻，花不育，难以结籽。</a:t>
            </a:r>
          </a:p>
          <a:p>
            <a:pPr marL="0" indent="342900" eaLnBrk="1" hangingPunct="1">
              <a:lnSpc>
                <a:spcPct val="150000"/>
              </a:lnSpc>
              <a:buFont typeface="Symbol" pitchFamily="18" charset="2"/>
              <a:buNone/>
              <a:defRPr/>
            </a:pPr>
            <a:endParaRPr lang="zh-CN" altLang="en-US" sz="2000" b="1" dirty="0">
              <a:solidFill>
                <a:schemeClr val="tx1"/>
              </a:solidFill>
              <a:ea typeface="宋体" pitchFamily="2" charset="-122"/>
            </a:endParaRPr>
          </a:p>
          <a:p>
            <a:pPr marL="0" indent="342900" eaLnBrk="1" hangingPunct="1">
              <a:lnSpc>
                <a:spcPct val="150000"/>
              </a:lnSpc>
              <a:buFont typeface="Symbol" pitchFamily="18" charset="2"/>
              <a:buNone/>
              <a:defRPr/>
            </a:pPr>
            <a:r>
              <a:rPr lang="zh-CN" altLang="en-US" sz="2000" b="1" dirty="0">
                <a:solidFill>
                  <a:schemeClr val="tx1"/>
                </a:solidFill>
                <a:ea typeface="宋体" pitchFamily="2" charset="-122"/>
              </a:rPr>
              <a:t>植物对铜的需要量很少，无土栽培中一般不易出现铜营养的缺乏。</a:t>
            </a:r>
          </a:p>
          <a:p>
            <a:pPr marL="0" indent="342900" eaLnBrk="1" hangingPunct="1">
              <a:lnSpc>
                <a:spcPct val="150000"/>
              </a:lnSpc>
              <a:buFont typeface="Symbol" pitchFamily="18" charset="2"/>
              <a:buNone/>
              <a:defRPr/>
            </a:pPr>
            <a:endParaRPr lang="zh-CN" altLang="en-US" sz="2000" b="1" dirty="0">
              <a:solidFill>
                <a:schemeClr val="tx1"/>
              </a:solidFill>
              <a:ea typeface="宋体" pitchFamily="2" charset="-122"/>
            </a:endParaRPr>
          </a:p>
          <a:p>
            <a:pPr marL="0" indent="342900" eaLnBrk="1" hangingPunct="1">
              <a:lnSpc>
                <a:spcPct val="150000"/>
              </a:lnSpc>
              <a:buFont typeface="Symbol" pitchFamily="18" charset="2"/>
              <a:buNone/>
              <a:defRPr/>
            </a:pPr>
            <a:r>
              <a:rPr lang="zh-CN" altLang="en-US" sz="2000" b="1" dirty="0">
                <a:solidFill>
                  <a:schemeClr val="tx1"/>
                </a:solidFill>
                <a:ea typeface="宋体" pitchFamily="2" charset="-122"/>
              </a:rPr>
              <a:t>铜营养过多时则易产生中毒症状，表现出与缺铁相似的症状。即生长受到抑制，铁吸收减少，叶片失绿，根系生长受阻，侧根和根毛数量减少，严重中毒时植株萎蔫，叶片失绿。 </a:t>
            </a:r>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250825" y="692150"/>
            <a:ext cx="4567238" cy="5381625"/>
            <a:chOff x="2744" y="391"/>
            <a:chExt cx="2877" cy="3390"/>
          </a:xfrm>
        </p:grpSpPr>
        <p:pic>
          <p:nvPicPr>
            <p:cNvPr id="403459" name="Picture 3" descr="527"/>
            <p:cNvPicPr>
              <a:picLocks noChangeAspect="1" noChangeArrowheads="1"/>
            </p:cNvPicPr>
            <p:nvPr/>
          </p:nvPicPr>
          <p:blipFill>
            <a:blip r:embed="rId2" cstate="print"/>
            <a:srcRect r="35834"/>
            <a:stretch>
              <a:fillRect/>
            </a:stretch>
          </p:blipFill>
          <p:spPr bwMode="auto">
            <a:xfrm>
              <a:off x="2744" y="391"/>
              <a:ext cx="2877" cy="2931"/>
            </a:xfrm>
            <a:prstGeom prst="rect">
              <a:avLst/>
            </a:prstGeom>
            <a:noFill/>
            <a:ln w="9525">
              <a:noFill/>
              <a:miter lim="800000"/>
              <a:headEnd/>
              <a:tailEnd/>
            </a:ln>
          </p:spPr>
        </p:pic>
        <p:sp>
          <p:nvSpPr>
            <p:cNvPr id="403460" name="Text Box 4"/>
            <p:cNvSpPr txBox="1">
              <a:spLocks noChangeArrowheads="1"/>
            </p:cNvSpPr>
            <p:nvPr/>
          </p:nvSpPr>
          <p:spPr bwMode="auto">
            <a:xfrm>
              <a:off x="2835" y="3339"/>
              <a:ext cx="907" cy="442"/>
            </a:xfrm>
            <a:prstGeom prst="rect">
              <a:avLst/>
            </a:prstGeom>
            <a:noFill/>
            <a:ln w="9525">
              <a:noFill/>
              <a:miter lim="800000"/>
              <a:headEnd/>
              <a:tailEnd/>
            </a:ln>
          </p:spPr>
          <p:txBody>
            <a:bodyPr>
              <a:spAutoFit/>
            </a:bodyPr>
            <a:lstStyle/>
            <a:p>
              <a:pPr>
                <a:spcBef>
                  <a:spcPct val="50000"/>
                </a:spcBef>
              </a:pPr>
              <a:r>
                <a:rPr lang="zh-CN" altLang="en-US" sz="4000"/>
                <a:t>－</a:t>
              </a:r>
              <a:r>
                <a:rPr lang="en-US" altLang="zh-CN" sz="4000"/>
                <a:t>Cu</a:t>
              </a:r>
            </a:p>
          </p:txBody>
        </p:sp>
        <p:sp>
          <p:nvSpPr>
            <p:cNvPr id="403461" name="Text Box 5"/>
            <p:cNvSpPr txBox="1">
              <a:spLocks noChangeArrowheads="1"/>
            </p:cNvSpPr>
            <p:nvPr/>
          </p:nvSpPr>
          <p:spPr bwMode="auto">
            <a:xfrm>
              <a:off x="4377" y="3339"/>
              <a:ext cx="907" cy="442"/>
            </a:xfrm>
            <a:prstGeom prst="rect">
              <a:avLst/>
            </a:prstGeom>
            <a:noFill/>
            <a:ln w="9525">
              <a:noFill/>
              <a:miter lim="800000"/>
              <a:headEnd/>
              <a:tailEnd/>
            </a:ln>
          </p:spPr>
          <p:txBody>
            <a:bodyPr>
              <a:spAutoFit/>
            </a:bodyPr>
            <a:lstStyle/>
            <a:p>
              <a:pPr>
                <a:spcBef>
                  <a:spcPct val="50000"/>
                </a:spcBef>
              </a:pPr>
              <a:r>
                <a:rPr lang="zh-CN" altLang="en-US" sz="4000"/>
                <a:t>＋</a:t>
              </a:r>
              <a:r>
                <a:rPr lang="en-US" altLang="zh-CN" sz="4000"/>
                <a:t>Cu</a:t>
              </a:r>
            </a:p>
          </p:txBody>
        </p:sp>
      </p:grpSp>
      <p:grpSp>
        <p:nvGrpSpPr>
          <p:cNvPr id="3" name="Group 6"/>
          <p:cNvGrpSpPr>
            <a:grpSpLocks/>
          </p:cNvGrpSpPr>
          <p:nvPr/>
        </p:nvGrpSpPr>
        <p:grpSpPr bwMode="auto">
          <a:xfrm>
            <a:off x="5076056" y="620688"/>
            <a:ext cx="3799086" cy="6093296"/>
            <a:chOff x="158" y="119"/>
            <a:chExt cx="2529" cy="4116"/>
          </a:xfrm>
        </p:grpSpPr>
        <p:sp>
          <p:nvSpPr>
            <p:cNvPr id="403463" name="Text Box 7"/>
            <p:cNvSpPr txBox="1">
              <a:spLocks noChangeArrowheads="1"/>
            </p:cNvSpPr>
            <p:nvPr/>
          </p:nvSpPr>
          <p:spPr bwMode="auto">
            <a:xfrm>
              <a:off x="521" y="3793"/>
              <a:ext cx="1905" cy="442"/>
            </a:xfrm>
            <a:prstGeom prst="rect">
              <a:avLst/>
            </a:prstGeom>
            <a:noFill/>
            <a:ln w="9525">
              <a:noFill/>
              <a:miter lim="800000"/>
              <a:headEnd/>
              <a:tailEnd/>
            </a:ln>
          </p:spPr>
          <p:txBody>
            <a:bodyPr>
              <a:spAutoFit/>
            </a:bodyPr>
            <a:lstStyle/>
            <a:p>
              <a:pPr>
                <a:spcBef>
                  <a:spcPct val="50000"/>
                </a:spcBef>
              </a:pPr>
              <a:r>
                <a:rPr lang="zh-CN" altLang="en-US" sz="4000" dirty="0">
                  <a:ea typeface="楷体_GB2312" pitchFamily="49" charset="-122"/>
                </a:rPr>
                <a:t>小 麦 缺 铜</a:t>
              </a:r>
            </a:p>
          </p:txBody>
        </p:sp>
        <p:pic>
          <p:nvPicPr>
            <p:cNvPr id="403464" name="Picture 8" descr="521"/>
            <p:cNvPicPr>
              <a:picLocks noChangeAspect="1" noChangeArrowheads="1"/>
            </p:cNvPicPr>
            <p:nvPr/>
          </p:nvPicPr>
          <p:blipFill>
            <a:blip r:embed="rId3" cstate="print"/>
            <a:srcRect/>
            <a:stretch>
              <a:fillRect/>
            </a:stretch>
          </p:blipFill>
          <p:spPr bwMode="auto">
            <a:xfrm>
              <a:off x="158" y="119"/>
              <a:ext cx="2529" cy="3674"/>
            </a:xfrm>
            <a:prstGeom prst="rect">
              <a:avLst/>
            </a:prstGeom>
            <a:noFill/>
            <a:ln w="9525">
              <a:noFill/>
              <a:miter lim="800000"/>
              <a:headEnd/>
              <a:tailEnd/>
            </a:ln>
          </p:spPr>
        </p:pic>
      </p:grpSp>
    </p:spTree>
  </p:cSld>
  <p:clrMapOvr>
    <a:masterClrMapping/>
  </p:clrMapOvr>
  <p:transition/>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4482" name="Picture 3" descr="526"/>
          <p:cNvPicPr>
            <a:picLocks noChangeAspect="1" noChangeArrowheads="1"/>
          </p:cNvPicPr>
          <p:nvPr/>
        </p:nvPicPr>
        <p:blipFill>
          <a:blip r:embed="rId2" cstate="print"/>
          <a:srcRect/>
          <a:stretch>
            <a:fillRect/>
          </a:stretch>
        </p:blipFill>
        <p:spPr bwMode="auto">
          <a:xfrm>
            <a:off x="755576" y="908720"/>
            <a:ext cx="3349708" cy="5733256"/>
          </a:xfrm>
          <a:prstGeom prst="rect">
            <a:avLst/>
          </a:prstGeom>
          <a:noFill/>
          <a:ln w="9525">
            <a:noFill/>
            <a:miter lim="800000"/>
            <a:headEnd/>
            <a:tailEnd/>
          </a:ln>
        </p:spPr>
      </p:pic>
      <p:sp>
        <p:nvSpPr>
          <p:cNvPr id="404483" name="Text Box 4"/>
          <p:cNvSpPr txBox="1">
            <a:spLocks noChangeArrowheads="1"/>
          </p:cNvSpPr>
          <p:nvPr/>
        </p:nvSpPr>
        <p:spPr bwMode="auto">
          <a:xfrm>
            <a:off x="4644008" y="332656"/>
            <a:ext cx="2233613" cy="701675"/>
          </a:xfrm>
          <a:prstGeom prst="rect">
            <a:avLst/>
          </a:prstGeom>
          <a:noFill/>
          <a:ln w="9525">
            <a:noFill/>
            <a:miter lim="800000"/>
            <a:headEnd/>
            <a:tailEnd/>
          </a:ln>
        </p:spPr>
        <p:txBody>
          <a:bodyPr>
            <a:spAutoFit/>
          </a:bodyPr>
          <a:lstStyle/>
          <a:p>
            <a:pPr>
              <a:spcBef>
                <a:spcPct val="50000"/>
              </a:spcBef>
            </a:pPr>
            <a:r>
              <a:rPr lang="zh-CN" altLang="en-US" sz="4000" dirty="0">
                <a:ea typeface="楷体_GB2312" pitchFamily="49" charset="-122"/>
              </a:rPr>
              <a:t>小麦缺铜</a:t>
            </a:r>
          </a:p>
        </p:txBody>
      </p:sp>
      <p:pic>
        <p:nvPicPr>
          <p:cNvPr id="404484" name="Picture 5"/>
          <p:cNvPicPr>
            <a:picLocks noChangeAspect="1" noChangeArrowheads="1"/>
          </p:cNvPicPr>
          <p:nvPr/>
        </p:nvPicPr>
        <p:blipFill>
          <a:blip r:embed="rId3" cstate="print"/>
          <a:srcRect/>
          <a:stretch>
            <a:fillRect/>
          </a:stretch>
        </p:blipFill>
        <p:spPr bwMode="auto">
          <a:xfrm>
            <a:off x="5076056" y="1268760"/>
            <a:ext cx="3474009" cy="5301208"/>
          </a:xfrm>
          <a:prstGeom prst="rect">
            <a:avLst/>
          </a:prstGeom>
          <a:noFill/>
          <a:ln w="9525">
            <a:noFill/>
            <a:miter lim="800000"/>
            <a:headEnd/>
            <a:tailEnd/>
          </a:ln>
        </p:spPr>
      </p:pic>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a:xfrm>
            <a:off x="323528" y="363538"/>
            <a:ext cx="8229600" cy="1143000"/>
          </a:xfrm>
        </p:spPr>
        <p:txBody>
          <a:bodyPr/>
          <a:lstStyle/>
          <a:p>
            <a:pPr eaLnBrk="1" hangingPunct="1">
              <a:defRPr/>
            </a:pPr>
            <a:r>
              <a:rPr lang="zh-CN" altLang="en-US" sz="2800" dirty="0">
                <a:solidFill>
                  <a:srgbClr val="FFFF00"/>
                </a:solidFill>
                <a:ea typeface="宋体" pitchFamily="2" charset="-122"/>
              </a:rPr>
              <a:t>（十一）钼的生理功能</a:t>
            </a:r>
          </a:p>
        </p:txBody>
      </p:sp>
      <p:sp>
        <p:nvSpPr>
          <p:cNvPr id="69635" name="Rectangle 3"/>
          <p:cNvSpPr>
            <a:spLocks noGrp="1" noChangeArrowheads="1"/>
          </p:cNvSpPr>
          <p:nvPr>
            <p:ph type="body" idx="1"/>
          </p:nvPr>
        </p:nvSpPr>
        <p:spPr>
          <a:xfrm>
            <a:off x="468313" y="1341438"/>
            <a:ext cx="8229600" cy="5039890"/>
          </a:xfrm>
        </p:spPr>
        <p:txBody>
          <a:bodyPr>
            <a:normAutofit fontScale="92500" lnSpcReduction="10000"/>
          </a:bodyPr>
          <a:lstStyle/>
          <a:p>
            <a:pPr marL="0" indent="0" eaLnBrk="1" hangingPunct="1">
              <a:lnSpc>
                <a:spcPct val="160000"/>
              </a:lnSpc>
              <a:buFont typeface="Symbol" pitchFamily="18" charset="2"/>
              <a:buNone/>
              <a:defRPr/>
            </a:pPr>
            <a:r>
              <a:rPr lang="zh-CN" altLang="en-US" sz="2400" b="1" dirty="0">
                <a:solidFill>
                  <a:srgbClr val="33CC33"/>
                </a:solidFill>
                <a:latin typeface="黑体" pitchFamily="49" charset="-122"/>
                <a:ea typeface="黑体" pitchFamily="49" charset="-122"/>
              </a:rPr>
              <a:t>1．含</a:t>
            </a:r>
            <a:r>
              <a:rPr lang="zh-CN" altLang="en-US" sz="2400" b="1" dirty="0">
                <a:solidFill>
                  <a:srgbClr val="0BF57A"/>
                </a:solidFill>
                <a:latin typeface="黑体" pitchFamily="49" charset="-122"/>
                <a:ea typeface="黑体" pitchFamily="49" charset="-122"/>
              </a:rPr>
              <a:t>量</a:t>
            </a:r>
            <a:r>
              <a:rPr lang="zh-CN" altLang="en-US" sz="2400" b="1" dirty="0">
                <a:solidFill>
                  <a:schemeClr val="tx1"/>
                </a:solidFill>
                <a:latin typeface="黑体" pitchFamily="49" charset="-122"/>
                <a:ea typeface="黑体" pitchFamily="49" charset="-122"/>
              </a:rPr>
              <a:t>  </a:t>
            </a:r>
            <a:r>
              <a:rPr lang="zh-CN" altLang="en-US" sz="2400" b="1" dirty="0">
                <a:solidFill>
                  <a:schemeClr val="tx1"/>
                </a:solidFill>
                <a:ea typeface="宋体" pitchFamily="2" charset="-122"/>
              </a:rPr>
              <a:t>钼是植物必需营养元素中含量最少的，在体内的含量大多在</a:t>
            </a:r>
            <a:r>
              <a:rPr lang="zh-CN" altLang="en-US" sz="2400" b="1" dirty="0">
                <a:solidFill>
                  <a:srgbClr val="FFFF00"/>
                </a:solidFill>
                <a:ea typeface="宋体" pitchFamily="2" charset="-122"/>
              </a:rPr>
              <a:t>数</a:t>
            </a:r>
            <a:r>
              <a:rPr lang="en-US" altLang="zh-CN" sz="2400" b="1" dirty="0" err="1">
                <a:solidFill>
                  <a:srgbClr val="FFFF00"/>
                </a:solidFill>
                <a:ea typeface="宋体" pitchFamily="2" charset="-122"/>
              </a:rPr>
              <a:t>mg／kg</a:t>
            </a:r>
            <a:r>
              <a:rPr lang="en-US" altLang="zh-CN" sz="2400" b="1" dirty="0">
                <a:solidFill>
                  <a:schemeClr val="tx1"/>
                </a:solidFill>
                <a:ea typeface="宋体" pitchFamily="2" charset="-122"/>
              </a:rPr>
              <a:t>(</a:t>
            </a:r>
            <a:r>
              <a:rPr lang="zh-CN" altLang="en-US" sz="2400" b="1" dirty="0">
                <a:solidFill>
                  <a:schemeClr val="tx1"/>
                </a:solidFill>
                <a:ea typeface="宋体" pitchFamily="2" charset="-122"/>
              </a:rPr>
              <a:t>干物重计)以下。豆科作物的含量较高，可达其干物重的百万分之几至十万分之几，而非豆科作物只有亿分之几至百万分之几。</a:t>
            </a:r>
            <a:r>
              <a:rPr lang="zh-CN" altLang="en-US" sz="2400" b="1" u="sng" dirty="0">
                <a:solidFill>
                  <a:schemeClr val="tx1"/>
                </a:solidFill>
                <a:ea typeface="宋体" pitchFamily="2" charset="-122"/>
              </a:rPr>
              <a:t>豆科作物的根瘤中的含量最高。</a:t>
            </a:r>
          </a:p>
          <a:p>
            <a:pPr marL="0" indent="0" eaLnBrk="1" hangingPunct="1">
              <a:lnSpc>
                <a:spcPct val="160000"/>
              </a:lnSpc>
              <a:buFont typeface="Symbol" pitchFamily="18" charset="2"/>
              <a:buNone/>
              <a:defRPr/>
            </a:pPr>
            <a:r>
              <a:rPr lang="zh-CN" altLang="en-US" sz="2400" b="1" dirty="0">
                <a:solidFill>
                  <a:srgbClr val="33CC33"/>
                </a:solidFill>
                <a:latin typeface="黑体" pitchFamily="49" charset="-122"/>
                <a:ea typeface="黑体" pitchFamily="49" charset="-122"/>
              </a:rPr>
              <a:t>2．功能</a:t>
            </a:r>
          </a:p>
          <a:p>
            <a:pPr marL="0" indent="0" eaLnBrk="1" hangingPunct="1">
              <a:lnSpc>
                <a:spcPct val="160000"/>
              </a:lnSpc>
              <a:buClr>
                <a:srgbClr val="FF0000"/>
              </a:buClr>
              <a:buFont typeface="Wingdings" pitchFamily="2" charset="2"/>
              <a:buChar char="p"/>
              <a:defRPr/>
            </a:pPr>
            <a:r>
              <a:rPr lang="zh-CN" altLang="en-US" sz="2400" b="1" dirty="0">
                <a:solidFill>
                  <a:schemeClr val="tx1"/>
                </a:solidFill>
                <a:ea typeface="宋体" pitchFamily="2" charset="-122"/>
              </a:rPr>
              <a:t>植物体内钼的生理功能主要表现在</a:t>
            </a:r>
            <a:r>
              <a:rPr lang="zh-CN" altLang="en-US" sz="2400" b="1" dirty="0">
                <a:solidFill>
                  <a:srgbClr val="0BF57A"/>
                </a:solidFill>
                <a:ea typeface="宋体" pitchFamily="2" charset="-122"/>
              </a:rPr>
              <a:t>氮素代谢</a:t>
            </a:r>
            <a:r>
              <a:rPr lang="zh-CN" altLang="en-US" sz="2400" b="1" dirty="0">
                <a:solidFill>
                  <a:schemeClr val="tx1"/>
                </a:solidFill>
                <a:ea typeface="宋体" pitchFamily="2" charset="-122"/>
              </a:rPr>
              <a:t>方面。在生物固氮中，钼起着很重要的作用，固氮酶的2个组分中，钼铁氧还蛋白中含有钼，如钼营养缺乏，则固氮酶的形成受到影响，固氮的过程不能进行。</a:t>
            </a:r>
          </a:p>
          <a:p>
            <a:pPr eaLnBrk="1" hangingPunct="1">
              <a:lnSpc>
                <a:spcPct val="90000"/>
              </a:lnSpc>
              <a:defRPr/>
            </a:pPr>
            <a:endParaRPr lang="zh-CN" altLang="en-US" sz="2800" b="1" dirty="0">
              <a:ea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9635">
                                            <p:txEl>
                                              <p:pRg st="2" end="2"/>
                                            </p:txEl>
                                          </p:spTgt>
                                        </p:tgtEl>
                                        <p:attrNameLst>
                                          <p:attrName>style.visibility</p:attrName>
                                        </p:attrNameLst>
                                      </p:cBhvr>
                                      <p:to>
                                        <p:strVal val="visible"/>
                                      </p:to>
                                    </p:set>
                                    <p:anim calcmode="lin" valueType="num">
                                      <p:cBhvr additive="base">
                                        <p:cTn id="7" dur="500" fill="hold"/>
                                        <p:tgtEl>
                                          <p:spTgt spid="69635">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9635">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3"/>
          <p:cNvSpPr>
            <a:spLocks noGrp="1" noChangeArrowheads="1"/>
          </p:cNvSpPr>
          <p:nvPr>
            <p:ph type="body" idx="1"/>
          </p:nvPr>
        </p:nvSpPr>
        <p:spPr>
          <a:xfrm>
            <a:off x="457200" y="1052736"/>
            <a:ext cx="8229600" cy="4525963"/>
          </a:xfrm>
        </p:spPr>
        <p:txBody>
          <a:bodyPr/>
          <a:lstStyle/>
          <a:p>
            <a:pPr marL="0" indent="0" eaLnBrk="1" hangingPunct="1">
              <a:lnSpc>
                <a:spcPct val="150000"/>
              </a:lnSpc>
              <a:buClr>
                <a:srgbClr val="FF0000"/>
              </a:buClr>
              <a:buFont typeface="Wingdings" pitchFamily="2" charset="2"/>
              <a:buChar char="p"/>
              <a:defRPr/>
            </a:pPr>
            <a:r>
              <a:rPr lang="zh-CN" altLang="en-US" sz="2400" b="1" dirty="0">
                <a:solidFill>
                  <a:schemeClr val="tx1"/>
                </a:solidFill>
                <a:ea typeface="宋体" pitchFamily="2" charset="-122"/>
              </a:rPr>
              <a:t>钼还是组成</a:t>
            </a:r>
            <a:r>
              <a:rPr lang="zh-CN" altLang="en-US" sz="2400" b="1" dirty="0">
                <a:solidFill>
                  <a:srgbClr val="0BF57A"/>
                </a:solidFill>
                <a:ea typeface="宋体" pitchFamily="2" charset="-122"/>
              </a:rPr>
              <a:t>硝酸还原酶</a:t>
            </a:r>
            <a:r>
              <a:rPr lang="zh-CN" altLang="en-US" sz="2400" b="1" dirty="0">
                <a:solidFill>
                  <a:schemeClr val="tx1"/>
                </a:solidFill>
                <a:ea typeface="宋体" pitchFamily="2" charset="-122"/>
              </a:rPr>
              <a:t>的成分，缺钼时体内的硝酸盐的还原过程会受到影响，使得硝酸盐在体内累积，蛋白质合成减少。</a:t>
            </a:r>
          </a:p>
          <a:p>
            <a:pPr marL="0" indent="0" eaLnBrk="1" hangingPunct="1">
              <a:lnSpc>
                <a:spcPct val="150000"/>
              </a:lnSpc>
              <a:buClr>
                <a:srgbClr val="FF0000"/>
              </a:buClr>
              <a:buFont typeface="Wingdings" pitchFamily="2" charset="2"/>
              <a:buChar char="p"/>
              <a:defRPr/>
            </a:pPr>
            <a:endParaRPr lang="zh-CN" altLang="en-US" sz="2400" b="1" dirty="0">
              <a:solidFill>
                <a:schemeClr val="tx1"/>
              </a:solidFill>
              <a:ea typeface="宋体" pitchFamily="2" charset="-122"/>
            </a:endParaRPr>
          </a:p>
          <a:p>
            <a:pPr marL="0" indent="0" eaLnBrk="1" hangingPunct="1">
              <a:lnSpc>
                <a:spcPct val="150000"/>
              </a:lnSpc>
              <a:buClr>
                <a:srgbClr val="FF0000"/>
              </a:buClr>
              <a:buFont typeface="Wingdings" pitchFamily="2" charset="2"/>
              <a:buChar char="p"/>
              <a:defRPr/>
            </a:pPr>
            <a:r>
              <a:rPr lang="zh-CN" altLang="en-US" sz="2400" b="1" dirty="0">
                <a:solidFill>
                  <a:srgbClr val="0BF57A"/>
                </a:solidFill>
                <a:ea typeface="宋体" pitchFamily="2" charset="-122"/>
              </a:rPr>
              <a:t>钼还影响到各种磷酸脂活性</a:t>
            </a:r>
            <a:r>
              <a:rPr lang="zh-CN" altLang="en-US" sz="2400" b="1" dirty="0">
                <a:solidFill>
                  <a:schemeClr val="tx1"/>
                </a:solidFill>
                <a:ea typeface="宋体" pitchFamily="2" charset="-122"/>
              </a:rPr>
              <a:t>。缺钼也会造成体内维生素</a:t>
            </a:r>
            <a:r>
              <a:rPr lang="en-US" altLang="zh-CN" sz="2400" b="1" dirty="0">
                <a:solidFill>
                  <a:schemeClr val="tx1"/>
                </a:solidFill>
                <a:ea typeface="宋体" pitchFamily="2" charset="-122"/>
              </a:rPr>
              <a:t>C</a:t>
            </a:r>
            <a:r>
              <a:rPr lang="zh-CN" altLang="en-US" sz="2400" b="1" dirty="0">
                <a:solidFill>
                  <a:schemeClr val="tx1"/>
                </a:solidFill>
                <a:ea typeface="宋体" pitchFamily="2" charset="-122"/>
              </a:rPr>
              <a:t>含量的降低。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9634">
                                            <p:txEl>
                                              <p:pRg st="0" end="0"/>
                                            </p:txEl>
                                          </p:spTgt>
                                        </p:tgtEl>
                                        <p:attrNameLst>
                                          <p:attrName>style.visibility</p:attrName>
                                        </p:attrNameLst>
                                      </p:cBhvr>
                                      <p:to>
                                        <p:strVal val="visible"/>
                                      </p:to>
                                    </p:set>
                                    <p:animEffect transition="in" filter="blinds(horizontal)">
                                      <p:cBhvr>
                                        <p:cTn id="7" dur="500"/>
                                        <p:tgtEl>
                                          <p:spTgt spid="6963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69634">
                                            <p:txEl>
                                              <p:pRg st="2" end="2"/>
                                            </p:txEl>
                                          </p:spTgt>
                                        </p:tgtEl>
                                        <p:attrNameLst>
                                          <p:attrName>style.visibility</p:attrName>
                                        </p:attrNameLst>
                                      </p:cBhvr>
                                      <p:to>
                                        <p:strVal val="visible"/>
                                      </p:to>
                                    </p:set>
                                    <p:animEffect transition="in" filter="diamond(in)">
                                      <p:cBhvr>
                                        <p:cTn id="12" dur="2000"/>
                                        <p:tgtEl>
                                          <p:spTgt spid="6963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p:txBody>
          <a:bodyPr/>
          <a:lstStyle/>
          <a:p>
            <a:pPr eaLnBrk="1" hangingPunct="1">
              <a:defRPr/>
            </a:pPr>
            <a:r>
              <a:rPr lang="en-US" altLang="zh-CN" sz="2800" dirty="0">
                <a:solidFill>
                  <a:srgbClr val="0BF57A"/>
                </a:solidFill>
                <a:ea typeface="宋体" pitchFamily="2" charset="-122"/>
              </a:rPr>
              <a:t>3. </a:t>
            </a:r>
            <a:r>
              <a:rPr lang="zh-CN" altLang="en-US" sz="2800" dirty="0">
                <a:solidFill>
                  <a:srgbClr val="0BF57A"/>
                </a:solidFill>
                <a:ea typeface="宋体" pitchFamily="2" charset="-122"/>
              </a:rPr>
              <a:t>钼营养缺乏的症状</a:t>
            </a:r>
            <a:br>
              <a:rPr lang="zh-CN" altLang="en-US" sz="2800" dirty="0">
                <a:solidFill>
                  <a:srgbClr val="FFFF00"/>
                </a:solidFill>
                <a:ea typeface="宋体" pitchFamily="2" charset="-122"/>
              </a:rPr>
            </a:br>
            <a:endParaRPr lang="zh-CN" altLang="en-US" sz="2800" dirty="0">
              <a:solidFill>
                <a:srgbClr val="FFFF00"/>
              </a:solidFill>
              <a:ea typeface="宋体" pitchFamily="2" charset="-122"/>
            </a:endParaRPr>
          </a:p>
        </p:txBody>
      </p:sp>
      <p:sp>
        <p:nvSpPr>
          <p:cNvPr id="87043" name="Rectangle 3"/>
          <p:cNvSpPr>
            <a:spLocks noGrp="1" noChangeArrowheads="1"/>
          </p:cNvSpPr>
          <p:nvPr>
            <p:ph type="body" idx="1"/>
          </p:nvPr>
        </p:nvSpPr>
        <p:spPr>
          <a:xfrm>
            <a:off x="468313" y="1196975"/>
            <a:ext cx="8229600" cy="4525963"/>
          </a:xfrm>
        </p:spPr>
        <p:txBody>
          <a:bodyPr>
            <a:normAutofit lnSpcReduction="10000"/>
          </a:bodyPr>
          <a:lstStyle/>
          <a:p>
            <a:pPr marL="0" indent="342900" eaLnBrk="1" hangingPunct="1">
              <a:lnSpc>
                <a:spcPct val="150000"/>
              </a:lnSpc>
              <a:buFont typeface="Symbol" pitchFamily="18" charset="2"/>
              <a:buNone/>
              <a:defRPr/>
            </a:pPr>
            <a:r>
              <a:rPr lang="zh-CN" altLang="en-US" sz="2400" b="1" dirty="0">
                <a:solidFill>
                  <a:schemeClr val="tx1"/>
                </a:solidFill>
                <a:ea typeface="宋体" pitchFamily="2" charset="-122"/>
              </a:rPr>
              <a:t>缺钼时植株生长不良，矮小，叶片脉间失绿，枯萎以致坏，叶缘枯黄，向内卷曲，并由于组织失水而呈凋萎状。</a:t>
            </a:r>
          </a:p>
          <a:p>
            <a:pPr marL="0" indent="342900" eaLnBrk="1" hangingPunct="1">
              <a:lnSpc>
                <a:spcPct val="150000"/>
              </a:lnSpc>
              <a:buFont typeface="Symbol" pitchFamily="18" charset="2"/>
              <a:buNone/>
              <a:defRPr/>
            </a:pPr>
            <a:r>
              <a:rPr lang="zh-CN" altLang="en-US" sz="2400" b="1" dirty="0">
                <a:solidFill>
                  <a:schemeClr val="tx1"/>
                </a:solidFill>
                <a:ea typeface="宋体" pitchFamily="2" charset="-122"/>
              </a:rPr>
              <a:t>缺钼症状一般在</a:t>
            </a:r>
            <a:r>
              <a:rPr lang="zh-CN" altLang="en-US" sz="2400" b="1" dirty="0">
                <a:solidFill>
                  <a:srgbClr val="FFFF00"/>
                </a:solidFill>
                <a:ea typeface="宋体" pitchFamily="2" charset="-122"/>
              </a:rPr>
              <a:t>老叶</a:t>
            </a:r>
            <a:r>
              <a:rPr lang="zh-CN" altLang="en-US" sz="2400" b="1" dirty="0">
                <a:solidFill>
                  <a:schemeClr val="tx1"/>
                </a:solidFill>
                <a:ea typeface="宋体" pitchFamily="2" charset="-122"/>
              </a:rPr>
              <a:t>先出现，然后向幼叶发展，直至死亡。缺钼也影响到植物的开花和结果，如番茄缺钼时花形变小，并且不能正常开放，花粉发育受到影响。</a:t>
            </a:r>
          </a:p>
          <a:p>
            <a:pPr marL="0" indent="342900" eaLnBrk="1" hangingPunct="1">
              <a:lnSpc>
                <a:spcPct val="150000"/>
              </a:lnSpc>
              <a:buFont typeface="Symbol" pitchFamily="18" charset="2"/>
              <a:buNone/>
              <a:defRPr/>
            </a:pPr>
            <a:r>
              <a:rPr lang="zh-CN" altLang="en-US" sz="2400" b="1" i="1" u="sng" dirty="0">
                <a:solidFill>
                  <a:schemeClr val="tx1"/>
                </a:solidFill>
                <a:ea typeface="宋体" pitchFamily="2" charset="-122"/>
              </a:rPr>
              <a:t>在植物必需的16种营养元素中，植物对钼的需求量是最少的，无土栽培中常由其他肥料、水源或固定的基质中所含的钼已可满足植物生长所需了，往往可以不用另外添加。 </a:t>
            </a:r>
          </a:p>
        </p:txBody>
      </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1650" name="Picture 2" descr="512"/>
          <p:cNvPicPr>
            <a:picLocks noChangeAspect="1" noChangeArrowheads="1"/>
          </p:cNvPicPr>
          <p:nvPr/>
        </p:nvPicPr>
        <p:blipFill>
          <a:blip r:embed="rId2" cstate="print">
            <a:lum bright="-6000" contrast="-6000"/>
          </a:blip>
          <a:srcRect/>
          <a:stretch>
            <a:fillRect/>
          </a:stretch>
        </p:blipFill>
        <p:spPr bwMode="auto">
          <a:xfrm>
            <a:off x="1259632" y="620688"/>
            <a:ext cx="6948636" cy="5310673"/>
          </a:xfrm>
          <a:prstGeom prst="rect">
            <a:avLst/>
          </a:prstGeom>
          <a:noFill/>
          <a:ln w="9525">
            <a:noFill/>
            <a:miter lim="800000"/>
            <a:headEnd/>
            <a:tailEnd/>
          </a:ln>
        </p:spPr>
      </p:pic>
      <p:sp>
        <p:nvSpPr>
          <p:cNvPr id="411651" name="Text Box 3"/>
          <p:cNvSpPr txBox="1">
            <a:spLocks noChangeArrowheads="1"/>
          </p:cNvSpPr>
          <p:nvPr/>
        </p:nvSpPr>
        <p:spPr bwMode="auto">
          <a:xfrm>
            <a:off x="1619250" y="6092825"/>
            <a:ext cx="6248400" cy="701675"/>
          </a:xfrm>
          <a:prstGeom prst="rect">
            <a:avLst/>
          </a:prstGeom>
          <a:noFill/>
          <a:ln w="9525">
            <a:noFill/>
            <a:miter lim="800000"/>
            <a:headEnd/>
            <a:tailEnd/>
          </a:ln>
        </p:spPr>
        <p:txBody>
          <a:bodyPr>
            <a:spAutoFit/>
          </a:bodyPr>
          <a:lstStyle/>
          <a:p>
            <a:pPr algn="ctr">
              <a:spcBef>
                <a:spcPct val="50000"/>
              </a:spcBef>
            </a:pPr>
            <a:r>
              <a:rPr lang="zh-CN" altLang="en-US" sz="4000" dirty="0">
                <a:ea typeface="楷体_GB2312" pitchFamily="49" charset="-122"/>
              </a:rPr>
              <a:t>烟草缺钼</a:t>
            </a:r>
            <a:r>
              <a:rPr lang="en-US" altLang="zh-CN" sz="4000" dirty="0">
                <a:ea typeface="楷体_GB2312" pitchFamily="49" charset="-122"/>
              </a:rPr>
              <a:t>——</a:t>
            </a:r>
            <a:r>
              <a:rPr lang="zh-CN" altLang="en-US" sz="4000" dirty="0">
                <a:ea typeface="楷体_GB2312" pitchFamily="49" charset="-122"/>
              </a:rPr>
              <a:t>鞭尾状叶</a:t>
            </a:r>
          </a:p>
        </p:txBody>
      </p:sp>
    </p:spTree>
  </p:cSld>
  <p:clrMapOvr>
    <a:masterClrMapping/>
  </p:clrMapOvr>
  <p:transition/>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2674" name="Picture 2" descr="491"/>
          <p:cNvPicPr>
            <a:picLocks noChangeAspect="1" noChangeArrowheads="1"/>
          </p:cNvPicPr>
          <p:nvPr/>
        </p:nvPicPr>
        <p:blipFill>
          <a:blip r:embed="rId2" cstate="print"/>
          <a:srcRect/>
          <a:stretch>
            <a:fillRect/>
          </a:stretch>
        </p:blipFill>
        <p:spPr bwMode="auto">
          <a:xfrm>
            <a:off x="179388" y="3429000"/>
            <a:ext cx="3903662" cy="3209925"/>
          </a:xfrm>
          <a:prstGeom prst="rect">
            <a:avLst/>
          </a:prstGeom>
          <a:noFill/>
          <a:ln w="9525">
            <a:noFill/>
            <a:miter lim="800000"/>
            <a:headEnd/>
            <a:tailEnd/>
          </a:ln>
        </p:spPr>
      </p:pic>
      <p:pic>
        <p:nvPicPr>
          <p:cNvPr id="412675" name="Picture 3" descr="P86 花椰菜缺钼"/>
          <p:cNvPicPr>
            <a:picLocks noChangeAspect="1" noChangeArrowheads="1"/>
          </p:cNvPicPr>
          <p:nvPr/>
        </p:nvPicPr>
        <p:blipFill>
          <a:blip r:embed="rId3" cstate="print">
            <a:lum bright="-12000"/>
          </a:blip>
          <a:srcRect l="2251" r="28577" b="313"/>
          <a:stretch>
            <a:fillRect/>
          </a:stretch>
        </p:blipFill>
        <p:spPr bwMode="auto">
          <a:xfrm>
            <a:off x="179388" y="188913"/>
            <a:ext cx="4752975" cy="3176587"/>
          </a:xfrm>
          <a:prstGeom prst="rect">
            <a:avLst/>
          </a:prstGeom>
          <a:noFill/>
          <a:ln w="9525">
            <a:noFill/>
            <a:miter lim="800000"/>
            <a:headEnd/>
            <a:tailEnd/>
          </a:ln>
        </p:spPr>
      </p:pic>
      <p:sp>
        <p:nvSpPr>
          <p:cNvPr id="412676" name="Text Box 4"/>
          <p:cNvSpPr txBox="1">
            <a:spLocks noChangeArrowheads="1"/>
          </p:cNvSpPr>
          <p:nvPr/>
        </p:nvSpPr>
        <p:spPr bwMode="auto">
          <a:xfrm>
            <a:off x="5508625" y="908050"/>
            <a:ext cx="3132138" cy="1616075"/>
          </a:xfrm>
          <a:prstGeom prst="rect">
            <a:avLst/>
          </a:prstGeom>
          <a:noFill/>
          <a:ln w="9525">
            <a:noFill/>
            <a:miter lim="800000"/>
            <a:headEnd/>
            <a:tailEnd/>
          </a:ln>
        </p:spPr>
        <p:txBody>
          <a:bodyPr>
            <a:spAutoFit/>
          </a:bodyPr>
          <a:lstStyle/>
          <a:p>
            <a:pPr algn="ctr">
              <a:spcBef>
                <a:spcPct val="50000"/>
              </a:spcBef>
            </a:pPr>
            <a:r>
              <a:rPr lang="zh-CN" altLang="en-US" sz="4000" dirty="0">
                <a:ea typeface="楷体_GB2312" pitchFamily="49" charset="-122"/>
              </a:rPr>
              <a:t>花椰菜缺钼</a:t>
            </a:r>
          </a:p>
          <a:p>
            <a:pPr algn="ctr">
              <a:spcBef>
                <a:spcPct val="50000"/>
              </a:spcBef>
            </a:pPr>
            <a:r>
              <a:rPr lang="en-US" altLang="zh-CN" sz="4000" dirty="0">
                <a:ea typeface="楷体_GB2312" pitchFamily="49" charset="-122"/>
              </a:rPr>
              <a:t>——</a:t>
            </a:r>
            <a:r>
              <a:rPr lang="zh-CN" altLang="en-US" sz="4000" dirty="0">
                <a:ea typeface="楷体_GB2312" pitchFamily="49" charset="-122"/>
              </a:rPr>
              <a:t>鞭尾叶</a:t>
            </a:r>
          </a:p>
        </p:txBody>
      </p:sp>
      <p:pic>
        <p:nvPicPr>
          <p:cNvPr id="412677" name="Picture 5" descr="497"/>
          <p:cNvPicPr>
            <a:picLocks noChangeAspect="1" noChangeArrowheads="1"/>
          </p:cNvPicPr>
          <p:nvPr/>
        </p:nvPicPr>
        <p:blipFill>
          <a:blip r:embed="rId4" cstate="print"/>
          <a:srcRect/>
          <a:stretch>
            <a:fillRect/>
          </a:stretch>
        </p:blipFill>
        <p:spPr bwMode="auto">
          <a:xfrm>
            <a:off x="4211638" y="3500438"/>
            <a:ext cx="4932362" cy="3140075"/>
          </a:xfrm>
          <a:prstGeom prst="rect">
            <a:avLst/>
          </a:prstGeom>
          <a:noFill/>
          <a:ln w="9525">
            <a:noFill/>
            <a:miter lim="800000"/>
            <a:headEnd/>
            <a:tailEnd/>
          </a:ln>
        </p:spPr>
      </p:pic>
      <p:sp>
        <p:nvSpPr>
          <p:cNvPr id="412678" name="Rectangle 6"/>
          <p:cNvSpPr>
            <a:spLocks noChangeArrowheads="1"/>
          </p:cNvSpPr>
          <p:nvPr/>
        </p:nvSpPr>
        <p:spPr bwMode="auto">
          <a:xfrm>
            <a:off x="4572000" y="5949950"/>
            <a:ext cx="1427163" cy="701675"/>
          </a:xfrm>
          <a:prstGeom prst="rect">
            <a:avLst/>
          </a:prstGeom>
          <a:noFill/>
          <a:ln w="9525">
            <a:noFill/>
            <a:miter lim="800000"/>
            <a:headEnd/>
            <a:tailEnd/>
          </a:ln>
        </p:spPr>
        <p:txBody>
          <a:bodyPr wrap="none">
            <a:spAutoFit/>
          </a:bodyPr>
          <a:lstStyle/>
          <a:p>
            <a:r>
              <a:rPr lang="zh-CN" altLang="en-US" sz="4000" dirty="0"/>
              <a:t>＋</a:t>
            </a:r>
            <a:r>
              <a:rPr lang="en-US" altLang="zh-CN" sz="4000" dirty="0"/>
              <a:t>Mo</a:t>
            </a:r>
          </a:p>
        </p:txBody>
      </p:sp>
      <p:sp>
        <p:nvSpPr>
          <p:cNvPr id="412679" name="Rectangle 7"/>
          <p:cNvSpPr>
            <a:spLocks noChangeArrowheads="1"/>
          </p:cNvSpPr>
          <p:nvPr/>
        </p:nvSpPr>
        <p:spPr bwMode="auto">
          <a:xfrm>
            <a:off x="7235825" y="6021388"/>
            <a:ext cx="1303338" cy="641350"/>
          </a:xfrm>
          <a:prstGeom prst="rect">
            <a:avLst/>
          </a:prstGeom>
          <a:noFill/>
          <a:ln w="9525">
            <a:noFill/>
            <a:miter lim="800000"/>
            <a:headEnd/>
            <a:tailEnd/>
          </a:ln>
        </p:spPr>
        <p:txBody>
          <a:bodyPr wrap="none">
            <a:spAutoFit/>
          </a:bodyPr>
          <a:lstStyle/>
          <a:p>
            <a:r>
              <a:rPr lang="zh-CN" altLang="en-US" sz="3600" dirty="0"/>
              <a:t>－</a:t>
            </a:r>
            <a:r>
              <a:rPr lang="en-US" altLang="zh-CN" sz="3600" dirty="0"/>
              <a:t>Mo</a:t>
            </a: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374848" y="413792"/>
            <a:ext cx="8229600" cy="1143000"/>
          </a:xfrm>
        </p:spPr>
        <p:txBody>
          <a:bodyPr/>
          <a:lstStyle/>
          <a:p>
            <a:pPr eaLnBrk="1" hangingPunct="1">
              <a:defRPr/>
            </a:pPr>
            <a:r>
              <a:rPr lang="zh-CN" altLang="en-US" sz="2800" dirty="0">
                <a:solidFill>
                  <a:srgbClr val="FFFF00"/>
                </a:solidFill>
                <a:ea typeface="宋体" pitchFamily="2" charset="-122"/>
              </a:rPr>
              <a:t>根系的代谢功能  </a:t>
            </a:r>
            <a:br>
              <a:rPr lang="zh-CN" altLang="en-US" sz="3200" dirty="0">
                <a:solidFill>
                  <a:srgbClr val="FFFF00"/>
                </a:solidFill>
                <a:ea typeface="宋体" pitchFamily="2" charset="-122"/>
              </a:rPr>
            </a:br>
            <a:endParaRPr lang="zh-CN" altLang="en-US" sz="3200" dirty="0">
              <a:solidFill>
                <a:srgbClr val="FFFF00"/>
              </a:solidFill>
              <a:ea typeface="宋体" pitchFamily="2" charset="-122"/>
            </a:endParaRPr>
          </a:p>
        </p:txBody>
      </p:sp>
      <p:sp>
        <p:nvSpPr>
          <p:cNvPr id="14339" name="Rectangle 3"/>
          <p:cNvSpPr>
            <a:spLocks noGrp="1" noChangeArrowheads="1"/>
          </p:cNvSpPr>
          <p:nvPr>
            <p:ph type="body" idx="1"/>
          </p:nvPr>
        </p:nvSpPr>
        <p:spPr>
          <a:xfrm>
            <a:off x="0" y="1124744"/>
            <a:ext cx="8748464" cy="5328691"/>
          </a:xfrm>
        </p:spPr>
        <p:txBody>
          <a:bodyPr>
            <a:normAutofit fontScale="85000" lnSpcReduction="20000"/>
          </a:bodyPr>
          <a:lstStyle/>
          <a:p>
            <a:pPr indent="342900" eaLnBrk="1" hangingPunct="1">
              <a:lnSpc>
                <a:spcPct val="150000"/>
              </a:lnSpc>
              <a:buClr>
                <a:srgbClr val="FF0000"/>
              </a:buClr>
              <a:buFont typeface="Wingdings" pitchFamily="2" charset="2"/>
              <a:buChar char="p"/>
              <a:defRPr/>
            </a:pPr>
            <a:r>
              <a:rPr lang="zh-CN" altLang="en-US" sz="2400" b="1" dirty="0">
                <a:ea typeface="宋体" pitchFamily="2" charset="-122"/>
              </a:rPr>
              <a:t>(1)根系吸收了</a:t>
            </a:r>
            <a:r>
              <a:rPr lang="en-US" altLang="zh-CN" sz="2400" b="1" dirty="0">
                <a:ea typeface="宋体" pitchFamily="2" charset="-122"/>
              </a:rPr>
              <a:t>NO</a:t>
            </a:r>
            <a:r>
              <a:rPr lang="en-US" altLang="zh-CN" sz="2400" b="1" baseline="30000" dirty="0">
                <a:ea typeface="宋体" pitchFamily="2" charset="-122"/>
              </a:rPr>
              <a:t>-</a:t>
            </a:r>
            <a:r>
              <a:rPr lang="en-US" altLang="zh-CN" sz="2400" b="1" baseline="-30000" dirty="0">
                <a:ea typeface="宋体" pitchFamily="2" charset="-122"/>
              </a:rPr>
              <a:t>3</a:t>
            </a:r>
            <a:r>
              <a:rPr lang="en-US" altLang="zh-CN" sz="2400" b="1" dirty="0">
                <a:ea typeface="宋体" pitchFamily="2" charset="-122"/>
              </a:rPr>
              <a:t>-N</a:t>
            </a:r>
            <a:r>
              <a:rPr lang="zh-CN" altLang="en-US" sz="2400" b="1" dirty="0">
                <a:ea typeface="宋体" pitchFamily="2" charset="-122"/>
              </a:rPr>
              <a:t>或</a:t>
            </a:r>
            <a:r>
              <a:rPr lang="en-US" altLang="zh-CN" sz="2400" b="1" dirty="0">
                <a:ea typeface="宋体" pitchFamily="2" charset="-122"/>
              </a:rPr>
              <a:t>NH</a:t>
            </a:r>
            <a:r>
              <a:rPr lang="en-US" altLang="zh-CN" sz="2400" b="1" baseline="-30000" dirty="0">
                <a:ea typeface="宋体" pitchFamily="2" charset="-122"/>
              </a:rPr>
              <a:t>4</a:t>
            </a:r>
            <a:r>
              <a:rPr lang="en-US" altLang="zh-CN" sz="2400" b="1" baseline="30000" dirty="0">
                <a:ea typeface="宋体" pitchFamily="2" charset="-122"/>
              </a:rPr>
              <a:t>+</a:t>
            </a:r>
            <a:r>
              <a:rPr lang="en-US" altLang="zh-CN" sz="2400" b="1" dirty="0">
                <a:ea typeface="宋体" pitchFamily="2" charset="-122"/>
              </a:rPr>
              <a:t>-N</a:t>
            </a:r>
            <a:r>
              <a:rPr lang="zh-CN" altLang="en-US" sz="2400" b="1" dirty="0">
                <a:ea typeface="宋体" pitchFamily="2" charset="-122"/>
              </a:rPr>
              <a:t>以后，有一部分迁移至地上部参与代谢，另一部分在根系内部形成氨基酸等有机氮化合物之后才运输至地上部参与代谢。</a:t>
            </a:r>
          </a:p>
          <a:p>
            <a:pPr indent="342900" eaLnBrk="1" hangingPunct="1">
              <a:lnSpc>
                <a:spcPct val="150000"/>
              </a:lnSpc>
              <a:buClr>
                <a:srgbClr val="FF0000"/>
              </a:buClr>
              <a:buFont typeface="Wingdings" pitchFamily="2" charset="2"/>
              <a:buChar char="p"/>
              <a:defRPr/>
            </a:pPr>
            <a:r>
              <a:rPr lang="zh-CN" altLang="en-US" sz="2400" b="1" dirty="0">
                <a:ea typeface="宋体" pitchFamily="2" charset="-122"/>
              </a:rPr>
              <a:t>(2)根系还能够合成对植物生长有很大影响的激素和生物碱，例如植物体内约1／3的赤霉素是在根内合成的；细胞分裂素主要是在根尖的分生组织中合成的。</a:t>
            </a:r>
            <a:endParaRPr lang="en-US" altLang="zh-CN" sz="2400" b="1" dirty="0">
              <a:ea typeface="宋体" pitchFamily="2" charset="-122"/>
            </a:endParaRPr>
          </a:p>
          <a:p>
            <a:pPr marL="457200" indent="457200" eaLnBrk="1" hangingPunct="1">
              <a:lnSpc>
                <a:spcPct val="150000"/>
              </a:lnSpc>
              <a:buClr>
                <a:srgbClr val="FF0000"/>
              </a:buClr>
              <a:buFont typeface="Wingdings" pitchFamily="2" charset="2"/>
              <a:buChar char="p"/>
              <a:defRPr/>
            </a:pPr>
            <a:r>
              <a:rPr lang="zh-CN" altLang="en-US" sz="2400" b="1" dirty="0">
                <a:ea typeface="宋体" pitchFamily="2" charset="-122"/>
              </a:rPr>
              <a:t>(3)根系在生长的过程中，还会分泌出有机酸等有机化合物，它们可以在一定的程度上溶解介质中难溶性的化合物而成为植物易吸收态的，也可以促使根际微生物的生长。</a:t>
            </a:r>
          </a:p>
          <a:p>
            <a:pPr marL="457200" indent="457200" eaLnBrk="1" hangingPunct="1">
              <a:lnSpc>
                <a:spcPct val="150000"/>
              </a:lnSpc>
              <a:buClr>
                <a:srgbClr val="FF0000"/>
              </a:buClr>
              <a:buFont typeface="Wingdings" pitchFamily="2" charset="2"/>
              <a:buChar char="p"/>
              <a:defRPr/>
            </a:pPr>
            <a:r>
              <a:rPr lang="zh-CN" altLang="en-US" sz="2400" b="1" dirty="0">
                <a:ea typeface="宋体" pitchFamily="2" charset="-122"/>
              </a:rPr>
              <a:t>(4)根系分泌物往往会在养分缺乏、过多或干旱等逆境胁迫的条件下而大幅度增加。在干旱时，根系还会分泌出水分以溶解养分，使之易被根系吸收。</a:t>
            </a:r>
          </a:p>
          <a:p>
            <a:pPr indent="342900" eaLnBrk="1" hangingPunct="1">
              <a:lnSpc>
                <a:spcPct val="150000"/>
              </a:lnSpc>
              <a:buFont typeface="Symbol" pitchFamily="18" charset="2"/>
              <a:buNone/>
              <a:defRPr/>
            </a:pPr>
            <a:endParaRPr lang="zh-CN" altLang="en-US" sz="2000" b="1" dirty="0">
              <a:ea typeface="宋体" pitchFamily="2" charset="-122"/>
            </a:endParaRPr>
          </a:p>
        </p:txBody>
      </p:sp>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3698" name="Picture 2" descr="P85 甘蓝叶缺钼"/>
          <p:cNvPicPr>
            <a:picLocks noChangeAspect="1" noChangeArrowheads="1"/>
          </p:cNvPicPr>
          <p:nvPr/>
        </p:nvPicPr>
        <p:blipFill>
          <a:blip r:embed="rId2" cstate="print"/>
          <a:srcRect l="29395" t="8643" r="1894" b="46681"/>
          <a:stretch>
            <a:fillRect/>
          </a:stretch>
        </p:blipFill>
        <p:spPr bwMode="auto">
          <a:xfrm>
            <a:off x="251520" y="476672"/>
            <a:ext cx="4681538" cy="3160712"/>
          </a:xfrm>
          <a:prstGeom prst="rect">
            <a:avLst/>
          </a:prstGeom>
          <a:noFill/>
          <a:ln w="9525">
            <a:noFill/>
            <a:miter lim="800000"/>
            <a:headEnd/>
            <a:tailEnd/>
          </a:ln>
        </p:spPr>
      </p:pic>
      <p:sp>
        <p:nvSpPr>
          <p:cNvPr id="413699" name="Text Box 3"/>
          <p:cNvSpPr txBox="1">
            <a:spLocks noChangeArrowheads="1"/>
          </p:cNvSpPr>
          <p:nvPr/>
        </p:nvSpPr>
        <p:spPr bwMode="auto">
          <a:xfrm>
            <a:off x="755650" y="4005263"/>
            <a:ext cx="3167063" cy="1616075"/>
          </a:xfrm>
          <a:prstGeom prst="rect">
            <a:avLst/>
          </a:prstGeom>
          <a:noFill/>
          <a:ln w="9525">
            <a:noFill/>
            <a:miter lim="800000"/>
            <a:headEnd/>
            <a:tailEnd/>
          </a:ln>
        </p:spPr>
        <p:txBody>
          <a:bodyPr>
            <a:spAutoFit/>
          </a:bodyPr>
          <a:lstStyle/>
          <a:p>
            <a:pPr algn="ctr">
              <a:spcBef>
                <a:spcPct val="50000"/>
              </a:spcBef>
            </a:pPr>
            <a:r>
              <a:rPr lang="zh-CN" altLang="en-US" sz="4000" dirty="0">
                <a:ea typeface="楷体_GB2312" pitchFamily="49" charset="-122"/>
              </a:rPr>
              <a:t>甘 蓝 缺 钼</a:t>
            </a:r>
          </a:p>
          <a:p>
            <a:pPr algn="ctr">
              <a:spcBef>
                <a:spcPct val="50000"/>
              </a:spcBef>
            </a:pPr>
            <a:r>
              <a:rPr lang="en-US" altLang="zh-CN" sz="4000" dirty="0">
                <a:ea typeface="楷体_GB2312" pitchFamily="49" charset="-122"/>
              </a:rPr>
              <a:t>——</a:t>
            </a:r>
            <a:r>
              <a:rPr lang="zh-CN" altLang="en-US" sz="4000" dirty="0">
                <a:ea typeface="楷体_GB2312" pitchFamily="49" charset="-122"/>
              </a:rPr>
              <a:t>杯状叶</a:t>
            </a:r>
          </a:p>
        </p:txBody>
      </p:sp>
      <p:pic>
        <p:nvPicPr>
          <p:cNvPr id="413700" name="Picture 4" descr="505"/>
          <p:cNvPicPr>
            <a:picLocks noChangeAspect="1" noChangeArrowheads="1"/>
          </p:cNvPicPr>
          <p:nvPr/>
        </p:nvPicPr>
        <p:blipFill>
          <a:blip r:embed="rId3" cstate="print"/>
          <a:srcRect/>
          <a:stretch>
            <a:fillRect/>
          </a:stretch>
        </p:blipFill>
        <p:spPr bwMode="auto">
          <a:xfrm>
            <a:off x="4427538" y="2520950"/>
            <a:ext cx="4537075" cy="4151313"/>
          </a:xfrm>
          <a:prstGeom prst="rect">
            <a:avLst/>
          </a:prstGeom>
          <a:noFill/>
          <a:ln w="9525">
            <a:noFill/>
            <a:miter lim="800000"/>
            <a:headEnd/>
            <a:tailEnd/>
          </a:ln>
        </p:spPr>
      </p:pic>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4722" name="Text Box 2"/>
          <p:cNvSpPr txBox="1">
            <a:spLocks noChangeArrowheads="1"/>
          </p:cNvSpPr>
          <p:nvPr/>
        </p:nvSpPr>
        <p:spPr bwMode="auto">
          <a:xfrm>
            <a:off x="2771775" y="5949950"/>
            <a:ext cx="3311525" cy="701675"/>
          </a:xfrm>
          <a:prstGeom prst="rect">
            <a:avLst/>
          </a:prstGeom>
          <a:noFill/>
          <a:ln w="9525">
            <a:noFill/>
            <a:miter lim="800000"/>
            <a:headEnd/>
            <a:tailEnd/>
          </a:ln>
        </p:spPr>
        <p:txBody>
          <a:bodyPr>
            <a:spAutoFit/>
          </a:bodyPr>
          <a:lstStyle/>
          <a:p>
            <a:pPr algn="ctr">
              <a:spcBef>
                <a:spcPct val="50000"/>
              </a:spcBef>
            </a:pPr>
            <a:r>
              <a:rPr lang="zh-CN" altLang="en-US" sz="4000" dirty="0">
                <a:ea typeface="楷体_GB2312" pitchFamily="49" charset="-122"/>
              </a:rPr>
              <a:t>大豆的根系</a:t>
            </a:r>
          </a:p>
        </p:txBody>
      </p:sp>
      <p:sp>
        <p:nvSpPr>
          <p:cNvPr id="414723" name="Text Box 4"/>
          <p:cNvSpPr txBox="1">
            <a:spLocks noChangeArrowheads="1"/>
          </p:cNvSpPr>
          <p:nvPr/>
        </p:nvSpPr>
        <p:spPr bwMode="auto">
          <a:xfrm>
            <a:off x="611188" y="5805488"/>
            <a:ext cx="1655762" cy="641350"/>
          </a:xfrm>
          <a:prstGeom prst="rect">
            <a:avLst/>
          </a:prstGeom>
          <a:noFill/>
          <a:ln w="9525">
            <a:noFill/>
            <a:miter lim="800000"/>
            <a:headEnd/>
            <a:tailEnd/>
          </a:ln>
        </p:spPr>
        <p:txBody>
          <a:bodyPr>
            <a:spAutoFit/>
          </a:bodyPr>
          <a:lstStyle/>
          <a:p>
            <a:pPr>
              <a:spcBef>
                <a:spcPct val="50000"/>
              </a:spcBef>
            </a:pPr>
            <a:r>
              <a:rPr lang="zh-CN" altLang="en-US" sz="3600"/>
              <a:t>－</a:t>
            </a:r>
            <a:r>
              <a:rPr lang="en-US" altLang="zh-CN" sz="3600"/>
              <a:t>Mo</a:t>
            </a:r>
          </a:p>
        </p:txBody>
      </p:sp>
      <p:sp>
        <p:nvSpPr>
          <p:cNvPr id="414724" name="Text Box 5"/>
          <p:cNvSpPr txBox="1">
            <a:spLocks noChangeArrowheads="1"/>
          </p:cNvSpPr>
          <p:nvPr/>
        </p:nvSpPr>
        <p:spPr bwMode="auto">
          <a:xfrm>
            <a:off x="7092950" y="5805488"/>
            <a:ext cx="1655763" cy="641350"/>
          </a:xfrm>
          <a:prstGeom prst="rect">
            <a:avLst/>
          </a:prstGeom>
          <a:noFill/>
          <a:ln w="9525">
            <a:noFill/>
            <a:miter lim="800000"/>
            <a:headEnd/>
            <a:tailEnd/>
          </a:ln>
        </p:spPr>
        <p:txBody>
          <a:bodyPr>
            <a:spAutoFit/>
          </a:bodyPr>
          <a:lstStyle/>
          <a:p>
            <a:pPr>
              <a:spcBef>
                <a:spcPct val="50000"/>
              </a:spcBef>
            </a:pPr>
            <a:r>
              <a:rPr lang="zh-CN" altLang="en-US" sz="3600"/>
              <a:t>＋</a:t>
            </a:r>
            <a:r>
              <a:rPr lang="en-US" altLang="zh-CN" sz="3600"/>
              <a:t>Mo</a:t>
            </a:r>
          </a:p>
        </p:txBody>
      </p:sp>
      <p:pic>
        <p:nvPicPr>
          <p:cNvPr id="414725" name="Picture 6" descr="mo-2"/>
          <p:cNvPicPr>
            <a:picLocks noChangeAspect="1" noChangeArrowheads="1"/>
          </p:cNvPicPr>
          <p:nvPr/>
        </p:nvPicPr>
        <p:blipFill>
          <a:blip r:embed="rId2" cstate="print"/>
          <a:srcRect/>
          <a:stretch>
            <a:fillRect/>
          </a:stretch>
        </p:blipFill>
        <p:spPr bwMode="auto">
          <a:xfrm>
            <a:off x="395288" y="260350"/>
            <a:ext cx="8216900" cy="5603875"/>
          </a:xfrm>
          <a:prstGeom prst="rect">
            <a:avLst/>
          </a:prstGeom>
          <a:noFill/>
          <a:ln w="9525">
            <a:noFill/>
            <a:miter lim="800000"/>
            <a:headEnd/>
            <a:tailEnd/>
          </a:ln>
        </p:spPr>
      </p:pic>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Grp="1" noChangeArrowheads="1"/>
          </p:cNvSpPr>
          <p:nvPr>
            <p:ph type="sldNum" sz="quarter" idx="12"/>
          </p:nvPr>
        </p:nvSpPr>
        <p:spPr>
          <a:ln/>
        </p:spPr>
        <p:txBody>
          <a:bodyPr/>
          <a:lstStyle/>
          <a:p>
            <a:pPr>
              <a:defRPr/>
            </a:pPr>
            <a:fld id="{9E4471ED-CEF6-4587-8068-F09165CE54A9}" type="slidenum">
              <a:rPr lang="en-US" altLang="zh-CN"/>
              <a:pPr>
                <a:defRPr/>
              </a:pPr>
              <a:t>122</a:t>
            </a:fld>
            <a:endParaRPr lang="en-US" altLang="zh-CN"/>
          </a:p>
        </p:txBody>
      </p:sp>
      <p:pic>
        <p:nvPicPr>
          <p:cNvPr id="415746" name="Picture 2" descr="514"/>
          <p:cNvPicPr>
            <a:picLocks noChangeAspect="1" noChangeArrowheads="1"/>
          </p:cNvPicPr>
          <p:nvPr/>
        </p:nvPicPr>
        <p:blipFill>
          <a:blip r:embed="rId2" cstate="print"/>
          <a:srcRect/>
          <a:stretch>
            <a:fillRect/>
          </a:stretch>
        </p:blipFill>
        <p:spPr bwMode="auto">
          <a:xfrm>
            <a:off x="5400675" y="1484313"/>
            <a:ext cx="3743325" cy="5373687"/>
          </a:xfrm>
          <a:prstGeom prst="rect">
            <a:avLst/>
          </a:prstGeom>
          <a:noFill/>
          <a:ln w="9525">
            <a:noFill/>
            <a:miter lim="800000"/>
            <a:headEnd/>
            <a:tailEnd/>
          </a:ln>
        </p:spPr>
      </p:pic>
      <p:pic>
        <p:nvPicPr>
          <p:cNvPr id="415747" name="Picture 3" descr="513"/>
          <p:cNvPicPr>
            <a:picLocks noChangeAspect="1" noChangeArrowheads="1"/>
          </p:cNvPicPr>
          <p:nvPr/>
        </p:nvPicPr>
        <p:blipFill>
          <a:blip r:embed="rId3" cstate="print"/>
          <a:srcRect/>
          <a:stretch>
            <a:fillRect/>
          </a:stretch>
        </p:blipFill>
        <p:spPr bwMode="auto">
          <a:xfrm>
            <a:off x="250825" y="333375"/>
            <a:ext cx="5689600" cy="3789363"/>
          </a:xfrm>
          <a:prstGeom prst="rect">
            <a:avLst/>
          </a:prstGeom>
          <a:noFill/>
          <a:ln w="9525">
            <a:noFill/>
            <a:miter lim="800000"/>
            <a:headEnd/>
            <a:tailEnd/>
          </a:ln>
        </p:spPr>
      </p:pic>
      <p:sp>
        <p:nvSpPr>
          <p:cNvPr id="415748" name="Rectangle 4"/>
          <p:cNvSpPr>
            <a:spLocks noChangeArrowheads="1"/>
          </p:cNvSpPr>
          <p:nvPr/>
        </p:nvSpPr>
        <p:spPr bwMode="auto">
          <a:xfrm>
            <a:off x="3924300" y="4221163"/>
            <a:ext cx="1427163" cy="701675"/>
          </a:xfrm>
          <a:prstGeom prst="rect">
            <a:avLst/>
          </a:prstGeom>
          <a:noFill/>
          <a:ln w="9525">
            <a:noFill/>
            <a:miter lim="800000"/>
            <a:headEnd/>
            <a:tailEnd/>
          </a:ln>
        </p:spPr>
        <p:txBody>
          <a:bodyPr>
            <a:spAutoFit/>
          </a:bodyPr>
          <a:lstStyle/>
          <a:p>
            <a:r>
              <a:rPr lang="zh-CN" altLang="en-US" sz="4000"/>
              <a:t>－</a:t>
            </a:r>
            <a:r>
              <a:rPr lang="en-US" altLang="zh-CN" sz="4000"/>
              <a:t>Mo</a:t>
            </a:r>
          </a:p>
        </p:txBody>
      </p:sp>
      <p:sp>
        <p:nvSpPr>
          <p:cNvPr id="415749" name="Rectangle 5"/>
          <p:cNvSpPr>
            <a:spLocks noChangeArrowheads="1"/>
          </p:cNvSpPr>
          <p:nvPr/>
        </p:nvSpPr>
        <p:spPr bwMode="auto">
          <a:xfrm>
            <a:off x="1476375" y="4221163"/>
            <a:ext cx="1427163" cy="701675"/>
          </a:xfrm>
          <a:prstGeom prst="rect">
            <a:avLst/>
          </a:prstGeom>
          <a:noFill/>
          <a:ln w="9525">
            <a:noFill/>
            <a:miter lim="800000"/>
            <a:headEnd/>
            <a:tailEnd/>
          </a:ln>
        </p:spPr>
        <p:txBody>
          <a:bodyPr>
            <a:spAutoFit/>
          </a:bodyPr>
          <a:lstStyle/>
          <a:p>
            <a:r>
              <a:rPr lang="zh-CN" altLang="en-US" sz="4000"/>
              <a:t>＋</a:t>
            </a:r>
            <a:r>
              <a:rPr lang="en-US" altLang="zh-CN" sz="4000"/>
              <a:t>Mo</a:t>
            </a:r>
          </a:p>
        </p:txBody>
      </p:sp>
      <p:sp>
        <p:nvSpPr>
          <p:cNvPr id="415750" name="Text Box 6"/>
          <p:cNvSpPr txBox="1">
            <a:spLocks noChangeArrowheads="1"/>
          </p:cNvSpPr>
          <p:nvPr/>
        </p:nvSpPr>
        <p:spPr bwMode="auto">
          <a:xfrm>
            <a:off x="2051050" y="5373688"/>
            <a:ext cx="1800225" cy="701675"/>
          </a:xfrm>
          <a:prstGeom prst="rect">
            <a:avLst/>
          </a:prstGeom>
          <a:noFill/>
          <a:ln w="9525">
            <a:noFill/>
            <a:miter lim="800000"/>
            <a:headEnd/>
            <a:tailEnd/>
          </a:ln>
        </p:spPr>
        <p:txBody>
          <a:bodyPr>
            <a:spAutoFit/>
          </a:bodyPr>
          <a:lstStyle/>
          <a:p>
            <a:pPr>
              <a:spcBef>
                <a:spcPct val="50000"/>
              </a:spcBef>
            </a:pPr>
            <a:r>
              <a:rPr lang="zh-CN" altLang="en-US" sz="4000" dirty="0">
                <a:ea typeface="楷体_GB2312" pitchFamily="49" charset="-122"/>
              </a:rPr>
              <a:t>月  季</a:t>
            </a:r>
          </a:p>
        </p:txBody>
      </p:sp>
    </p:spTree>
  </p:cSld>
  <p:clrMapOvr>
    <a:masterClrMapping/>
  </p:clrMapOvr>
  <p:transition/>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a:xfrm>
            <a:off x="323528" y="363538"/>
            <a:ext cx="8229600" cy="1143000"/>
          </a:xfrm>
        </p:spPr>
        <p:txBody>
          <a:bodyPr/>
          <a:lstStyle/>
          <a:p>
            <a:pPr eaLnBrk="1" hangingPunct="1">
              <a:defRPr/>
            </a:pPr>
            <a:r>
              <a:rPr lang="zh-CN" altLang="en-US" sz="2800" dirty="0">
                <a:solidFill>
                  <a:srgbClr val="FFFF00"/>
                </a:solidFill>
                <a:ea typeface="宋体" pitchFamily="2" charset="-122"/>
              </a:rPr>
              <a:t>（十二）硼的生理功能</a:t>
            </a:r>
          </a:p>
        </p:txBody>
      </p:sp>
      <p:sp>
        <p:nvSpPr>
          <p:cNvPr id="69635" name="Rectangle 3"/>
          <p:cNvSpPr>
            <a:spLocks noGrp="1" noChangeArrowheads="1"/>
          </p:cNvSpPr>
          <p:nvPr>
            <p:ph type="body" idx="1"/>
          </p:nvPr>
        </p:nvSpPr>
        <p:spPr>
          <a:xfrm>
            <a:off x="468313" y="1341438"/>
            <a:ext cx="8229600" cy="5039890"/>
          </a:xfrm>
        </p:spPr>
        <p:txBody>
          <a:bodyPr>
            <a:normAutofit/>
          </a:bodyPr>
          <a:lstStyle/>
          <a:p>
            <a:pPr marL="0" indent="0" eaLnBrk="1" hangingPunct="1">
              <a:lnSpc>
                <a:spcPct val="160000"/>
              </a:lnSpc>
              <a:buNone/>
              <a:defRPr/>
            </a:pPr>
            <a:r>
              <a:rPr lang="zh-CN" altLang="en-US" sz="2400" b="1" dirty="0">
                <a:solidFill>
                  <a:srgbClr val="33CC33"/>
                </a:solidFill>
                <a:latin typeface="黑体" pitchFamily="49" charset="-122"/>
                <a:ea typeface="黑体" pitchFamily="49" charset="-122"/>
              </a:rPr>
              <a:t>1．吸收形态  </a:t>
            </a:r>
            <a:r>
              <a:rPr lang="zh-CN" altLang="en-US" sz="2400" dirty="0">
                <a:solidFill>
                  <a:schemeClr val="tx1"/>
                </a:solidFill>
                <a:ea typeface="楷体_GB2312" pitchFamily="49" charset="-122"/>
              </a:rPr>
              <a:t>硼酸(</a:t>
            </a:r>
            <a:r>
              <a:rPr lang="en-US" altLang="zh-CN" sz="2400" dirty="0">
                <a:solidFill>
                  <a:schemeClr val="tx1"/>
                </a:solidFill>
                <a:ea typeface="楷体_GB2312" pitchFamily="49" charset="-122"/>
              </a:rPr>
              <a:t>H</a:t>
            </a:r>
            <a:r>
              <a:rPr lang="en-US" altLang="zh-CN" sz="2400" baseline="-25000" dirty="0">
                <a:solidFill>
                  <a:schemeClr val="tx1"/>
                </a:solidFill>
                <a:ea typeface="楷体_GB2312" pitchFamily="49" charset="-122"/>
              </a:rPr>
              <a:t>3</a:t>
            </a:r>
            <a:r>
              <a:rPr lang="en-US" altLang="zh-CN" sz="2400" dirty="0">
                <a:solidFill>
                  <a:schemeClr val="tx1"/>
                </a:solidFill>
                <a:ea typeface="楷体_GB2312" pitchFamily="49" charset="-122"/>
              </a:rPr>
              <a:t>BO</a:t>
            </a:r>
            <a:r>
              <a:rPr lang="en-US" altLang="zh-CN" sz="2400" baseline="-25000" dirty="0">
                <a:solidFill>
                  <a:schemeClr val="tx1"/>
                </a:solidFill>
                <a:ea typeface="楷体_GB2312" pitchFamily="49" charset="-122"/>
              </a:rPr>
              <a:t>3</a:t>
            </a:r>
            <a:r>
              <a:rPr lang="en-US" altLang="zh-CN" sz="2400" dirty="0">
                <a:solidFill>
                  <a:schemeClr val="tx1"/>
                </a:solidFill>
                <a:ea typeface="楷体_GB2312" pitchFamily="49" charset="-122"/>
              </a:rPr>
              <a:t>)</a:t>
            </a:r>
            <a:endParaRPr lang="zh-CN" altLang="en-US" sz="2400" dirty="0">
              <a:solidFill>
                <a:schemeClr val="tx1"/>
              </a:solidFill>
              <a:ea typeface="楷体_GB2312" pitchFamily="49" charset="-122"/>
            </a:endParaRPr>
          </a:p>
          <a:p>
            <a:pPr marL="0" indent="0" eaLnBrk="1" hangingPunct="1">
              <a:lnSpc>
                <a:spcPct val="160000"/>
              </a:lnSpc>
              <a:buFont typeface="Symbol" pitchFamily="18" charset="2"/>
              <a:buNone/>
              <a:defRPr/>
            </a:pPr>
            <a:r>
              <a:rPr lang="zh-CN" altLang="en-US" sz="2400" b="1" dirty="0">
                <a:solidFill>
                  <a:srgbClr val="33CC33"/>
                </a:solidFill>
                <a:latin typeface="黑体" pitchFamily="49" charset="-122"/>
                <a:ea typeface="黑体" pitchFamily="49" charset="-122"/>
              </a:rPr>
              <a:t>2．功能</a:t>
            </a:r>
          </a:p>
          <a:p>
            <a:pPr marL="0" indent="0" eaLnBrk="1" hangingPunct="1">
              <a:lnSpc>
                <a:spcPct val="150000"/>
              </a:lnSpc>
              <a:buClr>
                <a:srgbClr val="FF0000"/>
              </a:buClr>
              <a:buFont typeface="Wingdings" pitchFamily="2" charset="2"/>
              <a:buChar char="p"/>
            </a:pPr>
            <a:r>
              <a:rPr lang="zh-CN" altLang="en-US" sz="2400" b="1" dirty="0">
                <a:solidFill>
                  <a:schemeClr val="tx1"/>
                </a:solidFill>
                <a:latin typeface="宋体" panose="02010600030101010101" pitchFamily="2" charset="-122"/>
                <a:ea typeface="宋体" panose="02010600030101010101" pitchFamily="2" charset="-122"/>
              </a:rPr>
              <a:t>硼在植物体内的重要生理功能是参与糖的运输和代谢。</a:t>
            </a:r>
          </a:p>
          <a:p>
            <a:pPr marL="0" indent="0" eaLnBrk="1" hangingPunct="1">
              <a:lnSpc>
                <a:spcPct val="150000"/>
              </a:lnSpc>
              <a:buClr>
                <a:srgbClr val="FF0000"/>
              </a:buClr>
              <a:buFont typeface="Wingdings" pitchFamily="2" charset="2"/>
              <a:buChar char="p"/>
            </a:pPr>
            <a:r>
              <a:rPr lang="zh-CN" altLang="en-US" sz="2400" b="1" dirty="0">
                <a:solidFill>
                  <a:schemeClr val="tx1"/>
                </a:solidFill>
                <a:latin typeface="宋体" panose="02010600030101010101" pitchFamily="2" charset="-122"/>
                <a:ea typeface="宋体" panose="02010600030101010101" pitchFamily="2" charset="-122"/>
              </a:rPr>
              <a:t>硼对植物的生殖过程有影响。硼能促进花粉的萌发和花粉管伸长。</a:t>
            </a:r>
          </a:p>
          <a:p>
            <a:pPr marL="0" indent="0" eaLnBrk="1" hangingPunct="1">
              <a:lnSpc>
                <a:spcPct val="150000"/>
              </a:lnSpc>
              <a:buClr>
                <a:srgbClr val="FF0000"/>
              </a:buClr>
              <a:buFont typeface="Wingdings" pitchFamily="2" charset="2"/>
              <a:buChar char="p"/>
            </a:pPr>
            <a:r>
              <a:rPr lang="zh-CN" altLang="en-US" sz="2400" b="1" dirty="0">
                <a:solidFill>
                  <a:schemeClr val="tx1"/>
                </a:solidFill>
                <a:latin typeface="宋体" panose="02010600030101010101" pitchFamily="2" charset="-122"/>
                <a:ea typeface="宋体" panose="02010600030101010101" pitchFamily="2" charset="-122"/>
              </a:rPr>
              <a:t>与核酸、蛋白质合成、激素反应、膜的功能、细胞分裂、根系发育等有一定关系</a:t>
            </a:r>
          </a:p>
          <a:p>
            <a:pPr marL="0" indent="0" eaLnBrk="1" hangingPunct="1">
              <a:lnSpc>
                <a:spcPct val="150000"/>
              </a:lnSpc>
              <a:buClr>
                <a:srgbClr val="FF0000"/>
              </a:buClr>
              <a:buFont typeface="Wingdings" pitchFamily="2" charset="2"/>
              <a:buChar char="p"/>
            </a:pPr>
            <a:r>
              <a:rPr lang="zh-CN" altLang="en-US" sz="2400" b="1" dirty="0">
                <a:solidFill>
                  <a:schemeClr val="tx1"/>
                </a:solidFill>
                <a:latin typeface="宋体" panose="02010600030101010101" pitchFamily="2" charset="-122"/>
                <a:ea typeface="宋体" panose="02010600030101010101" pitchFamily="2" charset="-122"/>
              </a:rPr>
              <a:t>能抑制植物体内咖啡酸、绿原酸的形成</a:t>
            </a:r>
          </a:p>
          <a:p>
            <a:pPr eaLnBrk="1" hangingPunct="1">
              <a:lnSpc>
                <a:spcPct val="90000"/>
              </a:lnSpc>
              <a:defRPr/>
            </a:pPr>
            <a:endParaRPr lang="zh-CN" altLang="en-US" sz="2800" b="1" dirty="0">
              <a:ea typeface="宋体" pitchFamily="2" charset="-122"/>
            </a:endParaRPr>
          </a:p>
        </p:txBody>
      </p:sp>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title"/>
          </p:nvPr>
        </p:nvSpPr>
        <p:spPr/>
        <p:txBody>
          <a:bodyPr/>
          <a:lstStyle/>
          <a:p>
            <a:pPr eaLnBrk="1" hangingPunct="1">
              <a:defRPr/>
            </a:pPr>
            <a:r>
              <a:rPr lang="en-US" altLang="zh-CN" sz="2800" dirty="0">
                <a:solidFill>
                  <a:srgbClr val="0BF57A"/>
                </a:solidFill>
                <a:ea typeface="宋体" pitchFamily="2" charset="-122"/>
              </a:rPr>
              <a:t>3. </a:t>
            </a:r>
            <a:r>
              <a:rPr lang="zh-CN" altLang="en-US" sz="2800" dirty="0">
                <a:solidFill>
                  <a:srgbClr val="0BF57A"/>
                </a:solidFill>
                <a:ea typeface="宋体" pitchFamily="2" charset="-122"/>
              </a:rPr>
              <a:t>硼营养缺乏或过多的症状</a:t>
            </a:r>
            <a:br>
              <a:rPr lang="zh-CN" altLang="en-US" sz="2800" dirty="0">
                <a:solidFill>
                  <a:srgbClr val="FFFF00"/>
                </a:solidFill>
                <a:ea typeface="宋体" pitchFamily="2" charset="-122"/>
              </a:rPr>
            </a:br>
            <a:endParaRPr lang="zh-CN" altLang="en-US" sz="2800" dirty="0">
              <a:solidFill>
                <a:srgbClr val="FFFF00"/>
              </a:solidFill>
              <a:ea typeface="宋体" pitchFamily="2" charset="-122"/>
            </a:endParaRPr>
          </a:p>
        </p:txBody>
      </p:sp>
      <p:sp>
        <p:nvSpPr>
          <p:cNvPr id="87043" name="Rectangle 3"/>
          <p:cNvSpPr>
            <a:spLocks noGrp="1" noChangeArrowheads="1"/>
          </p:cNvSpPr>
          <p:nvPr>
            <p:ph type="body" idx="1"/>
          </p:nvPr>
        </p:nvSpPr>
        <p:spPr>
          <a:xfrm>
            <a:off x="457200" y="1066800"/>
            <a:ext cx="8229600" cy="5059363"/>
          </a:xfrm>
        </p:spPr>
        <p:txBody>
          <a:bodyPr>
            <a:normAutofit fontScale="92500"/>
          </a:bodyPr>
          <a:lstStyle/>
          <a:p>
            <a:pPr marL="0" indent="342900" eaLnBrk="1" hangingPunct="1">
              <a:lnSpc>
                <a:spcPct val="150000"/>
              </a:lnSpc>
              <a:buFont typeface="Symbol" pitchFamily="18" charset="2"/>
              <a:buNone/>
              <a:defRPr/>
            </a:pPr>
            <a:r>
              <a:rPr lang="zh-CN" altLang="en-US" sz="2400" b="1" dirty="0">
                <a:solidFill>
                  <a:schemeClr val="tx1"/>
                </a:solidFill>
                <a:ea typeface="宋体" pitchFamily="2" charset="-122"/>
              </a:rPr>
              <a:t>硼在植物体内的移动性很小，因此缺硼的症状首先出现在</a:t>
            </a:r>
            <a:r>
              <a:rPr lang="zh-CN" altLang="en-US" sz="2400" b="1" dirty="0">
                <a:solidFill>
                  <a:srgbClr val="FFFF00"/>
                </a:solidFill>
                <a:ea typeface="宋体" pitchFamily="2" charset="-122"/>
              </a:rPr>
              <a:t>生长点</a:t>
            </a:r>
            <a:r>
              <a:rPr lang="zh-CN" altLang="en-US" sz="2400" b="1" dirty="0">
                <a:solidFill>
                  <a:schemeClr val="tx1"/>
                </a:solidFill>
                <a:ea typeface="宋体" pitchFamily="2" charset="-122"/>
              </a:rPr>
              <a:t>和</a:t>
            </a:r>
            <a:r>
              <a:rPr lang="zh-CN" altLang="en-US" sz="2400" b="1" dirty="0">
                <a:solidFill>
                  <a:srgbClr val="FFFF00"/>
                </a:solidFill>
                <a:ea typeface="宋体" pitchFamily="2" charset="-122"/>
              </a:rPr>
              <a:t>繁殖器官</a:t>
            </a:r>
            <a:r>
              <a:rPr lang="zh-CN" altLang="en-US" sz="2400" b="1" dirty="0">
                <a:solidFill>
                  <a:schemeClr val="tx1"/>
                </a:solidFill>
                <a:ea typeface="宋体" pitchFamily="2" charset="-122"/>
              </a:rPr>
              <a:t>上。</a:t>
            </a:r>
          </a:p>
          <a:p>
            <a:pPr marL="0" indent="342900" eaLnBrk="1" hangingPunct="1">
              <a:lnSpc>
                <a:spcPct val="150000"/>
              </a:lnSpc>
              <a:buFont typeface="Symbol" pitchFamily="18" charset="2"/>
              <a:buNone/>
              <a:defRPr/>
            </a:pPr>
            <a:r>
              <a:rPr lang="zh-CN" altLang="en-US" sz="2400" b="1" dirty="0">
                <a:solidFill>
                  <a:schemeClr val="tx1"/>
                </a:solidFill>
                <a:ea typeface="宋体" pitchFamily="2" charset="-122"/>
              </a:rPr>
              <a:t>缺硼的症状是生长点坏死，叶片畸形、皱缩，加厚，植株矮小，根细长，根尖坏死，开花受精不良，果实发育受阻，常出现“花而不实”的现象。有些作物缺硼时会出现茎秆或果实开裂的现象。不同的植物表现出硼营养缺乏的症状不尽相同，例如，黄瓜缺硼时瓜畸形，瓜内组织木质化，汁液减少。</a:t>
            </a:r>
          </a:p>
          <a:p>
            <a:pPr marL="0" indent="342900" eaLnBrk="1" hangingPunct="1">
              <a:lnSpc>
                <a:spcPct val="150000"/>
              </a:lnSpc>
              <a:buFont typeface="Symbol" pitchFamily="18" charset="2"/>
              <a:buNone/>
              <a:defRPr/>
            </a:pPr>
            <a:r>
              <a:rPr lang="zh-CN" altLang="en-US" sz="2400" b="1" dirty="0">
                <a:solidFill>
                  <a:schemeClr val="tx1"/>
                </a:solidFill>
                <a:ea typeface="宋体" pitchFamily="2" charset="-122"/>
              </a:rPr>
              <a:t>硼过多时表现出的中毒症状为叶尖发黄，脉间失绿，最后叶片坏死。</a:t>
            </a:r>
          </a:p>
          <a:p>
            <a:pPr eaLnBrk="1" hangingPunct="1">
              <a:lnSpc>
                <a:spcPct val="90000"/>
              </a:lnSpc>
              <a:defRPr/>
            </a:pPr>
            <a:endParaRPr lang="zh-CN" altLang="en-US" sz="2800" b="1" dirty="0">
              <a:ea typeface="宋体" pitchFamily="2" charset="-122"/>
            </a:endParaRPr>
          </a:p>
        </p:txBody>
      </p:sp>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Grp="1" noChangeArrowheads="1"/>
          </p:cNvSpPr>
          <p:nvPr>
            <p:ph type="sldNum" sz="quarter" idx="12"/>
          </p:nvPr>
        </p:nvSpPr>
        <p:spPr>
          <a:ln/>
        </p:spPr>
        <p:txBody>
          <a:bodyPr/>
          <a:lstStyle/>
          <a:p>
            <a:pPr>
              <a:defRPr/>
            </a:pPr>
            <a:fld id="{FA917D80-1793-497A-9293-3C9816AC9F6A}" type="slidenum">
              <a:rPr lang="en-US" altLang="zh-CN"/>
              <a:pPr>
                <a:defRPr/>
              </a:pPr>
              <a:t>125</a:t>
            </a:fld>
            <a:endParaRPr lang="en-US" altLang="zh-CN"/>
          </a:p>
        </p:txBody>
      </p:sp>
      <p:pic>
        <p:nvPicPr>
          <p:cNvPr id="392194" name="Picture 2" descr="P66 辣椒生长点缺硼"/>
          <p:cNvPicPr>
            <a:picLocks noChangeAspect="1" noChangeArrowheads="1"/>
          </p:cNvPicPr>
          <p:nvPr/>
        </p:nvPicPr>
        <p:blipFill>
          <a:blip r:embed="rId2" cstate="print"/>
          <a:srcRect l="2852" t="67436" r="31721" b="1027"/>
          <a:stretch>
            <a:fillRect/>
          </a:stretch>
        </p:blipFill>
        <p:spPr bwMode="auto">
          <a:xfrm>
            <a:off x="4067175" y="3452813"/>
            <a:ext cx="5076825" cy="3405187"/>
          </a:xfrm>
          <a:prstGeom prst="rect">
            <a:avLst/>
          </a:prstGeom>
          <a:noFill/>
          <a:ln w="9525">
            <a:noFill/>
            <a:miter lim="800000"/>
            <a:headEnd/>
            <a:tailEnd/>
          </a:ln>
        </p:spPr>
      </p:pic>
      <p:pic>
        <p:nvPicPr>
          <p:cNvPr id="392195" name="Picture 3" descr="P66 辣椒生长点缺硼"/>
          <p:cNvPicPr>
            <a:picLocks noChangeAspect="1" noChangeArrowheads="1"/>
          </p:cNvPicPr>
          <p:nvPr/>
        </p:nvPicPr>
        <p:blipFill>
          <a:blip r:embed="rId2" cstate="print"/>
          <a:srcRect l="2829" t="34465" r="31721" b="34465"/>
          <a:stretch>
            <a:fillRect/>
          </a:stretch>
        </p:blipFill>
        <p:spPr bwMode="auto">
          <a:xfrm>
            <a:off x="0" y="0"/>
            <a:ext cx="5076825" cy="3351213"/>
          </a:xfrm>
          <a:prstGeom prst="rect">
            <a:avLst/>
          </a:prstGeom>
          <a:noFill/>
          <a:ln w="9525">
            <a:noFill/>
            <a:miter lim="800000"/>
            <a:headEnd/>
            <a:tailEnd/>
          </a:ln>
        </p:spPr>
      </p:pic>
      <p:sp>
        <p:nvSpPr>
          <p:cNvPr id="392196" name="Text Box 4"/>
          <p:cNvSpPr txBox="1">
            <a:spLocks noChangeArrowheads="1"/>
          </p:cNvSpPr>
          <p:nvPr/>
        </p:nvSpPr>
        <p:spPr bwMode="auto">
          <a:xfrm>
            <a:off x="5148263" y="404813"/>
            <a:ext cx="2592387" cy="1190625"/>
          </a:xfrm>
          <a:prstGeom prst="rect">
            <a:avLst/>
          </a:prstGeom>
          <a:noFill/>
          <a:ln w="9525">
            <a:noFill/>
            <a:miter lim="800000"/>
            <a:headEnd/>
            <a:tailEnd/>
          </a:ln>
        </p:spPr>
        <p:txBody>
          <a:bodyPr>
            <a:spAutoFit/>
          </a:bodyPr>
          <a:lstStyle/>
          <a:p>
            <a:pPr algn="ctr">
              <a:spcBef>
                <a:spcPct val="50000"/>
              </a:spcBef>
            </a:pPr>
            <a:r>
              <a:rPr lang="zh-CN" altLang="en-US" sz="3600" dirty="0">
                <a:ea typeface="楷体_GB2312" pitchFamily="49" charset="-122"/>
              </a:rPr>
              <a:t>严重缺硼的番茄植株</a:t>
            </a:r>
          </a:p>
        </p:txBody>
      </p:sp>
      <p:sp>
        <p:nvSpPr>
          <p:cNvPr id="392197" name="Text Box 5"/>
          <p:cNvSpPr txBox="1">
            <a:spLocks noChangeArrowheads="1"/>
          </p:cNvSpPr>
          <p:nvPr/>
        </p:nvSpPr>
        <p:spPr bwMode="auto">
          <a:xfrm>
            <a:off x="1258888" y="5157788"/>
            <a:ext cx="2809875" cy="1190625"/>
          </a:xfrm>
          <a:prstGeom prst="rect">
            <a:avLst/>
          </a:prstGeom>
          <a:noFill/>
          <a:ln w="9525">
            <a:noFill/>
            <a:miter lim="800000"/>
            <a:headEnd/>
            <a:tailEnd/>
          </a:ln>
        </p:spPr>
        <p:txBody>
          <a:bodyPr>
            <a:spAutoFit/>
          </a:bodyPr>
          <a:lstStyle/>
          <a:p>
            <a:pPr algn="ctr">
              <a:spcBef>
                <a:spcPct val="50000"/>
              </a:spcBef>
            </a:pPr>
            <a:r>
              <a:rPr lang="zh-CN" altLang="en-US" sz="3600" dirty="0">
                <a:ea typeface="楷体_GB2312" pitchFamily="49" charset="-122"/>
              </a:rPr>
              <a:t>严重缺硼的辣椒植株</a:t>
            </a:r>
          </a:p>
        </p:txBody>
      </p:sp>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6"/>
          <p:cNvSpPr>
            <a:spLocks noGrp="1" noChangeArrowheads="1"/>
          </p:cNvSpPr>
          <p:nvPr>
            <p:ph type="sldNum" sz="quarter" idx="12"/>
          </p:nvPr>
        </p:nvSpPr>
        <p:spPr>
          <a:ln/>
        </p:spPr>
        <p:txBody>
          <a:bodyPr/>
          <a:lstStyle/>
          <a:p>
            <a:pPr>
              <a:defRPr/>
            </a:pPr>
            <a:fld id="{B38EBC5D-136E-425B-9286-53A769856049}" type="slidenum">
              <a:rPr lang="en-US" altLang="zh-CN"/>
              <a:pPr>
                <a:defRPr/>
              </a:pPr>
              <a:t>126</a:t>
            </a:fld>
            <a:endParaRPr lang="en-US" altLang="zh-CN"/>
          </a:p>
        </p:txBody>
      </p:sp>
      <p:pic>
        <p:nvPicPr>
          <p:cNvPr id="393218" name="Picture 3" descr="66"/>
          <p:cNvPicPr>
            <a:picLocks noChangeAspect="1" noChangeArrowheads="1"/>
          </p:cNvPicPr>
          <p:nvPr/>
        </p:nvPicPr>
        <p:blipFill>
          <a:blip r:embed="rId2" cstate="print"/>
          <a:srcRect/>
          <a:stretch>
            <a:fillRect/>
          </a:stretch>
        </p:blipFill>
        <p:spPr bwMode="auto">
          <a:xfrm>
            <a:off x="0" y="0"/>
            <a:ext cx="4098925" cy="4437063"/>
          </a:xfrm>
          <a:prstGeom prst="rect">
            <a:avLst/>
          </a:prstGeom>
          <a:noFill/>
          <a:ln w="9525">
            <a:noFill/>
            <a:miter lim="800000"/>
            <a:headEnd/>
            <a:tailEnd/>
          </a:ln>
        </p:spPr>
      </p:pic>
      <p:sp>
        <p:nvSpPr>
          <p:cNvPr id="393219" name="Text Box 5"/>
          <p:cNvSpPr txBox="1">
            <a:spLocks noChangeArrowheads="1"/>
          </p:cNvSpPr>
          <p:nvPr/>
        </p:nvSpPr>
        <p:spPr bwMode="auto">
          <a:xfrm>
            <a:off x="4140200" y="404813"/>
            <a:ext cx="4284663" cy="701675"/>
          </a:xfrm>
          <a:prstGeom prst="rect">
            <a:avLst/>
          </a:prstGeom>
          <a:noFill/>
          <a:ln w="9525">
            <a:noFill/>
            <a:miter lim="800000"/>
            <a:headEnd/>
            <a:tailEnd/>
          </a:ln>
        </p:spPr>
        <p:txBody>
          <a:bodyPr>
            <a:spAutoFit/>
          </a:bodyPr>
          <a:lstStyle/>
          <a:p>
            <a:pPr>
              <a:spcBef>
                <a:spcPct val="50000"/>
              </a:spcBef>
            </a:pPr>
            <a:r>
              <a:rPr lang="zh-CN" altLang="en-US" sz="4000" dirty="0">
                <a:ea typeface="楷体_GB2312" pitchFamily="49" charset="-122"/>
              </a:rPr>
              <a:t>小麦缺硼</a:t>
            </a:r>
            <a:r>
              <a:rPr lang="en-US" altLang="zh-CN" sz="4000" dirty="0">
                <a:ea typeface="楷体_GB2312" pitchFamily="49" charset="-122"/>
              </a:rPr>
              <a:t>——</a:t>
            </a:r>
            <a:r>
              <a:rPr lang="zh-CN" altLang="en-US" sz="4000" dirty="0">
                <a:ea typeface="楷体_GB2312" pitchFamily="49" charset="-122"/>
              </a:rPr>
              <a:t>亮穗</a:t>
            </a:r>
            <a:endParaRPr lang="zh-CN" altLang="en-US" sz="4000" b="0" dirty="0">
              <a:ea typeface="楷体_GB2312" pitchFamily="49" charset="-122"/>
            </a:endParaRPr>
          </a:p>
        </p:txBody>
      </p:sp>
      <p:sp>
        <p:nvSpPr>
          <p:cNvPr id="393220" name="Text Box 7"/>
          <p:cNvSpPr txBox="1">
            <a:spLocks noChangeArrowheads="1"/>
          </p:cNvSpPr>
          <p:nvPr/>
        </p:nvSpPr>
        <p:spPr bwMode="auto">
          <a:xfrm>
            <a:off x="900113" y="5373688"/>
            <a:ext cx="3311525" cy="1190625"/>
          </a:xfrm>
          <a:prstGeom prst="rect">
            <a:avLst/>
          </a:prstGeom>
          <a:noFill/>
          <a:ln w="9525">
            <a:noFill/>
            <a:miter lim="800000"/>
            <a:headEnd/>
            <a:tailEnd/>
          </a:ln>
        </p:spPr>
        <p:txBody>
          <a:bodyPr>
            <a:spAutoFit/>
          </a:bodyPr>
          <a:lstStyle/>
          <a:p>
            <a:pPr algn="ctr">
              <a:spcBef>
                <a:spcPct val="50000"/>
              </a:spcBef>
            </a:pPr>
            <a:r>
              <a:rPr lang="zh-CN" altLang="en-US" sz="3600" dirty="0">
                <a:ea typeface="楷体_GB2312" pitchFamily="49" charset="-122"/>
              </a:rPr>
              <a:t>油菜缺硼</a:t>
            </a:r>
            <a:r>
              <a:rPr lang="en-US" altLang="zh-CN" sz="3600" dirty="0">
                <a:ea typeface="楷体_GB2312" pitchFamily="49" charset="-122"/>
              </a:rPr>
              <a:t>——</a:t>
            </a:r>
            <a:r>
              <a:rPr lang="zh-CN" altLang="en-US" sz="3600" dirty="0">
                <a:ea typeface="楷体_GB2312" pitchFamily="49" charset="-122"/>
              </a:rPr>
              <a:t>花而不实</a:t>
            </a:r>
          </a:p>
        </p:txBody>
      </p:sp>
      <p:grpSp>
        <p:nvGrpSpPr>
          <p:cNvPr id="2" name="Group 10"/>
          <p:cNvGrpSpPr>
            <a:grpSpLocks/>
          </p:cNvGrpSpPr>
          <p:nvPr/>
        </p:nvGrpSpPr>
        <p:grpSpPr bwMode="auto">
          <a:xfrm>
            <a:off x="4140200" y="3105150"/>
            <a:ext cx="5003800" cy="3752850"/>
            <a:chOff x="2608" y="1956"/>
            <a:chExt cx="3152" cy="2364"/>
          </a:xfrm>
        </p:grpSpPr>
        <p:sp>
          <p:nvSpPr>
            <p:cNvPr id="393222" name="Line 4"/>
            <p:cNvSpPr>
              <a:spLocks noChangeShapeType="1"/>
            </p:cNvSpPr>
            <p:nvPr/>
          </p:nvSpPr>
          <p:spPr bwMode="auto">
            <a:xfrm>
              <a:off x="4992" y="2016"/>
              <a:ext cx="0" cy="528"/>
            </a:xfrm>
            <a:prstGeom prst="line">
              <a:avLst/>
            </a:prstGeom>
            <a:noFill/>
            <a:ln w="25400">
              <a:solidFill>
                <a:schemeClr val="tx1"/>
              </a:solidFill>
              <a:round/>
              <a:headEnd/>
              <a:tailEnd/>
            </a:ln>
          </p:spPr>
          <p:txBody>
            <a:bodyPr/>
            <a:lstStyle/>
            <a:p>
              <a:endParaRPr lang="zh-CN" altLang="en-US"/>
            </a:p>
          </p:txBody>
        </p:sp>
        <p:pic>
          <p:nvPicPr>
            <p:cNvPr id="393223" name="Picture 6" descr="67"/>
            <p:cNvPicPr>
              <a:picLocks noChangeAspect="1" noChangeArrowheads="1"/>
            </p:cNvPicPr>
            <p:nvPr/>
          </p:nvPicPr>
          <p:blipFill>
            <a:blip r:embed="rId3" cstate="print"/>
            <a:srcRect/>
            <a:stretch>
              <a:fillRect/>
            </a:stretch>
          </p:blipFill>
          <p:spPr bwMode="auto">
            <a:xfrm>
              <a:off x="2608" y="1956"/>
              <a:ext cx="3152" cy="2364"/>
            </a:xfrm>
            <a:prstGeom prst="rect">
              <a:avLst/>
            </a:prstGeom>
            <a:noFill/>
            <a:ln w="9525">
              <a:noFill/>
              <a:miter lim="800000"/>
              <a:headEnd/>
              <a:tailEnd/>
            </a:ln>
          </p:spPr>
        </p:pic>
        <p:sp>
          <p:nvSpPr>
            <p:cNvPr id="393224" name="Text Box 8"/>
            <p:cNvSpPr txBox="1">
              <a:spLocks noChangeArrowheads="1"/>
            </p:cNvSpPr>
            <p:nvPr/>
          </p:nvSpPr>
          <p:spPr bwMode="auto">
            <a:xfrm>
              <a:off x="3243" y="2024"/>
              <a:ext cx="500" cy="288"/>
            </a:xfrm>
            <a:prstGeom prst="rect">
              <a:avLst/>
            </a:prstGeom>
            <a:solidFill>
              <a:schemeClr val="bg1"/>
            </a:solidFill>
            <a:ln w="9525">
              <a:noFill/>
              <a:miter lim="800000"/>
              <a:headEnd/>
              <a:tailEnd/>
            </a:ln>
          </p:spPr>
          <p:txBody>
            <a:bodyPr>
              <a:spAutoFit/>
            </a:bodyPr>
            <a:lstStyle/>
            <a:p>
              <a:pPr algn="ctr">
                <a:spcBef>
                  <a:spcPct val="50000"/>
                </a:spcBef>
              </a:pPr>
              <a:r>
                <a:rPr lang="zh-CN" altLang="en-US"/>
                <a:t>－</a:t>
              </a:r>
              <a:r>
                <a:rPr lang="en-US" altLang="zh-CN"/>
                <a:t>S</a:t>
              </a:r>
            </a:p>
          </p:txBody>
        </p:sp>
        <p:sp>
          <p:nvSpPr>
            <p:cNvPr id="393225" name="Text Box 9"/>
            <p:cNvSpPr txBox="1">
              <a:spLocks noChangeArrowheads="1"/>
            </p:cNvSpPr>
            <p:nvPr/>
          </p:nvSpPr>
          <p:spPr bwMode="auto">
            <a:xfrm>
              <a:off x="4195" y="2024"/>
              <a:ext cx="500" cy="288"/>
            </a:xfrm>
            <a:prstGeom prst="rect">
              <a:avLst/>
            </a:prstGeom>
            <a:solidFill>
              <a:schemeClr val="bg1"/>
            </a:solidFill>
            <a:ln w="9525">
              <a:noFill/>
              <a:miter lim="800000"/>
              <a:headEnd/>
              <a:tailEnd/>
            </a:ln>
          </p:spPr>
          <p:txBody>
            <a:bodyPr>
              <a:spAutoFit/>
            </a:bodyPr>
            <a:lstStyle/>
            <a:p>
              <a:pPr algn="ctr">
                <a:spcBef>
                  <a:spcPct val="50000"/>
                </a:spcBef>
              </a:pPr>
              <a:r>
                <a:rPr lang="zh-CN" altLang="en-US"/>
                <a:t>＋</a:t>
              </a:r>
              <a:r>
                <a:rPr lang="en-US" altLang="zh-CN"/>
                <a:t>S</a:t>
              </a:r>
            </a:p>
          </p:txBody>
        </p:sp>
      </p:grpSp>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Grp="1" noChangeArrowheads="1"/>
          </p:cNvSpPr>
          <p:nvPr>
            <p:ph type="sldNum" sz="quarter" idx="12"/>
          </p:nvPr>
        </p:nvSpPr>
        <p:spPr>
          <a:ln/>
        </p:spPr>
        <p:txBody>
          <a:bodyPr/>
          <a:lstStyle/>
          <a:p>
            <a:pPr>
              <a:defRPr/>
            </a:pPr>
            <a:fld id="{08E3F273-EB30-4A44-830A-34B84810309B}" type="slidenum">
              <a:rPr lang="en-US" altLang="zh-CN"/>
              <a:pPr>
                <a:defRPr/>
              </a:pPr>
              <a:t>127</a:t>
            </a:fld>
            <a:endParaRPr lang="en-US" altLang="zh-CN"/>
          </a:p>
        </p:txBody>
      </p:sp>
      <p:pic>
        <p:nvPicPr>
          <p:cNvPr id="394242" name="Picture 6" descr="403"/>
          <p:cNvPicPr>
            <a:picLocks noChangeAspect="1" noChangeArrowheads="1"/>
          </p:cNvPicPr>
          <p:nvPr/>
        </p:nvPicPr>
        <p:blipFill>
          <a:blip r:embed="rId2" cstate="print"/>
          <a:srcRect/>
          <a:stretch>
            <a:fillRect/>
          </a:stretch>
        </p:blipFill>
        <p:spPr bwMode="auto">
          <a:xfrm>
            <a:off x="0" y="764704"/>
            <a:ext cx="4932363" cy="3255963"/>
          </a:xfrm>
          <a:prstGeom prst="rect">
            <a:avLst/>
          </a:prstGeom>
          <a:noFill/>
          <a:ln w="9525">
            <a:noFill/>
            <a:miter lim="800000"/>
            <a:headEnd/>
            <a:tailEnd/>
          </a:ln>
        </p:spPr>
      </p:pic>
      <p:sp>
        <p:nvSpPr>
          <p:cNvPr id="394243" name="Text Box 7"/>
          <p:cNvSpPr txBox="1">
            <a:spLocks noChangeArrowheads="1"/>
          </p:cNvSpPr>
          <p:nvPr/>
        </p:nvSpPr>
        <p:spPr bwMode="auto">
          <a:xfrm>
            <a:off x="5004048" y="836712"/>
            <a:ext cx="2808288" cy="1246188"/>
          </a:xfrm>
          <a:prstGeom prst="rect">
            <a:avLst/>
          </a:prstGeom>
          <a:noFill/>
          <a:ln w="9525">
            <a:noFill/>
            <a:miter lim="800000"/>
            <a:headEnd/>
            <a:tailEnd/>
          </a:ln>
        </p:spPr>
        <p:txBody>
          <a:bodyPr>
            <a:spAutoFit/>
          </a:bodyPr>
          <a:lstStyle/>
          <a:p>
            <a:pPr>
              <a:lnSpc>
                <a:spcPct val="80000"/>
              </a:lnSpc>
              <a:spcBef>
                <a:spcPct val="50000"/>
              </a:spcBef>
            </a:pPr>
            <a:r>
              <a:rPr lang="zh-CN" altLang="en-US" sz="3600" dirty="0">
                <a:ea typeface="楷体_GB2312" pitchFamily="49" charset="-122"/>
              </a:rPr>
              <a:t>花椰菜缺硼</a:t>
            </a:r>
          </a:p>
          <a:p>
            <a:pPr>
              <a:lnSpc>
                <a:spcPct val="80000"/>
              </a:lnSpc>
              <a:spcBef>
                <a:spcPct val="50000"/>
              </a:spcBef>
            </a:pPr>
            <a:r>
              <a:rPr lang="en-US" altLang="zh-CN" sz="3600" dirty="0">
                <a:ea typeface="楷体_GB2312" pitchFamily="49" charset="-122"/>
              </a:rPr>
              <a:t>——</a:t>
            </a:r>
            <a:r>
              <a:rPr lang="zh-CN" altLang="en-US" sz="3600" dirty="0">
                <a:ea typeface="楷体_GB2312" pitchFamily="49" charset="-122"/>
              </a:rPr>
              <a:t>褐心病</a:t>
            </a:r>
          </a:p>
        </p:txBody>
      </p:sp>
      <p:pic>
        <p:nvPicPr>
          <p:cNvPr id="394244" name="Picture 8" descr="70"/>
          <p:cNvPicPr>
            <a:picLocks noChangeAspect="1" noChangeArrowheads="1"/>
          </p:cNvPicPr>
          <p:nvPr/>
        </p:nvPicPr>
        <p:blipFill>
          <a:blip r:embed="rId3" cstate="print">
            <a:lum bright="-18000"/>
          </a:blip>
          <a:srcRect/>
          <a:stretch>
            <a:fillRect/>
          </a:stretch>
        </p:blipFill>
        <p:spPr bwMode="auto">
          <a:xfrm>
            <a:off x="5448002" y="3429000"/>
            <a:ext cx="3695997" cy="3429000"/>
          </a:xfrm>
          <a:prstGeom prst="rect">
            <a:avLst/>
          </a:prstGeom>
          <a:noFill/>
          <a:ln w="9525">
            <a:noFill/>
            <a:miter lim="800000"/>
            <a:headEnd/>
            <a:tailEnd/>
          </a:ln>
        </p:spPr>
      </p:pic>
      <p:sp>
        <p:nvSpPr>
          <p:cNvPr id="394245" name="Text Box 9"/>
          <p:cNvSpPr txBox="1">
            <a:spLocks noChangeArrowheads="1"/>
          </p:cNvSpPr>
          <p:nvPr/>
        </p:nvSpPr>
        <p:spPr bwMode="auto">
          <a:xfrm>
            <a:off x="468312" y="5516563"/>
            <a:ext cx="4535735" cy="646331"/>
          </a:xfrm>
          <a:prstGeom prst="rect">
            <a:avLst/>
          </a:prstGeom>
          <a:noFill/>
          <a:ln w="9525">
            <a:noFill/>
            <a:miter lim="800000"/>
            <a:headEnd/>
            <a:tailEnd/>
          </a:ln>
        </p:spPr>
        <p:txBody>
          <a:bodyPr wrap="square">
            <a:spAutoFit/>
          </a:bodyPr>
          <a:lstStyle/>
          <a:p>
            <a:pPr>
              <a:spcBef>
                <a:spcPct val="50000"/>
              </a:spcBef>
            </a:pPr>
            <a:r>
              <a:rPr lang="zh-CN" altLang="en-US" sz="3600" dirty="0">
                <a:ea typeface="楷体_GB2312" pitchFamily="49" charset="-122"/>
              </a:rPr>
              <a:t>萝卜缺硼</a:t>
            </a:r>
            <a:r>
              <a:rPr lang="en-US" altLang="zh-CN" sz="3600" dirty="0">
                <a:ea typeface="楷体_GB2312" pitchFamily="49" charset="-122"/>
              </a:rPr>
              <a:t>——</a:t>
            </a:r>
            <a:r>
              <a:rPr lang="zh-CN" altLang="en-US" sz="3600" dirty="0">
                <a:ea typeface="楷体_GB2312" pitchFamily="49" charset="-122"/>
              </a:rPr>
              <a:t>腐心病</a:t>
            </a:r>
            <a:endParaRPr lang="zh-CN" altLang="en-US" sz="3600" b="0" dirty="0">
              <a:ea typeface="楷体_GB2312" pitchFamily="49" charset="-122"/>
            </a:endParaRPr>
          </a:p>
        </p:txBody>
      </p:sp>
    </p:spTree>
  </p:cSld>
  <p:clrMapOvr>
    <a:masterClrMapping/>
  </p:clrMapOvr>
  <p:transition/>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6"/>
          <p:cNvSpPr>
            <a:spLocks noGrp="1" noChangeArrowheads="1"/>
          </p:cNvSpPr>
          <p:nvPr>
            <p:ph type="sldNum" sz="quarter" idx="12"/>
          </p:nvPr>
        </p:nvSpPr>
        <p:spPr>
          <a:ln/>
        </p:spPr>
        <p:txBody>
          <a:bodyPr/>
          <a:lstStyle/>
          <a:p>
            <a:pPr>
              <a:defRPr/>
            </a:pPr>
            <a:fld id="{E096AD65-1067-4408-89C0-7173C2431C70}" type="slidenum">
              <a:rPr lang="en-US" altLang="zh-CN"/>
              <a:pPr>
                <a:defRPr/>
              </a:pPr>
              <a:t>128</a:t>
            </a:fld>
            <a:endParaRPr lang="en-US" altLang="zh-CN"/>
          </a:p>
        </p:txBody>
      </p:sp>
      <p:pic>
        <p:nvPicPr>
          <p:cNvPr id="395266" name="Picture 2" descr="426"/>
          <p:cNvPicPr>
            <a:picLocks noChangeAspect="1" noChangeArrowheads="1"/>
          </p:cNvPicPr>
          <p:nvPr/>
        </p:nvPicPr>
        <p:blipFill>
          <a:blip r:embed="rId2" cstate="print"/>
          <a:srcRect/>
          <a:stretch>
            <a:fillRect/>
          </a:stretch>
        </p:blipFill>
        <p:spPr bwMode="auto">
          <a:xfrm>
            <a:off x="0" y="0"/>
            <a:ext cx="5508625" cy="3556000"/>
          </a:xfrm>
          <a:prstGeom prst="rect">
            <a:avLst/>
          </a:prstGeom>
          <a:noFill/>
          <a:ln w="9525">
            <a:noFill/>
            <a:miter lim="800000"/>
            <a:headEnd/>
            <a:tailEnd/>
          </a:ln>
        </p:spPr>
      </p:pic>
      <p:sp>
        <p:nvSpPr>
          <p:cNvPr id="395267" name="Text Box 3"/>
          <p:cNvSpPr txBox="1">
            <a:spLocks noChangeArrowheads="1"/>
          </p:cNvSpPr>
          <p:nvPr/>
        </p:nvSpPr>
        <p:spPr bwMode="auto">
          <a:xfrm>
            <a:off x="5508625" y="404813"/>
            <a:ext cx="2735263" cy="701675"/>
          </a:xfrm>
          <a:prstGeom prst="rect">
            <a:avLst/>
          </a:prstGeom>
          <a:noFill/>
          <a:ln w="9525">
            <a:noFill/>
            <a:miter lim="800000"/>
            <a:headEnd/>
            <a:tailEnd/>
          </a:ln>
        </p:spPr>
        <p:txBody>
          <a:bodyPr>
            <a:spAutoFit/>
          </a:bodyPr>
          <a:lstStyle/>
          <a:p>
            <a:pPr algn="ctr">
              <a:spcBef>
                <a:spcPct val="50000"/>
              </a:spcBef>
            </a:pPr>
            <a:r>
              <a:rPr lang="zh-CN" altLang="en-US" sz="4000" dirty="0">
                <a:ea typeface="楷体_GB2312" pitchFamily="49" charset="-122"/>
              </a:rPr>
              <a:t>玉 米 缺 硼</a:t>
            </a:r>
          </a:p>
        </p:txBody>
      </p:sp>
      <p:pic>
        <p:nvPicPr>
          <p:cNvPr id="395268" name="Picture 4" descr="P68 荚果缺硼"/>
          <p:cNvPicPr>
            <a:picLocks noChangeAspect="1" noChangeArrowheads="1"/>
          </p:cNvPicPr>
          <p:nvPr/>
        </p:nvPicPr>
        <p:blipFill>
          <a:blip r:embed="rId3" cstate="print"/>
          <a:srcRect l="3986" t="3175" r="30290"/>
          <a:stretch>
            <a:fillRect/>
          </a:stretch>
        </p:blipFill>
        <p:spPr bwMode="auto">
          <a:xfrm>
            <a:off x="4427538" y="3686175"/>
            <a:ext cx="4716462" cy="3171825"/>
          </a:xfrm>
          <a:prstGeom prst="rect">
            <a:avLst/>
          </a:prstGeom>
          <a:noFill/>
          <a:ln w="9525">
            <a:noFill/>
            <a:miter lim="800000"/>
            <a:headEnd/>
            <a:tailEnd/>
          </a:ln>
        </p:spPr>
      </p:pic>
      <p:sp>
        <p:nvSpPr>
          <p:cNvPr id="395269" name="Text Box 5"/>
          <p:cNvSpPr txBox="1">
            <a:spLocks noChangeArrowheads="1"/>
          </p:cNvSpPr>
          <p:nvPr/>
        </p:nvSpPr>
        <p:spPr bwMode="auto">
          <a:xfrm>
            <a:off x="1763713" y="5734050"/>
            <a:ext cx="2735262" cy="701675"/>
          </a:xfrm>
          <a:prstGeom prst="rect">
            <a:avLst/>
          </a:prstGeom>
          <a:noFill/>
          <a:ln w="9525">
            <a:noFill/>
            <a:miter lim="800000"/>
            <a:headEnd/>
            <a:tailEnd/>
          </a:ln>
        </p:spPr>
        <p:txBody>
          <a:bodyPr>
            <a:spAutoFit/>
          </a:bodyPr>
          <a:lstStyle/>
          <a:p>
            <a:pPr>
              <a:spcBef>
                <a:spcPct val="50000"/>
              </a:spcBef>
            </a:pPr>
            <a:r>
              <a:rPr lang="zh-CN" altLang="en-US" sz="4000" dirty="0">
                <a:ea typeface="楷体_GB2312" pitchFamily="49" charset="-122"/>
              </a:rPr>
              <a:t>豌 豆 荚 果</a:t>
            </a:r>
          </a:p>
        </p:txBody>
      </p:sp>
      <p:sp>
        <p:nvSpPr>
          <p:cNvPr id="395270" name="Text Box 6"/>
          <p:cNvSpPr txBox="1">
            <a:spLocks noChangeArrowheads="1"/>
          </p:cNvSpPr>
          <p:nvPr/>
        </p:nvSpPr>
        <p:spPr bwMode="auto">
          <a:xfrm>
            <a:off x="8064500" y="4581525"/>
            <a:ext cx="1079500" cy="641350"/>
          </a:xfrm>
          <a:prstGeom prst="rect">
            <a:avLst/>
          </a:prstGeom>
          <a:noFill/>
          <a:ln w="9525">
            <a:noFill/>
            <a:miter lim="800000"/>
            <a:headEnd/>
            <a:tailEnd/>
          </a:ln>
        </p:spPr>
        <p:txBody>
          <a:bodyPr>
            <a:spAutoFit/>
          </a:bodyPr>
          <a:lstStyle/>
          <a:p>
            <a:pPr>
              <a:spcBef>
                <a:spcPct val="50000"/>
              </a:spcBef>
            </a:pPr>
            <a:r>
              <a:rPr lang="zh-CN" altLang="en-US" sz="3600">
                <a:solidFill>
                  <a:schemeClr val="bg1"/>
                </a:solidFill>
              </a:rPr>
              <a:t>＋</a:t>
            </a:r>
            <a:r>
              <a:rPr lang="en-US" altLang="zh-CN" sz="3600">
                <a:solidFill>
                  <a:schemeClr val="bg1"/>
                </a:solidFill>
              </a:rPr>
              <a:t>B</a:t>
            </a:r>
          </a:p>
        </p:txBody>
      </p:sp>
      <p:sp>
        <p:nvSpPr>
          <p:cNvPr id="395271" name="Text Box 7"/>
          <p:cNvSpPr txBox="1">
            <a:spLocks noChangeArrowheads="1"/>
          </p:cNvSpPr>
          <p:nvPr/>
        </p:nvSpPr>
        <p:spPr bwMode="auto">
          <a:xfrm>
            <a:off x="8064500" y="5949950"/>
            <a:ext cx="1079500" cy="641350"/>
          </a:xfrm>
          <a:prstGeom prst="rect">
            <a:avLst/>
          </a:prstGeom>
          <a:noFill/>
          <a:ln w="9525">
            <a:noFill/>
            <a:miter lim="800000"/>
            <a:headEnd/>
            <a:tailEnd/>
          </a:ln>
        </p:spPr>
        <p:txBody>
          <a:bodyPr>
            <a:spAutoFit/>
          </a:bodyPr>
          <a:lstStyle/>
          <a:p>
            <a:pPr>
              <a:spcBef>
                <a:spcPct val="50000"/>
              </a:spcBef>
            </a:pPr>
            <a:r>
              <a:rPr lang="zh-CN" altLang="en-US" sz="3600">
                <a:solidFill>
                  <a:schemeClr val="bg1"/>
                </a:solidFill>
              </a:rPr>
              <a:t>－</a:t>
            </a:r>
            <a:r>
              <a:rPr lang="en-US" altLang="zh-CN" sz="3600">
                <a:solidFill>
                  <a:schemeClr val="bg1"/>
                </a:solidFill>
              </a:rPr>
              <a:t>B</a:t>
            </a:r>
          </a:p>
        </p:txBody>
      </p:sp>
    </p:spTree>
  </p:cSld>
  <p:clrMapOvr>
    <a:masterClrMapping/>
  </p:clrMapOvr>
  <p:transition/>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Grp="1" noChangeArrowheads="1"/>
          </p:cNvSpPr>
          <p:nvPr>
            <p:ph type="sldNum" sz="quarter" idx="12"/>
          </p:nvPr>
        </p:nvSpPr>
        <p:spPr>
          <a:ln/>
        </p:spPr>
        <p:txBody>
          <a:bodyPr/>
          <a:lstStyle/>
          <a:p>
            <a:pPr>
              <a:defRPr/>
            </a:pPr>
            <a:fld id="{D7B8EAF1-38E9-46A9-ADC8-AE78BD91C4BB}" type="slidenum">
              <a:rPr lang="en-US" altLang="zh-CN"/>
              <a:pPr>
                <a:defRPr/>
              </a:pPr>
              <a:t>129</a:t>
            </a:fld>
            <a:endParaRPr lang="en-US" altLang="zh-CN"/>
          </a:p>
        </p:txBody>
      </p:sp>
      <p:pic>
        <p:nvPicPr>
          <p:cNvPr id="396290" name="Picture 2" descr="P70 黄瓜硼毒"/>
          <p:cNvPicPr>
            <a:picLocks noChangeAspect="1" noChangeArrowheads="1"/>
          </p:cNvPicPr>
          <p:nvPr/>
        </p:nvPicPr>
        <p:blipFill>
          <a:blip r:embed="rId2" cstate="print"/>
          <a:srcRect l="1894" t="1894" r="31099" b="5302"/>
          <a:stretch>
            <a:fillRect/>
          </a:stretch>
        </p:blipFill>
        <p:spPr bwMode="auto">
          <a:xfrm>
            <a:off x="4499992" y="3861048"/>
            <a:ext cx="4121450" cy="2852936"/>
          </a:xfrm>
          <a:prstGeom prst="rect">
            <a:avLst/>
          </a:prstGeom>
          <a:noFill/>
          <a:ln w="9525">
            <a:noFill/>
            <a:miter lim="800000"/>
            <a:headEnd/>
            <a:tailEnd/>
          </a:ln>
        </p:spPr>
      </p:pic>
      <p:sp>
        <p:nvSpPr>
          <p:cNvPr id="396291" name="Text Box 3"/>
          <p:cNvSpPr txBox="1">
            <a:spLocks noChangeArrowheads="1"/>
          </p:cNvSpPr>
          <p:nvPr/>
        </p:nvSpPr>
        <p:spPr bwMode="auto">
          <a:xfrm>
            <a:off x="971550" y="5876925"/>
            <a:ext cx="2736850" cy="701675"/>
          </a:xfrm>
          <a:prstGeom prst="rect">
            <a:avLst/>
          </a:prstGeom>
          <a:noFill/>
          <a:ln w="9525">
            <a:noFill/>
            <a:miter lim="800000"/>
            <a:headEnd/>
            <a:tailEnd/>
          </a:ln>
        </p:spPr>
        <p:txBody>
          <a:bodyPr>
            <a:spAutoFit/>
          </a:bodyPr>
          <a:lstStyle/>
          <a:p>
            <a:pPr>
              <a:spcBef>
                <a:spcPct val="50000"/>
              </a:spcBef>
            </a:pPr>
            <a:r>
              <a:rPr lang="zh-CN" altLang="en-US" sz="4000" dirty="0">
                <a:ea typeface="黑体" pitchFamily="49" charset="-122"/>
              </a:rPr>
              <a:t>黄 瓜 硼 毒</a:t>
            </a:r>
          </a:p>
        </p:txBody>
      </p:sp>
      <p:pic>
        <p:nvPicPr>
          <p:cNvPr id="396292" name="Picture 6"/>
          <p:cNvPicPr>
            <a:picLocks noChangeAspect="1" noChangeArrowheads="1"/>
          </p:cNvPicPr>
          <p:nvPr/>
        </p:nvPicPr>
        <p:blipFill>
          <a:blip r:embed="rId3" cstate="print"/>
          <a:srcRect/>
          <a:stretch>
            <a:fillRect/>
          </a:stretch>
        </p:blipFill>
        <p:spPr bwMode="auto">
          <a:xfrm>
            <a:off x="467544" y="548680"/>
            <a:ext cx="4437719" cy="2970684"/>
          </a:xfrm>
          <a:prstGeom prst="rect">
            <a:avLst/>
          </a:prstGeom>
          <a:noFill/>
          <a:ln w="9525">
            <a:noFill/>
            <a:miter lim="800000"/>
            <a:headEnd/>
            <a:tailEnd/>
          </a:ln>
        </p:spPr>
      </p:pic>
      <p:sp>
        <p:nvSpPr>
          <p:cNvPr id="396293" name="Text Box 7"/>
          <p:cNvSpPr txBox="1">
            <a:spLocks noChangeArrowheads="1"/>
          </p:cNvSpPr>
          <p:nvPr/>
        </p:nvSpPr>
        <p:spPr bwMode="auto">
          <a:xfrm>
            <a:off x="5508104" y="908720"/>
            <a:ext cx="3095625" cy="701675"/>
          </a:xfrm>
          <a:prstGeom prst="rect">
            <a:avLst/>
          </a:prstGeom>
          <a:noFill/>
          <a:ln w="9525">
            <a:noFill/>
            <a:miter lim="800000"/>
            <a:headEnd/>
            <a:tailEnd/>
          </a:ln>
        </p:spPr>
        <p:txBody>
          <a:bodyPr>
            <a:spAutoFit/>
          </a:bodyPr>
          <a:lstStyle/>
          <a:p>
            <a:pPr algn="ctr">
              <a:spcBef>
                <a:spcPct val="50000"/>
              </a:spcBef>
            </a:pPr>
            <a:r>
              <a:rPr lang="zh-CN" altLang="en-US" sz="4000" dirty="0">
                <a:latin typeface="黑体" pitchFamily="49" charset="-122"/>
                <a:ea typeface="黑体" pitchFamily="49" charset="-122"/>
              </a:rPr>
              <a:t>棉 花 硼 毒</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457200" y="269776"/>
            <a:ext cx="8229600" cy="1143000"/>
          </a:xfrm>
        </p:spPr>
        <p:txBody>
          <a:bodyPr/>
          <a:lstStyle/>
          <a:p>
            <a:pPr eaLnBrk="1" hangingPunct="1">
              <a:defRPr/>
            </a:pPr>
            <a:r>
              <a:rPr lang="zh-CN" altLang="en-US" sz="2800" dirty="0">
                <a:solidFill>
                  <a:srgbClr val="FFFF00"/>
                </a:solidFill>
                <a:ea typeface="宋体" pitchFamily="2" charset="-122"/>
              </a:rPr>
              <a:t>(三)根系对淹水的适应性</a:t>
            </a:r>
            <a:br>
              <a:rPr lang="zh-CN" altLang="en-US" sz="2800" dirty="0">
                <a:solidFill>
                  <a:srgbClr val="FFFF00"/>
                </a:solidFill>
                <a:ea typeface="宋体" pitchFamily="2" charset="-122"/>
              </a:rPr>
            </a:br>
            <a:endParaRPr lang="zh-CN" altLang="en-US" sz="2800" dirty="0">
              <a:solidFill>
                <a:srgbClr val="FFFF00"/>
              </a:solidFill>
              <a:ea typeface="宋体" pitchFamily="2" charset="-122"/>
            </a:endParaRPr>
          </a:p>
        </p:txBody>
      </p:sp>
      <p:sp>
        <p:nvSpPr>
          <p:cNvPr id="15363" name="Rectangle 3"/>
          <p:cNvSpPr>
            <a:spLocks noGrp="1" noChangeArrowheads="1"/>
          </p:cNvSpPr>
          <p:nvPr>
            <p:ph type="body" idx="1"/>
          </p:nvPr>
        </p:nvSpPr>
        <p:spPr>
          <a:xfrm>
            <a:off x="395536" y="1177949"/>
            <a:ext cx="8153400" cy="5059363"/>
          </a:xfrm>
        </p:spPr>
        <p:txBody>
          <a:bodyPr>
            <a:normAutofit fontScale="92500"/>
          </a:bodyPr>
          <a:lstStyle/>
          <a:p>
            <a:pPr eaLnBrk="1" hangingPunct="1">
              <a:buFont typeface="Symbol" pitchFamily="18" charset="2"/>
              <a:buNone/>
              <a:defRPr/>
            </a:pPr>
            <a:r>
              <a:rPr lang="zh-CN" altLang="en-US" sz="2400" b="1" dirty="0">
                <a:ea typeface="宋体" pitchFamily="2" charset="-122"/>
              </a:rPr>
              <a:t>按植物生长的生态环境及根系对淹水的适应性不同分为三类：</a:t>
            </a:r>
            <a:endParaRPr lang="en-US" altLang="zh-CN" sz="2000" b="1" dirty="0">
              <a:solidFill>
                <a:srgbClr val="FF0000"/>
              </a:solidFill>
              <a:ea typeface="宋体" pitchFamily="2" charset="-122"/>
            </a:endParaRPr>
          </a:p>
          <a:p>
            <a:pPr eaLnBrk="1" hangingPunct="1">
              <a:lnSpc>
                <a:spcPct val="150000"/>
              </a:lnSpc>
              <a:buClr>
                <a:srgbClr val="FF0000"/>
              </a:buClr>
              <a:buFont typeface="Wingdings" pitchFamily="2" charset="2"/>
              <a:buChar char="ü"/>
              <a:defRPr/>
            </a:pPr>
            <a:r>
              <a:rPr lang="zh-CN" altLang="en-US" sz="2400" b="1" dirty="0">
                <a:solidFill>
                  <a:srgbClr val="0BF57A"/>
                </a:solidFill>
                <a:ea typeface="宋体" pitchFamily="2" charset="-122"/>
              </a:rPr>
              <a:t>水生植物的根系</a:t>
            </a:r>
            <a:r>
              <a:rPr lang="zh-CN" altLang="en-US" sz="2000" b="1" dirty="0">
                <a:ea typeface="宋体" pitchFamily="2" charset="-122"/>
              </a:rPr>
              <a:t>——有些只是起到固定植株的功能，其吸收功能主要依靠叶片来进行。</a:t>
            </a:r>
            <a:endParaRPr lang="zh-CN" altLang="en-US" sz="2000" b="1" dirty="0">
              <a:solidFill>
                <a:srgbClr val="808000"/>
              </a:solidFill>
              <a:ea typeface="宋体" pitchFamily="2" charset="-122"/>
            </a:endParaRPr>
          </a:p>
          <a:p>
            <a:pPr eaLnBrk="1" hangingPunct="1">
              <a:lnSpc>
                <a:spcPct val="150000"/>
              </a:lnSpc>
              <a:buClr>
                <a:srgbClr val="FF0000"/>
              </a:buClr>
              <a:buFont typeface="Wingdings" pitchFamily="2" charset="2"/>
              <a:buChar char="ü"/>
              <a:defRPr/>
            </a:pPr>
            <a:endParaRPr lang="en-US" altLang="zh-CN" sz="2000" b="1" dirty="0">
              <a:solidFill>
                <a:srgbClr val="FF0000"/>
              </a:solidFill>
              <a:ea typeface="宋体" pitchFamily="2" charset="-122"/>
            </a:endParaRPr>
          </a:p>
          <a:p>
            <a:pPr eaLnBrk="1" hangingPunct="1">
              <a:lnSpc>
                <a:spcPct val="150000"/>
              </a:lnSpc>
              <a:buClr>
                <a:srgbClr val="FF0000"/>
              </a:buClr>
              <a:buFont typeface="Wingdings" pitchFamily="2" charset="2"/>
              <a:buChar char="ü"/>
              <a:defRPr/>
            </a:pPr>
            <a:r>
              <a:rPr lang="zh-CN" altLang="en-US" sz="2400" b="1" dirty="0">
                <a:solidFill>
                  <a:srgbClr val="0BF57A"/>
                </a:solidFill>
                <a:ea typeface="宋体" pitchFamily="2" charset="-122"/>
              </a:rPr>
              <a:t>沼泽性或半沼泽性植物根系</a:t>
            </a:r>
            <a:r>
              <a:rPr lang="zh-CN" altLang="en-US" sz="2000" b="1" dirty="0">
                <a:ea typeface="宋体" pitchFamily="2" charset="-122"/>
              </a:rPr>
              <a:t>——体内具有输导氧气到根系以供根系生长所需的生理途径或通道，在较长时间的淹水仍可正常生长；</a:t>
            </a:r>
            <a:endParaRPr lang="en-US" altLang="zh-CN" sz="2000" b="1" dirty="0">
              <a:ea typeface="宋体" pitchFamily="2" charset="-122"/>
            </a:endParaRPr>
          </a:p>
          <a:p>
            <a:pPr eaLnBrk="1" hangingPunct="1">
              <a:lnSpc>
                <a:spcPct val="150000"/>
              </a:lnSpc>
              <a:buClr>
                <a:srgbClr val="FF0000"/>
              </a:buClr>
              <a:buFont typeface="Wingdings" pitchFamily="2" charset="2"/>
              <a:buChar char="ü"/>
              <a:defRPr/>
            </a:pPr>
            <a:endParaRPr lang="en-US" altLang="zh-CN" sz="2000" b="1" dirty="0">
              <a:solidFill>
                <a:srgbClr val="FF0000"/>
              </a:solidFill>
              <a:ea typeface="宋体" pitchFamily="2" charset="-122"/>
            </a:endParaRPr>
          </a:p>
          <a:p>
            <a:pPr eaLnBrk="1" hangingPunct="1">
              <a:lnSpc>
                <a:spcPct val="150000"/>
              </a:lnSpc>
              <a:buClr>
                <a:srgbClr val="FF0000"/>
              </a:buClr>
              <a:buFont typeface="Wingdings" pitchFamily="2" charset="2"/>
              <a:buChar char="ü"/>
              <a:defRPr/>
            </a:pPr>
            <a:r>
              <a:rPr lang="zh-CN" altLang="en-US" sz="2400" b="1" dirty="0">
                <a:solidFill>
                  <a:srgbClr val="0BF57A"/>
                </a:solidFill>
                <a:ea typeface="宋体" pitchFamily="2" charset="-122"/>
              </a:rPr>
              <a:t>旱生植物根系</a:t>
            </a:r>
            <a:r>
              <a:rPr lang="zh-CN" altLang="en-US" sz="2000" b="1" dirty="0">
                <a:ea typeface="宋体" pitchFamily="2" charset="-122"/>
              </a:rPr>
              <a:t>——在长期的进化过程为了适应旱地生态环境，根系的根尖部分形成了根冠，为了增大根系的吸收面积而产生了浓密的根毛，而叶片逐渐变成以气体交换和光能利用为主的光合作用场所。</a:t>
            </a:r>
          </a:p>
          <a:p>
            <a:pPr eaLnBrk="1" hangingPunct="1">
              <a:buFont typeface="Symbol" pitchFamily="18" charset="2"/>
              <a:buNone/>
              <a:defRPr/>
            </a:pPr>
            <a:endParaRPr lang="zh-CN" altLang="en-US" sz="2800" b="1" dirty="0">
              <a:ea typeface="宋体" pitchFamily="2" charset="-122"/>
            </a:endParaRPr>
          </a:p>
          <a:p>
            <a:pPr eaLnBrk="1" hangingPunct="1">
              <a:defRPr/>
            </a:pPr>
            <a:endParaRPr lang="zh-CN" altLang="en-US" sz="2800" b="1" dirty="0">
              <a:ea typeface="宋体" pitchFamily="2" charset="-122"/>
            </a:endParaRPr>
          </a:p>
        </p:txBody>
      </p:sp>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a:xfrm>
            <a:off x="323528" y="363538"/>
            <a:ext cx="8229600" cy="1143000"/>
          </a:xfrm>
        </p:spPr>
        <p:txBody>
          <a:bodyPr/>
          <a:lstStyle/>
          <a:p>
            <a:pPr eaLnBrk="1" hangingPunct="1">
              <a:defRPr/>
            </a:pPr>
            <a:r>
              <a:rPr lang="zh-CN" altLang="en-US" sz="2800" dirty="0">
                <a:solidFill>
                  <a:srgbClr val="FFFF00"/>
                </a:solidFill>
                <a:ea typeface="宋体" pitchFamily="2" charset="-122"/>
              </a:rPr>
              <a:t>（十三）氯的生理功能</a:t>
            </a:r>
          </a:p>
        </p:txBody>
      </p:sp>
      <p:sp>
        <p:nvSpPr>
          <p:cNvPr id="69635" name="Rectangle 3"/>
          <p:cNvSpPr>
            <a:spLocks noGrp="1" noChangeArrowheads="1"/>
          </p:cNvSpPr>
          <p:nvPr>
            <p:ph type="body" idx="1"/>
          </p:nvPr>
        </p:nvSpPr>
        <p:spPr>
          <a:xfrm>
            <a:off x="468313" y="1341438"/>
            <a:ext cx="8229600" cy="5039890"/>
          </a:xfrm>
        </p:spPr>
        <p:txBody>
          <a:bodyPr>
            <a:normAutofit/>
          </a:bodyPr>
          <a:lstStyle/>
          <a:p>
            <a:pPr marL="0" indent="0" eaLnBrk="1" hangingPunct="1">
              <a:lnSpc>
                <a:spcPct val="160000"/>
              </a:lnSpc>
              <a:buNone/>
              <a:defRPr/>
            </a:pPr>
            <a:r>
              <a:rPr lang="zh-CN" altLang="en-US" sz="2400" b="1" dirty="0">
                <a:solidFill>
                  <a:srgbClr val="33CC33"/>
                </a:solidFill>
                <a:latin typeface="黑体" pitchFamily="49" charset="-122"/>
                <a:ea typeface="黑体" pitchFamily="49" charset="-122"/>
              </a:rPr>
              <a:t>1．吸收形态  </a:t>
            </a:r>
            <a:r>
              <a:rPr lang="en-US" altLang="zh-CN" sz="2400" dirty="0" err="1">
                <a:ea typeface="黑体" pitchFamily="49" charset="-122"/>
              </a:rPr>
              <a:t>Cl</a:t>
            </a:r>
            <a:r>
              <a:rPr lang="en-US" altLang="zh-CN" sz="2400" baseline="30000" dirty="0">
                <a:ea typeface="黑体" pitchFamily="49" charset="-122"/>
              </a:rPr>
              <a:t>-</a:t>
            </a:r>
            <a:endParaRPr lang="zh-CN" altLang="en-US" sz="2400" dirty="0">
              <a:solidFill>
                <a:schemeClr val="tx1"/>
              </a:solidFill>
              <a:ea typeface="楷体_GB2312" pitchFamily="49" charset="-122"/>
            </a:endParaRPr>
          </a:p>
          <a:p>
            <a:pPr marL="0" indent="0" eaLnBrk="1" hangingPunct="1">
              <a:lnSpc>
                <a:spcPct val="160000"/>
              </a:lnSpc>
              <a:buFont typeface="Symbol" pitchFamily="18" charset="2"/>
              <a:buNone/>
              <a:defRPr/>
            </a:pPr>
            <a:r>
              <a:rPr lang="zh-CN" altLang="en-US" sz="2400" b="1" dirty="0">
                <a:solidFill>
                  <a:srgbClr val="33CC33"/>
                </a:solidFill>
                <a:latin typeface="黑体" pitchFamily="49" charset="-122"/>
                <a:ea typeface="黑体" pitchFamily="49" charset="-122"/>
              </a:rPr>
              <a:t>2．功能</a:t>
            </a:r>
          </a:p>
          <a:p>
            <a:pPr marL="0" indent="0" eaLnBrk="1" hangingPunct="1">
              <a:lnSpc>
                <a:spcPct val="150000"/>
              </a:lnSpc>
              <a:buClr>
                <a:srgbClr val="FF0000"/>
              </a:buClr>
              <a:buFont typeface="Wingdings" pitchFamily="2" charset="2"/>
              <a:buChar char="p"/>
            </a:pPr>
            <a:r>
              <a:rPr lang="zh-CN" altLang="en-US" sz="2400" dirty="0">
                <a:solidFill>
                  <a:schemeClr val="tx1"/>
                </a:solidFill>
                <a:latin typeface="黑体" pitchFamily="49" charset="-122"/>
                <a:ea typeface="楷体_GB2312" pitchFamily="49" charset="-122"/>
              </a:rPr>
              <a:t>氯在植物体以离子形式维持着体内的电荷平衡。</a:t>
            </a:r>
            <a:endParaRPr lang="en-US" altLang="zh-CN" sz="2400" dirty="0">
              <a:solidFill>
                <a:schemeClr val="tx1"/>
              </a:solidFill>
              <a:latin typeface="黑体" pitchFamily="49" charset="-122"/>
              <a:ea typeface="楷体_GB2312" pitchFamily="49" charset="-122"/>
            </a:endParaRPr>
          </a:p>
          <a:p>
            <a:pPr marL="0" indent="0" eaLnBrk="1" hangingPunct="1">
              <a:lnSpc>
                <a:spcPct val="150000"/>
              </a:lnSpc>
              <a:buClr>
                <a:srgbClr val="FF0000"/>
              </a:buClr>
              <a:buFont typeface="Wingdings" pitchFamily="2" charset="2"/>
              <a:buChar char="p"/>
            </a:pPr>
            <a:r>
              <a:rPr lang="zh-CN" altLang="en-US" sz="2400" dirty="0">
                <a:solidFill>
                  <a:schemeClr val="tx1"/>
                </a:solidFill>
                <a:latin typeface="黑体" pitchFamily="49" charset="-122"/>
                <a:ea typeface="楷体_GB2312" pitchFamily="49" charset="-122"/>
              </a:rPr>
              <a:t>氯参与水光解反应，促进氧的释放</a:t>
            </a:r>
            <a:r>
              <a:rPr lang="zh-CN" altLang="en-US" sz="2400" dirty="0">
                <a:solidFill>
                  <a:schemeClr val="tx1"/>
                </a:solidFill>
                <a:ea typeface="楷体_GB2312" pitchFamily="49" charset="-122"/>
              </a:rPr>
              <a:t>。</a:t>
            </a:r>
            <a:endParaRPr lang="zh-CN" altLang="en-US" sz="2800" b="1" dirty="0">
              <a:solidFill>
                <a:schemeClr val="tx1"/>
              </a:solidFill>
              <a:ea typeface="宋体" pitchFamily="2" charset="-122"/>
            </a:endParaRPr>
          </a:p>
        </p:txBody>
      </p:sp>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title"/>
          </p:nvPr>
        </p:nvSpPr>
        <p:spPr/>
        <p:txBody>
          <a:bodyPr/>
          <a:lstStyle/>
          <a:p>
            <a:pPr eaLnBrk="1" hangingPunct="1">
              <a:defRPr/>
            </a:pPr>
            <a:r>
              <a:rPr lang="en-US" altLang="zh-CN" sz="2800" dirty="0">
                <a:solidFill>
                  <a:srgbClr val="0BF57A"/>
                </a:solidFill>
                <a:ea typeface="宋体" pitchFamily="2" charset="-122"/>
              </a:rPr>
              <a:t>3. </a:t>
            </a:r>
            <a:r>
              <a:rPr lang="zh-CN" altLang="en-US" sz="2800" dirty="0">
                <a:solidFill>
                  <a:srgbClr val="0BF57A"/>
                </a:solidFill>
                <a:ea typeface="宋体" pitchFamily="2" charset="-122"/>
              </a:rPr>
              <a:t>氯营养失调症状</a:t>
            </a:r>
          </a:p>
        </p:txBody>
      </p:sp>
      <p:sp>
        <p:nvSpPr>
          <p:cNvPr id="89091" name="Rectangle 3"/>
          <p:cNvSpPr>
            <a:spLocks noGrp="1" noChangeArrowheads="1"/>
          </p:cNvSpPr>
          <p:nvPr>
            <p:ph type="body" idx="1"/>
          </p:nvPr>
        </p:nvSpPr>
        <p:spPr>
          <a:xfrm>
            <a:off x="395536" y="1340768"/>
            <a:ext cx="8229600" cy="5040535"/>
          </a:xfrm>
        </p:spPr>
        <p:txBody>
          <a:bodyPr>
            <a:normAutofit fontScale="77500" lnSpcReduction="20000"/>
          </a:bodyPr>
          <a:lstStyle/>
          <a:p>
            <a:pPr eaLnBrk="1" hangingPunct="1">
              <a:lnSpc>
                <a:spcPct val="90000"/>
              </a:lnSpc>
              <a:defRPr/>
            </a:pPr>
            <a:endParaRPr lang="zh-CN" altLang="en-US" sz="2800" dirty="0">
              <a:solidFill>
                <a:schemeClr val="tx1"/>
              </a:solidFill>
              <a:ea typeface="宋体" pitchFamily="2" charset="-122"/>
            </a:endParaRPr>
          </a:p>
          <a:p>
            <a:pPr marL="0" indent="342900" eaLnBrk="1" hangingPunct="1">
              <a:lnSpc>
                <a:spcPct val="150000"/>
              </a:lnSpc>
              <a:buFont typeface="Symbol" pitchFamily="18" charset="2"/>
              <a:buNone/>
              <a:defRPr/>
            </a:pPr>
            <a:r>
              <a:rPr lang="zh-CN" altLang="en-US" sz="2800" b="1" dirty="0">
                <a:solidFill>
                  <a:schemeClr val="tx1"/>
                </a:solidFill>
                <a:ea typeface="宋体" pitchFamily="2" charset="-122"/>
              </a:rPr>
              <a:t>由于水源、固体基质和含氯肥料的使用，无土栽培中极少出现氯营养失调的症状。</a:t>
            </a:r>
          </a:p>
          <a:p>
            <a:pPr marL="0" indent="342900" eaLnBrk="1" hangingPunct="1">
              <a:lnSpc>
                <a:spcPct val="150000"/>
              </a:lnSpc>
              <a:buFont typeface="Symbol" pitchFamily="18" charset="2"/>
              <a:buNone/>
              <a:defRPr/>
            </a:pPr>
            <a:endParaRPr lang="zh-CN" altLang="en-US" sz="2800" b="1" dirty="0">
              <a:solidFill>
                <a:schemeClr val="tx1"/>
              </a:solidFill>
              <a:ea typeface="宋体" pitchFamily="2" charset="-122"/>
            </a:endParaRPr>
          </a:p>
          <a:p>
            <a:pPr marL="0" indent="342900" eaLnBrk="1" hangingPunct="1">
              <a:lnSpc>
                <a:spcPct val="150000"/>
              </a:lnSpc>
              <a:buFont typeface="Symbol" pitchFamily="18" charset="2"/>
              <a:buNone/>
              <a:defRPr/>
            </a:pPr>
            <a:r>
              <a:rPr lang="zh-CN" altLang="en-US" sz="2800" b="1" dirty="0">
                <a:solidFill>
                  <a:schemeClr val="tx1"/>
                </a:solidFill>
                <a:ea typeface="宋体" pitchFamily="2" charset="-122"/>
              </a:rPr>
              <a:t>有些作物对氯离子较敏感，</a:t>
            </a:r>
            <a:r>
              <a:rPr lang="en-US" altLang="zh-CN" sz="2800" b="1" dirty="0" err="1">
                <a:solidFill>
                  <a:schemeClr val="tx1"/>
                </a:solidFill>
                <a:ea typeface="宋体" pitchFamily="2" charset="-122"/>
              </a:rPr>
              <a:t>Cl</a:t>
            </a:r>
            <a:r>
              <a:rPr lang="en-US" altLang="zh-CN" sz="2800" b="1" baseline="30000" dirty="0">
                <a:solidFill>
                  <a:schemeClr val="tx1"/>
                </a:solidFill>
                <a:ea typeface="宋体" pitchFamily="2" charset="-122"/>
              </a:rPr>
              <a:t>-</a:t>
            </a:r>
            <a:r>
              <a:rPr lang="zh-CN" altLang="en-US" sz="2800" b="1" dirty="0">
                <a:solidFill>
                  <a:schemeClr val="tx1"/>
                </a:solidFill>
                <a:ea typeface="宋体" pitchFamily="2" charset="-122"/>
              </a:rPr>
              <a:t>的存在可能影响到其产量和品质，即所谓的“忌氯作物”，如甜瓜等，这时尽量不使用含氯的肥料。</a:t>
            </a:r>
          </a:p>
          <a:p>
            <a:pPr marL="0" indent="342900" eaLnBrk="1" hangingPunct="1">
              <a:lnSpc>
                <a:spcPct val="150000"/>
              </a:lnSpc>
              <a:buFont typeface="Symbol" pitchFamily="18" charset="2"/>
              <a:buNone/>
              <a:defRPr/>
            </a:pPr>
            <a:endParaRPr lang="zh-CN" altLang="en-US" sz="2800" b="1" dirty="0">
              <a:solidFill>
                <a:schemeClr val="tx1"/>
              </a:solidFill>
              <a:ea typeface="宋体" pitchFamily="2" charset="-122"/>
            </a:endParaRPr>
          </a:p>
          <a:p>
            <a:pPr marL="0" indent="342900" eaLnBrk="1" hangingPunct="1">
              <a:lnSpc>
                <a:spcPct val="150000"/>
              </a:lnSpc>
              <a:buFont typeface="Symbol" pitchFamily="18" charset="2"/>
              <a:buNone/>
              <a:defRPr/>
            </a:pPr>
            <a:r>
              <a:rPr lang="zh-CN" altLang="en-US" sz="2800" b="1" dirty="0">
                <a:solidFill>
                  <a:schemeClr val="tx1"/>
                </a:solidFill>
                <a:ea typeface="宋体" pitchFamily="2" charset="-122"/>
              </a:rPr>
              <a:t>如果以氯气(</a:t>
            </a:r>
            <a:r>
              <a:rPr lang="en-US" altLang="zh-CN" sz="2800" b="1" dirty="0">
                <a:solidFill>
                  <a:schemeClr val="tx1"/>
                </a:solidFill>
                <a:ea typeface="宋体" pitchFamily="2" charset="-122"/>
              </a:rPr>
              <a:t>C1</a:t>
            </a:r>
            <a:r>
              <a:rPr lang="en-US" altLang="zh-CN" sz="2800" b="1" baseline="-30000" dirty="0">
                <a:solidFill>
                  <a:schemeClr val="tx1"/>
                </a:solidFill>
                <a:ea typeface="宋体" pitchFamily="2" charset="-122"/>
              </a:rPr>
              <a:t>2</a:t>
            </a:r>
            <a:r>
              <a:rPr lang="en-US" altLang="zh-CN" sz="2800" b="1" dirty="0">
                <a:solidFill>
                  <a:schemeClr val="tx1"/>
                </a:solidFill>
                <a:ea typeface="宋体" pitchFamily="2" charset="-122"/>
              </a:rPr>
              <a:t>)</a:t>
            </a:r>
            <a:r>
              <a:rPr lang="zh-CN" altLang="en-US" sz="2800" b="1" dirty="0">
                <a:solidFill>
                  <a:schemeClr val="tx1"/>
                </a:solidFill>
                <a:ea typeface="宋体" pitchFamily="2" charset="-122"/>
              </a:rPr>
              <a:t>消毒的自来水作为无土栽培的水源，残留较多的氯气，应将自来水放置过夜后才可使用，否则过高浓度的</a:t>
            </a:r>
            <a:r>
              <a:rPr lang="en-US" altLang="zh-CN" sz="2800" b="1" dirty="0">
                <a:solidFill>
                  <a:schemeClr val="tx1"/>
                </a:solidFill>
                <a:ea typeface="宋体" pitchFamily="2" charset="-122"/>
              </a:rPr>
              <a:t>Cl</a:t>
            </a:r>
            <a:r>
              <a:rPr lang="en-US" altLang="zh-CN" sz="2800" b="1" baseline="-30000" dirty="0">
                <a:solidFill>
                  <a:schemeClr val="tx1"/>
                </a:solidFill>
                <a:ea typeface="宋体" pitchFamily="2" charset="-122"/>
              </a:rPr>
              <a:t>2</a:t>
            </a:r>
            <a:r>
              <a:rPr lang="zh-CN" altLang="en-US" sz="2800" b="1" dirty="0">
                <a:solidFill>
                  <a:schemeClr val="tx1"/>
                </a:solidFill>
                <a:ea typeface="宋体" pitchFamily="2" charset="-122"/>
              </a:rPr>
              <a:t>可能对植物产生伤害。</a:t>
            </a:r>
          </a:p>
          <a:p>
            <a:pPr eaLnBrk="1" hangingPunct="1">
              <a:lnSpc>
                <a:spcPct val="90000"/>
              </a:lnSpc>
              <a:defRPr/>
            </a:pPr>
            <a:endParaRPr lang="zh-CN" altLang="en-US" sz="2800" b="1" dirty="0">
              <a:ea typeface="宋体" pitchFamily="2" charset="-122"/>
            </a:endParaRPr>
          </a:p>
        </p:txBody>
      </p:sp>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Text Box 2"/>
          <p:cNvSpPr txBox="1">
            <a:spLocks noChangeArrowheads="1"/>
          </p:cNvSpPr>
          <p:nvPr/>
        </p:nvSpPr>
        <p:spPr bwMode="auto">
          <a:xfrm>
            <a:off x="539552" y="332656"/>
            <a:ext cx="7991475" cy="369332"/>
          </a:xfrm>
          <a:prstGeom prst="rect">
            <a:avLst/>
          </a:prstGeom>
          <a:noFill/>
          <a:ln w="9525">
            <a:noFill/>
            <a:miter lim="800000"/>
            <a:headEnd/>
            <a:tailEnd/>
          </a:ln>
          <a:effectLst/>
        </p:spPr>
        <p:txBody>
          <a:bodyPr wrap="square">
            <a:spAutoFit/>
          </a:bodyPr>
          <a:lstStyle/>
          <a:p>
            <a:pPr>
              <a:spcBef>
                <a:spcPct val="50000"/>
              </a:spcBef>
            </a:pPr>
            <a:r>
              <a:rPr lang="zh-CN" altLang="en-US" b="1" dirty="0">
                <a:solidFill>
                  <a:srgbClr val="FF0000"/>
                </a:solidFill>
              </a:rPr>
              <a:t>（十四）</a:t>
            </a:r>
            <a:r>
              <a:rPr lang="zh-CN" altLang="en-US" b="1" dirty="0">
                <a:solidFill>
                  <a:srgbClr val="FF0000"/>
                </a:solidFill>
                <a:ea typeface="黑体" pitchFamily="49" charset="-122"/>
              </a:rPr>
              <a:t>有益元素在植物体内的含量、分布和形态</a:t>
            </a:r>
          </a:p>
        </p:txBody>
      </p:sp>
      <p:graphicFrame>
        <p:nvGraphicFramePr>
          <p:cNvPr id="242733" name="Group 45"/>
          <p:cNvGraphicFramePr>
            <a:graphicFrameLocks noGrp="1"/>
          </p:cNvGraphicFramePr>
          <p:nvPr/>
        </p:nvGraphicFramePr>
        <p:xfrm>
          <a:off x="395536" y="692696"/>
          <a:ext cx="8640961" cy="6065520"/>
        </p:xfrm>
        <a:graphic>
          <a:graphicData uri="http://schemas.openxmlformats.org/drawingml/2006/table">
            <a:tbl>
              <a:tblPr/>
              <a:tblGrid>
                <a:gridCol w="950781">
                  <a:extLst>
                    <a:ext uri="{9D8B030D-6E8A-4147-A177-3AD203B41FA5}">
                      <a16:colId xmlns:a16="http://schemas.microsoft.com/office/drawing/2014/main" val="20000"/>
                    </a:ext>
                  </a:extLst>
                </a:gridCol>
                <a:gridCol w="3735322">
                  <a:extLst>
                    <a:ext uri="{9D8B030D-6E8A-4147-A177-3AD203B41FA5}">
                      <a16:colId xmlns:a16="http://schemas.microsoft.com/office/drawing/2014/main" val="20001"/>
                    </a:ext>
                  </a:extLst>
                </a:gridCol>
                <a:gridCol w="1903174">
                  <a:extLst>
                    <a:ext uri="{9D8B030D-6E8A-4147-A177-3AD203B41FA5}">
                      <a16:colId xmlns:a16="http://schemas.microsoft.com/office/drawing/2014/main" val="20002"/>
                    </a:ext>
                  </a:extLst>
                </a:gridCol>
                <a:gridCol w="2051684">
                  <a:extLst>
                    <a:ext uri="{9D8B030D-6E8A-4147-A177-3AD203B41FA5}">
                      <a16:colId xmlns:a16="http://schemas.microsoft.com/office/drawing/2014/main" val="20003"/>
                    </a:ext>
                  </a:extLst>
                </a:gridCol>
              </a:tblGrid>
              <a:tr h="355397">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dirty="0">
                          <a:ln>
                            <a:noFill/>
                          </a:ln>
                          <a:solidFill>
                            <a:srgbClr val="FFFF00"/>
                          </a:solidFill>
                          <a:effectLst/>
                          <a:latin typeface="Times New Roman" pitchFamily="18" charset="0"/>
                          <a:ea typeface="宋体" pitchFamily="2" charset="-122"/>
                        </a:rPr>
                        <a:t>元素</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dirty="0">
                          <a:ln>
                            <a:noFill/>
                          </a:ln>
                          <a:solidFill>
                            <a:srgbClr val="FFFF00"/>
                          </a:solidFill>
                          <a:effectLst/>
                          <a:latin typeface="Times New Roman" pitchFamily="18" charset="0"/>
                          <a:ea typeface="宋体" pitchFamily="2" charset="-122"/>
                        </a:rPr>
                        <a:t>含  量</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dirty="0">
                          <a:ln>
                            <a:noFill/>
                          </a:ln>
                          <a:solidFill>
                            <a:srgbClr val="FFFF00"/>
                          </a:solidFill>
                          <a:effectLst/>
                          <a:latin typeface="Times New Roman" pitchFamily="18" charset="0"/>
                          <a:ea typeface="宋体" pitchFamily="2" charset="-122"/>
                        </a:rPr>
                        <a:t>分  布</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dirty="0">
                          <a:ln>
                            <a:noFill/>
                          </a:ln>
                          <a:solidFill>
                            <a:srgbClr val="FFFF00"/>
                          </a:solidFill>
                          <a:effectLst/>
                          <a:latin typeface="Times New Roman" pitchFamily="18" charset="0"/>
                          <a:ea typeface="宋体" pitchFamily="2" charset="-122"/>
                        </a:rPr>
                        <a:t>形  态</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28214">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dirty="0">
                          <a:ln>
                            <a:noFill/>
                          </a:ln>
                          <a:solidFill>
                            <a:srgbClr val="0BF57A"/>
                          </a:solidFill>
                          <a:effectLst/>
                          <a:latin typeface="Times New Roman" pitchFamily="18" charset="0"/>
                          <a:ea typeface="宋体" pitchFamily="2" charset="-122"/>
                        </a:rPr>
                        <a:t>硅</a:t>
                      </a:r>
                      <a:r>
                        <a:rPr kumimoji="1" lang="en-US" altLang="zh-CN" sz="2000" b="1" i="0" u="none" strike="noStrike" cap="none" normalizeH="0" baseline="0" dirty="0">
                          <a:ln>
                            <a:noFill/>
                          </a:ln>
                          <a:solidFill>
                            <a:srgbClr val="0BF57A"/>
                          </a:solidFill>
                          <a:effectLst/>
                          <a:latin typeface="Times New Roman" pitchFamily="18" charset="0"/>
                          <a:ea typeface="宋体" pitchFamily="2" charset="-122"/>
                        </a:rPr>
                        <a:t>(Si)</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dirty="0">
                          <a:ln>
                            <a:noFill/>
                          </a:ln>
                          <a:solidFill>
                            <a:schemeClr val="tx1"/>
                          </a:solidFill>
                          <a:effectLst/>
                          <a:latin typeface="Times New Roman" pitchFamily="18" charset="0"/>
                          <a:ea typeface="宋体" pitchFamily="2" charset="-122"/>
                        </a:rPr>
                        <a:t>莎草科</a:t>
                      </a:r>
                      <a:r>
                        <a:rPr kumimoji="1" lang="en-US" altLang="zh-CN" sz="2000" b="1" i="0" u="none" strike="noStrike" cap="none" normalizeH="0" baseline="0" dirty="0">
                          <a:ln>
                            <a:noFill/>
                          </a:ln>
                          <a:solidFill>
                            <a:schemeClr val="tx1"/>
                          </a:solidFill>
                          <a:effectLst/>
                          <a:latin typeface="Times New Roman" pitchFamily="18" charset="0"/>
                          <a:ea typeface="宋体" pitchFamily="2" charset="-122"/>
                        </a:rPr>
                        <a:t>,</a:t>
                      </a:r>
                      <a:r>
                        <a:rPr kumimoji="1" lang="zh-CN" altLang="en-US" sz="2000" b="1" i="0" u="none" strike="noStrike" cap="none" normalizeH="0" baseline="0" dirty="0">
                          <a:ln>
                            <a:noFill/>
                          </a:ln>
                          <a:solidFill>
                            <a:schemeClr val="tx1"/>
                          </a:solidFill>
                          <a:effectLst/>
                          <a:latin typeface="Times New Roman" pitchFamily="18" charset="0"/>
                          <a:ea typeface="宋体" pitchFamily="2" charset="-122"/>
                        </a:rPr>
                        <a:t>禾本科：</a:t>
                      </a:r>
                      <a:r>
                        <a:rPr kumimoji="1" lang="en-US" altLang="zh-CN" sz="2000" b="1" i="0" u="none" strike="noStrike" cap="none" normalizeH="0" baseline="0" dirty="0">
                          <a:ln>
                            <a:noFill/>
                          </a:ln>
                          <a:solidFill>
                            <a:schemeClr val="tx1"/>
                          </a:solidFill>
                          <a:effectLst/>
                          <a:latin typeface="Times New Roman" pitchFamily="18" charset="0"/>
                          <a:ea typeface="宋体" pitchFamily="2" charset="-122"/>
                        </a:rPr>
                        <a:t>10-15</a:t>
                      </a:r>
                      <a:r>
                        <a:rPr kumimoji="1" lang="zh-CN" altLang="en-US" sz="2000" b="1" i="0" u="none" strike="noStrike" cap="none" normalizeH="0" baseline="0" dirty="0">
                          <a:ln>
                            <a:noFill/>
                          </a:ln>
                          <a:solidFill>
                            <a:schemeClr val="tx1"/>
                          </a:solidFill>
                          <a:effectLst/>
                          <a:latin typeface="Times New Roman" pitchFamily="18" charset="0"/>
                          <a:ea typeface="宋体" pitchFamily="2" charset="-122"/>
                        </a:rPr>
                        <a:t>％</a:t>
                      </a:r>
                    </a:p>
                    <a:p>
                      <a:pPr marL="0" marR="0" lvl="0" indent="0" algn="l"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dirty="0">
                          <a:ln>
                            <a:noFill/>
                          </a:ln>
                          <a:solidFill>
                            <a:schemeClr val="tx1"/>
                          </a:solidFill>
                          <a:effectLst/>
                          <a:latin typeface="Times New Roman" pitchFamily="18" charset="0"/>
                          <a:ea typeface="宋体" pitchFamily="2" charset="-122"/>
                        </a:rPr>
                        <a:t>旱地禾本科等：</a:t>
                      </a:r>
                      <a:r>
                        <a:rPr kumimoji="1" lang="en-US" altLang="zh-CN" sz="2000" b="1" i="0" u="none" strike="noStrike" cap="none" normalizeH="0" baseline="0" dirty="0">
                          <a:ln>
                            <a:noFill/>
                          </a:ln>
                          <a:solidFill>
                            <a:schemeClr val="tx1"/>
                          </a:solidFill>
                          <a:effectLst/>
                          <a:latin typeface="Times New Roman" pitchFamily="18" charset="0"/>
                          <a:ea typeface="宋体" pitchFamily="2" charset="-122"/>
                        </a:rPr>
                        <a:t>1-3</a:t>
                      </a:r>
                      <a:r>
                        <a:rPr kumimoji="1" lang="zh-CN" altLang="en-US" sz="2000" b="1" i="0" u="none" strike="noStrike" cap="none" normalizeH="0" baseline="0" dirty="0">
                          <a:ln>
                            <a:noFill/>
                          </a:ln>
                          <a:solidFill>
                            <a:schemeClr val="tx1"/>
                          </a:solidFill>
                          <a:effectLst/>
                          <a:latin typeface="Times New Roman" pitchFamily="18" charset="0"/>
                          <a:ea typeface="宋体" pitchFamily="2" charset="-122"/>
                        </a:rPr>
                        <a:t>％</a:t>
                      </a:r>
                    </a:p>
                    <a:p>
                      <a:pPr marL="0" marR="0" lvl="0" indent="0" algn="l"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dirty="0">
                          <a:ln>
                            <a:noFill/>
                          </a:ln>
                          <a:solidFill>
                            <a:schemeClr val="tx1"/>
                          </a:solidFill>
                          <a:effectLst/>
                          <a:latin typeface="Times New Roman" pitchFamily="18" charset="0"/>
                          <a:ea typeface="宋体" pitchFamily="2" charset="-122"/>
                        </a:rPr>
                        <a:t>豆科植物等：</a:t>
                      </a:r>
                      <a:r>
                        <a:rPr kumimoji="1" lang="en-US" altLang="zh-CN" sz="2000" b="1" i="0" u="none" strike="noStrike" cap="none" normalizeH="0" baseline="0" dirty="0">
                          <a:ln>
                            <a:noFill/>
                          </a:ln>
                          <a:solidFill>
                            <a:schemeClr val="tx1"/>
                          </a:solidFill>
                          <a:effectLst/>
                          <a:latin typeface="Times New Roman" pitchFamily="18" charset="0"/>
                          <a:ea typeface="宋体" pitchFamily="2" charset="-122"/>
                        </a:rPr>
                        <a:t>&lt;1</a:t>
                      </a:r>
                      <a:r>
                        <a:rPr kumimoji="1" lang="zh-CN" altLang="en-US" sz="2000" b="1" i="0" u="none" strike="noStrike" cap="none" normalizeH="0" baseline="0" dirty="0">
                          <a:ln>
                            <a:noFill/>
                          </a:ln>
                          <a:solidFill>
                            <a:schemeClr val="tx1"/>
                          </a:solidFill>
                          <a:effectLst/>
                          <a:latin typeface="Times New Roman" pitchFamily="18" charset="0"/>
                          <a:ea typeface="宋体" pitchFamily="2" charset="-122"/>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en-US" altLang="zh-CN" sz="2000" b="1" i="0" u="none" strike="noStrike" cap="none" normalizeH="0" baseline="0">
                          <a:ln>
                            <a:noFill/>
                          </a:ln>
                          <a:solidFill>
                            <a:schemeClr val="tx1"/>
                          </a:solidFill>
                          <a:effectLst/>
                          <a:latin typeface="Times New Roman" pitchFamily="18" charset="0"/>
                          <a:ea typeface="宋体" pitchFamily="2" charset="-122"/>
                        </a:rPr>
                        <a:t>SiO</a:t>
                      </a:r>
                      <a:r>
                        <a:rPr kumimoji="1" lang="en-US" altLang="zh-CN" sz="2000" b="1" i="0" u="none" strike="noStrike" cap="none" normalizeH="0" baseline="-25000">
                          <a:ln>
                            <a:noFill/>
                          </a:ln>
                          <a:solidFill>
                            <a:schemeClr val="tx1"/>
                          </a:solidFill>
                          <a:effectLst/>
                          <a:latin typeface="Times New Roman" pitchFamily="18" charset="0"/>
                          <a:ea typeface="宋体" pitchFamily="2" charset="-122"/>
                        </a:rPr>
                        <a:t>2</a:t>
                      </a:r>
                      <a:r>
                        <a:rPr kumimoji="1" lang="zh-CN" altLang="en-US" sz="2000" b="1" i="0" u="none" strike="noStrike" cap="none" normalizeH="0" baseline="0">
                          <a:ln>
                            <a:noFill/>
                          </a:ln>
                          <a:solidFill>
                            <a:schemeClr val="tx1"/>
                          </a:solidFill>
                          <a:effectLst/>
                          <a:latin typeface="Times New Roman" pitchFamily="18" charset="0"/>
                          <a:ea typeface="宋体" pitchFamily="2" charset="-122"/>
                        </a:rPr>
                        <a:t>：细胞壁</a:t>
                      </a:r>
                      <a:r>
                        <a:rPr kumimoji="1" lang="en-US" altLang="zh-CN" sz="2000" b="1" i="0" u="none" strike="noStrike" cap="none" normalizeH="0" baseline="0">
                          <a:ln>
                            <a:noFill/>
                          </a:ln>
                          <a:solidFill>
                            <a:schemeClr val="tx1"/>
                          </a:solidFill>
                          <a:effectLst/>
                          <a:latin typeface="Times New Roman" pitchFamily="18" charset="0"/>
                          <a:ea typeface="宋体" pitchFamily="2" charset="-122"/>
                        </a:rPr>
                        <a:t>,</a:t>
                      </a:r>
                      <a:r>
                        <a:rPr kumimoji="1" lang="zh-CN" altLang="en-US" sz="2000" b="1" i="0" u="none" strike="noStrike" cap="none" normalizeH="0" baseline="0">
                          <a:ln>
                            <a:noFill/>
                          </a:ln>
                          <a:solidFill>
                            <a:schemeClr val="tx1"/>
                          </a:solidFill>
                          <a:effectLst/>
                          <a:latin typeface="Times New Roman" pitchFamily="18" charset="0"/>
                          <a:ea typeface="宋体" pitchFamily="2" charset="-122"/>
                        </a:rPr>
                        <a:t>细胞间隙</a:t>
                      </a:r>
                      <a:r>
                        <a:rPr kumimoji="1" lang="en-US" altLang="zh-CN" sz="2000" b="1" i="0" u="none" strike="noStrike" cap="none" normalizeH="0" baseline="0">
                          <a:ln>
                            <a:noFill/>
                          </a:ln>
                          <a:solidFill>
                            <a:schemeClr val="tx1"/>
                          </a:solidFill>
                          <a:effectLst/>
                          <a:latin typeface="Times New Roman" pitchFamily="18" charset="0"/>
                          <a:ea typeface="宋体" pitchFamily="2" charset="-122"/>
                        </a:rPr>
                        <a:t>,</a:t>
                      </a:r>
                      <a:r>
                        <a:rPr kumimoji="1" lang="zh-CN" altLang="en-US" sz="2000" b="1" i="0" u="none" strike="noStrike" cap="none" normalizeH="0" baseline="0">
                          <a:ln>
                            <a:noFill/>
                          </a:ln>
                          <a:solidFill>
                            <a:schemeClr val="tx1"/>
                          </a:solidFill>
                          <a:effectLst/>
                          <a:latin typeface="Times New Roman" pitchFamily="18" charset="0"/>
                          <a:ea typeface="宋体" pitchFamily="2" charset="-122"/>
                        </a:rPr>
                        <a:t>导管</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dirty="0">
                          <a:ln>
                            <a:noFill/>
                          </a:ln>
                          <a:solidFill>
                            <a:schemeClr val="tx1"/>
                          </a:solidFill>
                          <a:effectLst/>
                          <a:latin typeface="Times New Roman" pitchFamily="18" charset="0"/>
                          <a:ea typeface="宋体" pitchFamily="2" charset="-122"/>
                        </a:rPr>
                        <a:t>无定型硅胶</a:t>
                      </a:r>
                      <a:r>
                        <a:rPr kumimoji="1" lang="en-US" altLang="zh-CN" sz="2000" b="1" i="0" u="none" strike="noStrike" cap="none" normalizeH="0" baseline="0" dirty="0">
                          <a:ln>
                            <a:noFill/>
                          </a:ln>
                          <a:solidFill>
                            <a:schemeClr val="tx1"/>
                          </a:solidFill>
                          <a:effectLst/>
                          <a:latin typeface="Times New Roman" pitchFamily="18" charset="0"/>
                          <a:ea typeface="宋体" pitchFamily="2" charset="-122"/>
                        </a:rPr>
                        <a:t>,</a:t>
                      </a:r>
                      <a:r>
                        <a:rPr kumimoji="1" lang="zh-CN" altLang="en-US" sz="2000" b="1" i="0" u="none" strike="noStrike" cap="none" normalizeH="0" baseline="0" dirty="0">
                          <a:ln>
                            <a:noFill/>
                          </a:ln>
                          <a:solidFill>
                            <a:schemeClr val="tx1"/>
                          </a:solidFill>
                          <a:effectLst/>
                          <a:latin typeface="Times New Roman" pitchFamily="18" charset="0"/>
                          <a:ea typeface="宋体" pitchFamily="2" charset="-122"/>
                        </a:rPr>
                        <a:t>多聚硅酸</a:t>
                      </a:r>
                      <a:r>
                        <a:rPr kumimoji="1" lang="en-US" altLang="zh-CN" sz="2000" b="1" i="0" u="none" strike="noStrike" cap="none" normalizeH="0" baseline="0" dirty="0">
                          <a:ln>
                            <a:noFill/>
                          </a:ln>
                          <a:solidFill>
                            <a:schemeClr val="tx1"/>
                          </a:solidFill>
                          <a:effectLst/>
                          <a:latin typeface="Times New Roman" pitchFamily="18" charset="0"/>
                          <a:ea typeface="宋体" pitchFamily="2" charset="-122"/>
                        </a:rPr>
                        <a:t>,</a:t>
                      </a:r>
                      <a:r>
                        <a:rPr kumimoji="1" lang="zh-CN" altLang="en-US" sz="2000" b="1" i="0" u="none" strike="noStrike" cap="none" normalizeH="0" baseline="0" dirty="0">
                          <a:ln>
                            <a:noFill/>
                          </a:ln>
                          <a:solidFill>
                            <a:schemeClr val="tx1"/>
                          </a:solidFill>
                          <a:effectLst/>
                          <a:latin typeface="Times New Roman" pitchFamily="18" charset="0"/>
                          <a:ea typeface="宋体" pitchFamily="2" charset="-122"/>
                        </a:rPr>
                        <a:t>胶状硅酸</a:t>
                      </a:r>
                      <a:r>
                        <a:rPr kumimoji="1" lang="en-US" altLang="zh-CN" sz="2000" b="1" i="0" u="none" strike="noStrike" cap="none" normalizeH="0" baseline="0" dirty="0">
                          <a:ln>
                            <a:noFill/>
                          </a:ln>
                          <a:solidFill>
                            <a:schemeClr val="tx1"/>
                          </a:solidFill>
                          <a:effectLst/>
                          <a:latin typeface="Times New Roman" pitchFamily="18" charset="0"/>
                          <a:ea typeface="宋体" pitchFamily="2" charset="-122"/>
                        </a:rPr>
                        <a:t>,</a:t>
                      </a:r>
                      <a:r>
                        <a:rPr kumimoji="1" lang="zh-CN" altLang="en-US" sz="2000" b="1" i="0" u="none" strike="noStrike" cap="none" normalizeH="0" baseline="0" dirty="0">
                          <a:ln>
                            <a:noFill/>
                          </a:ln>
                          <a:solidFill>
                            <a:schemeClr val="tx1"/>
                          </a:solidFill>
                          <a:effectLst/>
                          <a:latin typeface="Times New Roman" pitchFamily="18" charset="0"/>
                          <a:ea typeface="宋体" pitchFamily="2" charset="-122"/>
                        </a:rPr>
                        <a:t>单硅酸</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7172">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dirty="0">
                          <a:ln>
                            <a:noFill/>
                          </a:ln>
                          <a:solidFill>
                            <a:srgbClr val="0BF57A"/>
                          </a:solidFill>
                          <a:effectLst/>
                          <a:latin typeface="Times New Roman" pitchFamily="18" charset="0"/>
                          <a:ea typeface="宋体" pitchFamily="2" charset="-122"/>
                        </a:rPr>
                        <a:t>钠</a:t>
                      </a:r>
                      <a:r>
                        <a:rPr kumimoji="1" lang="en-US" altLang="zh-CN" sz="2000" b="1" i="0" u="none" strike="noStrike" cap="none" normalizeH="0" baseline="0" dirty="0">
                          <a:ln>
                            <a:noFill/>
                          </a:ln>
                          <a:solidFill>
                            <a:srgbClr val="0BF57A"/>
                          </a:solidFill>
                          <a:effectLst/>
                          <a:latin typeface="Times New Roman" pitchFamily="18" charset="0"/>
                          <a:ea typeface="宋体" pitchFamily="2" charset="-122"/>
                        </a:rPr>
                        <a:t>(Na)</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dirty="0">
                          <a:ln>
                            <a:noFill/>
                          </a:ln>
                          <a:solidFill>
                            <a:schemeClr val="tx1"/>
                          </a:solidFill>
                          <a:effectLst/>
                          <a:latin typeface="Times New Roman" pitchFamily="18" charset="0"/>
                          <a:ea typeface="宋体" pitchFamily="2" charset="-122"/>
                        </a:rPr>
                        <a:t>平均含量：</a:t>
                      </a:r>
                      <a:r>
                        <a:rPr kumimoji="1" lang="en-US" altLang="zh-CN" sz="2000" b="1" i="0" u="none" strike="noStrike" cap="none" normalizeH="0" baseline="0" dirty="0">
                          <a:ln>
                            <a:noFill/>
                          </a:ln>
                          <a:solidFill>
                            <a:schemeClr val="tx1"/>
                          </a:solidFill>
                          <a:effectLst/>
                          <a:latin typeface="Times New Roman" pitchFamily="18" charset="0"/>
                          <a:ea typeface="宋体" pitchFamily="2" charset="-122"/>
                        </a:rPr>
                        <a:t>0.1</a:t>
                      </a:r>
                      <a:r>
                        <a:rPr kumimoji="1" lang="zh-CN" altLang="en-US" sz="2000" b="1" i="0" u="none" strike="noStrike" cap="none" normalizeH="0" baseline="0" dirty="0">
                          <a:ln>
                            <a:noFill/>
                          </a:ln>
                          <a:solidFill>
                            <a:schemeClr val="tx1"/>
                          </a:solidFill>
                          <a:effectLst/>
                          <a:latin typeface="Times New Roman" pitchFamily="18" charset="0"/>
                          <a:ea typeface="宋体" pitchFamily="2" charset="-122"/>
                        </a:rPr>
                        <a:t>％    甜菜：</a:t>
                      </a:r>
                      <a:r>
                        <a:rPr kumimoji="1" lang="en-US" altLang="zh-CN" sz="2000" b="1" i="0" u="none" strike="noStrike" cap="none" normalizeH="0" baseline="0" dirty="0">
                          <a:ln>
                            <a:noFill/>
                          </a:ln>
                          <a:solidFill>
                            <a:schemeClr val="tx1"/>
                          </a:solidFill>
                          <a:effectLst/>
                          <a:latin typeface="Times New Roman" pitchFamily="18" charset="0"/>
                          <a:ea typeface="宋体" pitchFamily="2" charset="-122"/>
                        </a:rPr>
                        <a:t>3-4</a:t>
                      </a:r>
                      <a:r>
                        <a:rPr kumimoji="1" lang="zh-CN" altLang="en-US" sz="2000" b="1" i="0" u="none" strike="noStrike" cap="none" normalizeH="0" baseline="0" dirty="0">
                          <a:ln>
                            <a:noFill/>
                          </a:ln>
                          <a:solidFill>
                            <a:schemeClr val="tx1"/>
                          </a:solidFill>
                          <a:effectLst/>
                          <a:latin typeface="Times New Roman" pitchFamily="18" charset="0"/>
                          <a:ea typeface="宋体" pitchFamily="2" charset="-122"/>
                        </a:rPr>
                        <a:t>％</a:t>
                      </a:r>
                    </a:p>
                    <a:p>
                      <a:pPr marL="0" marR="0" lvl="0" indent="0" algn="l"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dirty="0">
                          <a:ln>
                            <a:noFill/>
                          </a:ln>
                          <a:solidFill>
                            <a:schemeClr val="tx1"/>
                          </a:solidFill>
                          <a:effectLst/>
                          <a:latin typeface="Times New Roman" pitchFamily="18" charset="0"/>
                          <a:ea typeface="宋体" pitchFamily="2" charset="-122"/>
                        </a:rPr>
                        <a:t>牧草：</a:t>
                      </a:r>
                      <a:r>
                        <a:rPr kumimoji="1" lang="en-US" altLang="zh-CN" sz="2000" b="1" i="0" u="none" strike="noStrike" cap="none" normalizeH="0" baseline="0" dirty="0">
                          <a:ln>
                            <a:noFill/>
                          </a:ln>
                          <a:solidFill>
                            <a:schemeClr val="tx1"/>
                          </a:solidFill>
                          <a:effectLst/>
                          <a:latin typeface="Times New Roman" pitchFamily="18" charset="0"/>
                          <a:ea typeface="宋体" pitchFamily="2" charset="-122"/>
                        </a:rPr>
                        <a:t>20-2 000 mg/Kg</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dirty="0">
                          <a:ln>
                            <a:noFill/>
                          </a:ln>
                          <a:solidFill>
                            <a:schemeClr val="tx1"/>
                          </a:solidFill>
                          <a:effectLst/>
                          <a:latin typeface="Times New Roman" pitchFamily="18" charset="0"/>
                          <a:ea typeface="宋体" pitchFamily="2" charset="-122"/>
                        </a:rPr>
                        <a:t>因植物而异</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dirty="0">
                          <a:ln>
                            <a:noFill/>
                          </a:ln>
                          <a:solidFill>
                            <a:schemeClr val="tx1"/>
                          </a:solidFill>
                          <a:effectLst/>
                          <a:latin typeface="Times New Roman" pitchFamily="18" charset="0"/>
                          <a:ea typeface="宋体" pitchFamily="2" charset="-122"/>
                        </a:rPr>
                        <a:t>离子态</a:t>
                      </a:r>
                      <a:r>
                        <a:rPr kumimoji="1" lang="en-US" altLang="zh-CN" sz="2000" b="1" i="0" u="none" strike="noStrike" cap="none" normalizeH="0" baseline="0" dirty="0">
                          <a:ln>
                            <a:noFill/>
                          </a:ln>
                          <a:solidFill>
                            <a:schemeClr val="tx1"/>
                          </a:solidFill>
                          <a:effectLst/>
                          <a:latin typeface="Times New Roman" pitchFamily="18" charset="0"/>
                          <a:ea typeface="宋体" pitchFamily="2" charset="-122"/>
                        </a:rPr>
                        <a:t>(Na</a:t>
                      </a:r>
                      <a:r>
                        <a:rPr kumimoji="1" lang="en-US" altLang="zh-CN" sz="2000" b="1" i="0" u="none" strike="noStrike" cap="none" normalizeH="0" baseline="30000" dirty="0">
                          <a:ln>
                            <a:noFill/>
                          </a:ln>
                          <a:solidFill>
                            <a:schemeClr val="tx1"/>
                          </a:solidFill>
                          <a:effectLst/>
                          <a:latin typeface="Times New Roman" pitchFamily="18" charset="0"/>
                          <a:ea typeface="宋体" pitchFamily="2" charset="-122"/>
                        </a:rPr>
                        <a:t>+</a:t>
                      </a:r>
                      <a:r>
                        <a:rPr kumimoji="1" lang="en-US" altLang="zh-CN" sz="2000" b="1" i="0" u="none" strike="noStrike" cap="none" normalizeH="0" baseline="0" dirty="0">
                          <a:ln>
                            <a:noFill/>
                          </a:ln>
                          <a:solidFill>
                            <a:schemeClr val="tx1"/>
                          </a:solidFill>
                          <a:effectLst/>
                          <a:latin typeface="Times New Roman" pitchFamily="18" charset="0"/>
                          <a:ea typeface="宋体" pitchFamily="2" charset="-122"/>
                        </a:rPr>
                        <a: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7172">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dirty="0">
                          <a:ln>
                            <a:noFill/>
                          </a:ln>
                          <a:solidFill>
                            <a:srgbClr val="0BF57A"/>
                          </a:solidFill>
                          <a:effectLst/>
                          <a:latin typeface="Times New Roman" pitchFamily="18" charset="0"/>
                          <a:ea typeface="宋体" pitchFamily="2" charset="-122"/>
                        </a:rPr>
                        <a:t>钴</a:t>
                      </a:r>
                      <a:r>
                        <a:rPr kumimoji="1" lang="en-US" altLang="zh-CN" sz="2000" b="1" i="0" u="none" strike="noStrike" cap="none" normalizeH="0" baseline="0" dirty="0">
                          <a:ln>
                            <a:noFill/>
                          </a:ln>
                          <a:solidFill>
                            <a:srgbClr val="0BF57A"/>
                          </a:solidFill>
                          <a:effectLst/>
                          <a:latin typeface="Times New Roman" pitchFamily="18" charset="0"/>
                          <a:ea typeface="宋体" pitchFamily="2" charset="-122"/>
                        </a:rPr>
                        <a:t>(Co)</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dirty="0">
                          <a:ln>
                            <a:noFill/>
                          </a:ln>
                          <a:solidFill>
                            <a:schemeClr val="tx1"/>
                          </a:solidFill>
                          <a:effectLst/>
                          <a:latin typeface="Times New Roman" pitchFamily="18" charset="0"/>
                          <a:ea typeface="宋体" pitchFamily="2" charset="-122"/>
                        </a:rPr>
                        <a:t>平均含量：</a:t>
                      </a:r>
                      <a:r>
                        <a:rPr kumimoji="1" lang="en-US" altLang="zh-CN" sz="2000" b="1" i="0" u="none" strike="noStrike" cap="none" normalizeH="0" baseline="0" dirty="0">
                          <a:ln>
                            <a:noFill/>
                          </a:ln>
                          <a:solidFill>
                            <a:schemeClr val="tx1"/>
                          </a:solidFill>
                          <a:effectLst/>
                          <a:latin typeface="Times New Roman" pitchFamily="18" charset="0"/>
                          <a:ea typeface="宋体" pitchFamily="2" charset="-122"/>
                        </a:rPr>
                        <a:t>0.02-0.5mg/Kg</a:t>
                      </a:r>
                    </a:p>
                    <a:p>
                      <a:pPr marL="0" marR="0" lvl="0" indent="0" algn="l"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dirty="0">
                          <a:ln>
                            <a:noFill/>
                          </a:ln>
                          <a:solidFill>
                            <a:schemeClr val="tx1"/>
                          </a:solidFill>
                          <a:effectLst/>
                          <a:latin typeface="Times New Roman" pitchFamily="18" charset="0"/>
                          <a:ea typeface="宋体" pitchFamily="2" charset="-122"/>
                        </a:rPr>
                        <a:t>豆科植物：</a:t>
                      </a:r>
                      <a:r>
                        <a:rPr kumimoji="1" lang="en-US" altLang="zh-CN" sz="2000" b="1" i="0" u="none" strike="noStrike" cap="none" normalizeH="0" baseline="0" dirty="0">
                          <a:ln>
                            <a:noFill/>
                          </a:ln>
                          <a:solidFill>
                            <a:schemeClr val="tx1"/>
                          </a:solidFill>
                          <a:effectLst/>
                          <a:latin typeface="Times New Roman" pitchFamily="18" charset="0"/>
                          <a:ea typeface="宋体" pitchFamily="2" charset="-122"/>
                        </a:rPr>
                        <a:t>0.24-0.52mg/Kg</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zh-CN" altLang="zh-CN" sz="2000" b="1" i="0" u="none" strike="noStrike" cap="none" normalizeH="0" baseline="0" dirty="0">
                        <a:ln>
                          <a:noFill/>
                        </a:ln>
                        <a:solidFill>
                          <a:schemeClr val="tx1"/>
                        </a:solidFill>
                        <a:effectLst/>
                        <a:latin typeface="Times New Roman" pitchFamily="18" charset="0"/>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dirty="0">
                          <a:ln>
                            <a:noFill/>
                          </a:ln>
                          <a:solidFill>
                            <a:schemeClr val="tx1"/>
                          </a:solidFill>
                          <a:effectLst/>
                          <a:latin typeface="Times New Roman" pitchFamily="18" charset="0"/>
                          <a:ea typeface="宋体" pitchFamily="2" charset="-122"/>
                        </a:rPr>
                        <a:t>离子态</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7172">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dirty="0">
                          <a:ln>
                            <a:noFill/>
                          </a:ln>
                          <a:solidFill>
                            <a:srgbClr val="0BF57A"/>
                          </a:solidFill>
                          <a:effectLst/>
                          <a:latin typeface="Times New Roman" pitchFamily="18" charset="0"/>
                          <a:ea typeface="宋体" pitchFamily="2" charset="-122"/>
                        </a:rPr>
                        <a:t>镍</a:t>
                      </a:r>
                      <a:r>
                        <a:rPr kumimoji="1" lang="en-US" altLang="zh-CN" sz="2000" b="1" i="0" u="none" strike="noStrike" cap="none" normalizeH="0" baseline="0" dirty="0">
                          <a:ln>
                            <a:noFill/>
                          </a:ln>
                          <a:solidFill>
                            <a:srgbClr val="0BF57A"/>
                          </a:solidFill>
                          <a:effectLst/>
                          <a:latin typeface="Times New Roman" pitchFamily="18" charset="0"/>
                          <a:ea typeface="宋体" pitchFamily="2" charset="-122"/>
                        </a:rPr>
                        <a:t>(Ni)</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dirty="0">
                          <a:ln>
                            <a:noFill/>
                          </a:ln>
                          <a:solidFill>
                            <a:schemeClr val="tx1"/>
                          </a:solidFill>
                          <a:effectLst/>
                          <a:latin typeface="Times New Roman" pitchFamily="18" charset="0"/>
                          <a:ea typeface="宋体" pitchFamily="2" charset="-122"/>
                        </a:rPr>
                        <a:t>平均含量：</a:t>
                      </a:r>
                      <a:r>
                        <a:rPr kumimoji="1" lang="en-US" altLang="zh-CN" sz="2000" b="1" i="0" u="none" strike="noStrike" cap="none" normalizeH="0" baseline="0" dirty="0">
                          <a:ln>
                            <a:noFill/>
                          </a:ln>
                          <a:solidFill>
                            <a:schemeClr val="tx1"/>
                          </a:solidFill>
                          <a:effectLst/>
                          <a:latin typeface="Times New Roman" pitchFamily="18" charset="0"/>
                          <a:ea typeface="宋体" pitchFamily="2" charset="-122"/>
                        </a:rPr>
                        <a:t>1.10mg/Kg</a:t>
                      </a:r>
                    </a:p>
                    <a:p>
                      <a:pPr marL="0" marR="0" lvl="0" indent="0" algn="l"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dirty="0">
                          <a:ln>
                            <a:noFill/>
                          </a:ln>
                          <a:solidFill>
                            <a:schemeClr val="tx1"/>
                          </a:solidFill>
                          <a:effectLst/>
                          <a:latin typeface="Times New Roman" pitchFamily="18" charset="0"/>
                          <a:ea typeface="宋体" pitchFamily="2" charset="-122"/>
                        </a:rPr>
                        <a:t>镍超积累：</a:t>
                      </a:r>
                      <a:r>
                        <a:rPr kumimoji="1" lang="en-US" altLang="zh-CN" sz="2000" b="1" i="0" u="none" strike="noStrike" cap="none" normalizeH="0" baseline="0" dirty="0">
                          <a:ln>
                            <a:noFill/>
                          </a:ln>
                          <a:solidFill>
                            <a:schemeClr val="tx1"/>
                          </a:solidFill>
                          <a:effectLst/>
                          <a:latin typeface="Times New Roman" pitchFamily="18" charset="0"/>
                          <a:ea typeface="宋体" pitchFamily="2" charset="-122"/>
                        </a:rPr>
                        <a:t>&gt;1 000mg/Kg</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zh-CN" altLang="zh-CN" sz="2000" b="1" i="0" u="none" strike="noStrike" cap="none" normalizeH="0" baseline="0" dirty="0">
                        <a:ln>
                          <a:noFill/>
                        </a:ln>
                        <a:solidFill>
                          <a:schemeClr val="tx1"/>
                        </a:solidFill>
                        <a:effectLst/>
                        <a:latin typeface="Times New Roman" pitchFamily="18" charset="0"/>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dirty="0">
                          <a:ln>
                            <a:noFill/>
                          </a:ln>
                          <a:solidFill>
                            <a:schemeClr val="tx1"/>
                          </a:solidFill>
                          <a:effectLst/>
                          <a:latin typeface="Times New Roman" pitchFamily="18" charset="0"/>
                          <a:ea typeface="宋体" pitchFamily="2" charset="-122"/>
                        </a:rPr>
                        <a:t>离子态</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928214">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dirty="0">
                          <a:ln>
                            <a:noFill/>
                          </a:ln>
                          <a:solidFill>
                            <a:srgbClr val="0BF57A"/>
                          </a:solidFill>
                          <a:effectLst/>
                          <a:latin typeface="Times New Roman" pitchFamily="18" charset="0"/>
                          <a:ea typeface="宋体" pitchFamily="2" charset="-122"/>
                        </a:rPr>
                        <a:t>硒</a:t>
                      </a:r>
                      <a:r>
                        <a:rPr kumimoji="1" lang="en-US" altLang="zh-CN" sz="2000" b="1" i="0" u="none" strike="noStrike" cap="none" normalizeH="0" baseline="0" dirty="0">
                          <a:ln>
                            <a:noFill/>
                          </a:ln>
                          <a:solidFill>
                            <a:srgbClr val="0BF57A"/>
                          </a:solidFill>
                          <a:effectLst/>
                          <a:latin typeface="Times New Roman" pitchFamily="18" charset="0"/>
                          <a:ea typeface="宋体" pitchFamily="2" charset="-122"/>
                        </a:rPr>
                        <a:t>(Se)</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a:ln>
                            <a:noFill/>
                          </a:ln>
                          <a:solidFill>
                            <a:schemeClr val="tx1"/>
                          </a:solidFill>
                          <a:effectLst/>
                          <a:latin typeface="Times New Roman" pitchFamily="18" charset="0"/>
                          <a:ea typeface="宋体" pitchFamily="2" charset="-122"/>
                        </a:rPr>
                        <a:t>高硒累积型：数千</a:t>
                      </a:r>
                      <a:r>
                        <a:rPr kumimoji="1" lang="en-US" altLang="zh-CN" sz="2000" b="1" i="0" u="none" strike="noStrike" cap="none" normalizeH="0" baseline="0">
                          <a:ln>
                            <a:noFill/>
                          </a:ln>
                          <a:solidFill>
                            <a:schemeClr val="tx1"/>
                          </a:solidFill>
                          <a:effectLst/>
                          <a:latin typeface="Times New Roman" pitchFamily="18" charset="0"/>
                          <a:ea typeface="宋体" pitchFamily="2" charset="-122"/>
                        </a:rPr>
                        <a:t>mg/Kg</a:t>
                      </a:r>
                    </a:p>
                    <a:p>
                      <a:pPr marL="0" marR="0" lvl="0" indent="0" algn="l"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a:ln>
                            <a:noFill/>
                          </a:ln>
                          <a:solidFill>
                            <a:schemeClr val="tx1"/>
                          </a:solidFill>
                          <a:effectLst/>
                          <a:latin typeface="Times New Roman" pitchFamily="18" charset="0"/>
                          <a:ea typeface="宋体" pitchFamily="2" charset="-122"/>
                        </a:rPr>
                        <a:t>非硒累积型：</a:t>
                      </a:r>
                      <a:r>
                        <a:rPr kumimoji="1" lang="en-US" altLang="zh-CN" sz="2000" b="1" i="0" u="none" strike="noStrike" cap="none" normalizeH="0" baseline="0">
                          <a:ln>
                            <a:noFill/>
                          </a:ln>
                          <a:solidFill>
                            <a:schemeClr val="tx1"/>
                          </a:solidFill>
                          <a:effectLst/>
                          <a:latin typeface="Times New Roman" pitchFamily="18" charset="0"/>
                          <a:ea typeface="宋体" pitchFamily="2" charset="-122"/>
                        </a:rPr>
                        <a:t>&lt;30mg/Kg</a:t>
                      </a:r>
                    </a:p>
                    <a:p>
                      <a:pPr marL="0" marR="0" lvl="0" indent="0" algn="l"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a:ln>
                            <a:noFill/>
                          </a:ln>
                          <a:solidFill>
                            <a:schemeClr val="tx1"/>
                          </a:solidFill>
                          <a:effectLst/>
                          <a:latin typeface="Times New Roman" pitchFamily="18" charset="0"/>
                          <a:ea typeface="宋体" pitchFamily="2" charset="-122"/>
                        </a:rPr>
                        <a:t>食用植物：</a:t>
                      </a:r>
                      <a:r>
                        <a:rPr kumimoji="1" lang="en-US" altLang="zh-CN" sz="2000" b="1" i="0" u="none" strike="noStrike" cap="none" normalizeH="0" baseline="0">
                          <a:ln>
                            <a:noFill/>
                          </a:ln>
                          <a:solidFill>
                            <a:schemeClr val="tx1"/>
                          </a:solidFill>
                          <a:effectLst/>
                          <a:latin typeface="Times New Roman" pitchFamily="18" charset="0"/>
                          <a:ea typeface="宋体" pitchFamily="2" charset="-122"/>
                        </a:rPr>
                        <a:t>0.01-1.00mg/Kg</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dirty="0">
                          <a:ln>
                            <a:noFill/>
                          </a:ln>
                          <a:solidFill>
                            <a:schemeClr val="tx1"/>
                          </a:solidFill>
                          <a:effectLst/>
                          <a:latin typeface="Times New Roman" pitchFamily="18" charset="0"/>
                          <a:ea typeface="宋体" pitchFamily="2" charset="-122"/>
                        </a:rPr>
                        <a:t>种子</a:t>
                      </a:r>
                      <a:r>
                        <a:rPr kumimoji="1" lang="en-US" altLang="zh-CN" sz="2000" b="1" i="0" u="none" strike="noStrike" cap="none" normalizeH="0" baseline="0" dirty="0">
                          <a:ln>
                            <a:noFill/>
                          </a:ln>
                          <a:solidFill>
                            <a:schemeClr val="tx1"/>
                          </a:solidFill>
                          <a:effectLst/>
                          <a:latin typeface="Times New Roman" pitchFamily="18" charset="0"/>
                          <a:ea typeface="宋体" pitchFamily="2" charset="-122"/>
                        </a:rPr>
                        <a:t>&gt;</a:t>
                      </a:r>
                      <a:r>
                        <a:rPr kumimoji="1" lang="zh-CN" altLang="en-US" sz="2000" b="1" i="0" u="none" strike="noStrike" cap="none" normalizeH="0" baseline="0" dirty="0">
                          <a:ln>
                            <a:noFill/>
                          </a:ln>
                          <a:solidFill>
                            <a:schemeClr val="tx1"/>
                          </a:solidFill>
                          <a:effectLst/>
                          <a:latin typeface="Times New Roman" pitchFamily="18" charset="0"/>
                          <a:ea typeface="宋体" pitchFamily="2" charset="-122"/>
                        </a:rPr>
                        <a:t>叶、茎、根</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dirty="0">
                          <a:ln>
                            <a:noFill/>
                          </a:ln>
                          <a:solidFill>
                            <a:schemeClr val="tx1"/>
                          </a:solidFill>
                          <a:effectLst/>
                          <a:latin typeface="Times New Roman" pitchFamily="18" charset="0"/>
                          <a:ea typeface="宋体" pitchFamily="2" charset="-122"/>
                        </a:rPr>
                        <a:t>无机态（</a:t>
                      </a:r>
                      <a:r>
                        <a:rPr kumimoji="1" lang="en-US" altLang="zh-CN" sz="2000" b="1" i="0" u="none" strike="noStrike" cap="none" normalizeH="0" baseline="0" dirty="0">
                          <a:ln>
                            <a:noFill/>
                          </a:ln>
                          <a:solidFill>
                            <a:schemeClr val="tx1"/>
                          </a:solidFill>
                          <a:effectLst/>
                          <a:latin typeface="Times New Roman" pitchFamily="18" charset="0"/>
                          <a:ea typeface="宋体" pitchFamily="2" charset="-122"/>
                        </a:rPr>
                        <a:t>SeO</a:t>
                      </a:r>
                      <a:r>
                        <a:rPr kumimoji="1" lang="en-US" altLang="zh-CN" sz="2000" b="1" i="0" u="none" strike="noStrike" cap="none" normalizeH="0" baseline="-25000" dirty="0">
                          <a:ln>
                            <a:noFill/>
                          </a:ln>
                          <a:solidFill>
                            <a:schemeClr val="tx1"/>
                          </a:solidFill>
                          <a:effectLst/>
                          <a:latin typeface="Times New Roman" pitchFamily="18" charset="0"/>
                          <a:ea typeface="宋体" pitchFamily="2" charset="-122"/>
                        </a:rPr>
                        <a:t>4</a:t>
                      </a:r>
                      <a:r>
                        <a:rPr kumimoji="1" lang="en-US" altLang="zh-CN" sz="2000" b="1" i="0" u="none" strike="noStrike" cap="none" normalizeH="0" baseline="30000" dirty="0">
                          <a:ln>
                            <a:noFill/>
                          </a:ln>
                          <a:solidFill>
                            <a:schemeClr val="tx1"/>
                          </a:solidFill>
                          <a:effectLst/>
                          <a:latin typeface="Times New Roman" pitchFamily="18" charset="0"/>
                          <a:ea typeface="宋体" pitchFamily="2" charset="-122"/>
                        </a:rPr>
                        <a:t>2-</a:t>
                      </a:r>
                      <a:r>
                        <a:rPr kumimoji="1" lang="en-US" altLang="zh-CN" sz="2000" b="1" i="0" u="none" strike="noStrike" cap="none" normalizeH="0" baseline="0" dirty="0">
                          <a:ln>
                            <a:noFill/>
                          </a:ln>
                          <a:solidFill>
                            <a:schemeClr val="tx1"/>
                          </a:solidFill>
                          <a:effectLst/>
                          <a:latin typeface="Times New Roman" pitchFamily="18" charset="0"/>
                          <a:ea typeface="宋体" pitchFamily="2" charset="-122"/>
                        </a:rPr>
                        <a:t>)</a:t>
                      </a:r>
                    </a:p>
                    <a:p>
                      <a:pPr marL="0" marR="0" lvl="0" indent="0" algn="l"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dirty="0">
                          <a:ln>
                            <a:noFill/>
                          </a:ln>
                          <a:solidFill>
                            <a:schemeClr val="tx1"/>
                          </a:solidFill>
                          <a:effectLst/>
                          <a:latin typeface="Times New Roman" pitchFamily="18" charset="0"/>
                          <a:ea typeface="宋体" pitchFamily="2" charset="-122"/>
                        </a:rPr>
                        <a:t>有机态</a:t>
                      </a:r>
                    </a:p>
                    <a:p>
                      <a:pPr marL="0" marR="0" lvl="0" indent="0" algn="l"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dirty="0">
                          <a:ln>
                            <a:noFill/>
                          </a:ln>
                          <a:solidFill>
                            <a:schemeClr val="tx1"/>
                          </a:solidFill>
                          <a:effectLst/>
                          <a:latin typeface="Times New Roman" pitchFamily="18" charset="0"/>
                          <a:ea typeface="宋体" pitchFamily="2" charset="-122"/>
                        </a:rPr>
                        <a:t>挥发态</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928214">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dirty="0">
                          <a:ln>
                            <a:noFill/>
                          </a:ln>
                          <a:solidFill>
                            <a:srgbClr val="0BF57A"/>
                          </a:solidFill>
                          <a:effectLst/>
                          <a:latin typeface="Times New Roman" pitchFamily="18" charset="0"/>
                          <a:ea typeface="宋体" pitchFamily="2" charset="-122"/>
                        </a:rPr>
                        <a:t>铝</a:t>
                      </a:r>
                      <a:r>
                        <a:rPr kumimoji="1" lang="en-US" altLang="zh-CN" sz="2000" b="1" i="0" u="none" strike="noStrike" cap="none" normalizeH="0" baseline="0" dirty="0">
                          <a:ln>
                            <a:noFill/>
                          </a:ln>
                          <a:solidFill>
                            <a:srgbClr val="0BF57A"/>
                          </a:solidFill>
                          <a:effectLst/>
                          <a:latin typeface="Times New Roman" pitchFamily="18" charset="0"/>
                          <a:ea typeface="宋体" pitchFamily="2" charset="-122"/>
                        </a:rPr>
                        <a:t>(Al)</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dirty="0">
                          <a:ln>
                            <a:noFill/>
                          </a:ln>
                          <a:solidFill>
                            <a:schemeClr val="tx1"/>
                          </a:solidFill>
                          <a:effectLst/>
                          <a:latin typeface="Times New Roman" pitchFamily="18" charset="0"/>
                          <a:ea typeface="宋体" pitchFamily="2" charset="-122"/>
                        </a:rPr>
                        <a:t>一般含量：</a:t>
                      </a:r>
                      <a:r>
                        <a:rPr kumimoji="1" lang="en-US" altLang="zh-CN" sz="2000" b="1" i="0" u="none" strike="noStrike" cap="none" normalizeH="0" baseline="0" dirty="0">
                          <a:ln>
                            <a:noFill/>
                          </a:ln>
                          <a:solidFill>
                            <a:schemeClr val="tx1"/>
                          </a:solidFill>
                          <a:effectLst/>
                          <a:latin typeface="Times New Roman" pitchFamily="18" charset="0"/>
                          <a:ea typeface="宋体" pitchFamily="2" charset="-122"/>
                        </a:rPr>
                        <a:t>20-200mg/Kg</a:t>
                      </a:r>
                    </a:p>
                    <a:p>
                      <a:pPr marL="0" marR="0" lvl="0" indent="0" algn="l"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dirty="0">
                          <a:ln>
                            <a:noFill/>
                          </a:ln>
                          <a:solidFill>
                            <a:schemeClr val="tx1"/>
                          </a:solidFill>
                          <a:effectLst/>
                          <a:latin typeface="Times New Roman" pitchFamily="18" charset="0"/>
                          <a:ea typeface="宋体" pitchFamily="2" charset="-122"/>
                        </a:rPr>
                        <a:t>铝累积型：</a:t>
                      </a:r>
                      <a:r>
                        <a:rPr kumimoji="1" lang="en-US" altLang="zh-CN" sz="2000" b="1" i="0" u="none" strike="noStrike" cap="none" normalizeH="0" baseline="0" dirty="0">
                          <a:ln>
                            <a:noFill/>
                          </a:ln>
                          <a:solidFill>
                            <a:schemeClr val="tx1"/>
                          </a:solidFill>
                          <a:effectLst/>
                          <a:latin typeface="Times New Roman" pitchFamily="18" charset="0"/>
                          <a:ea typeface="宋体" pitchFamily="2" charset="-122"/>
                        </a:rPr>
                        <a:t>&gt;0.1%</a:t>
                      </a:r>
                    </a:p>
                    <a:p>
                      <a:pPr marL="0" marR="0" lvl="0" indent="0" algn="l"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dirty="0">
                          <a:ln>
                            <a:noFill/>
                          </a:ln>
                          <a:solidFill>
                            <a:schemeClr val="tx1"/>
                          </a:solidFill>
                          <a:effectLst/>
                          <a:latin typeface="Times New Roman" pitchFamily="18" charset="0"/>
                          <a:ea typeface="宋体" pitchFamily="2" charset="-122"/>
                        </a:rPr>
                        <a:t>非累积型：</a:t>
                      </a:r>
                      <a:r>
                        <a:rPr kumimoji="1" lang="en-US" altLang="zh-CN" sz="2000" b="1" i="0" u="none" strike="noStrike" cap="none" normalizeH="0" baseline="0" dirty="0">
                          <a:ln>
                            <a:noFill/>
                          </a:ln>
                          <a:solidFill>
                            <a:schemeClr val="tx1"/>
                          </a:solidFill>
                          <a:effectLst/>
                          <a:latin typeface="Times New Roman" pitchFamily="18" charset="0"/>
                          <a:ea typeface="宋体" pitchFamily="2" charset="-122"/>
                        </a:rPr>
                        <a:t>&lt;200mg/Kg</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a:ln>
                            <a:noFill/>
                          </a:ln>
                          <a:solidFill>
                            <a:schemeClr val="tx1"/>
                          </a:solidFill>
                          <a:effectLst/>
                          <a:latin typeface="Times New Roman" pitchFamily="18" charset="0"/>
                          <a:ea typeface="宋体" pitchFamily="2" charset="-122"/>
                        </a:rPr>
                        <a:t>根系</a:t>
                      </a:r>
                      <a:r>
                        <a:rPr kumimoji="1" lang="en-US" altLang="zh-CN" sz="2000" b="1" i="0" u="none" strike="noStrike" cap="none" normalizeH="0" baseline="0">
                          <a:ln>
                            <a:noFill/>
                          </a:ln>
                          <a:solidFill>
                            <a:schemeClr val="tx1"/>
                          </a:solidFill>
                          <a:effectLst/>
                          <a:latin typeface="Times New Roman" pitchFamily="18" charset="0"/>
                          <a:ea typeface="宋体" pitchFamily="2" charset="-122"/>
                        </a:rPr>
                        <a:t>&gt;</a:t>
                      </a:r>
                      <a:r>
                        <a:rPr kumimoji="1" lang="zh-CN" altLang="en-US" sz="2000" b="1" i="0" u="none" strike="noStrike" cap="none" normalizeH="0" baseline="0">
                          <a:ln>
                            <a:noFill/>
                          </a:ln>
                          <a:solidFill>
                            <a:schemeClr val="tx1"/>
                          </a:solidFill>
                          <a:effectLst/>
                          <a:latin typeface="Times New Roman" pitchFamily="18" charset="0"/>
                          <a:ea typeface="宋体" pitchFamily="2" charset="-122"/>
                        </a:rPr>
                        <a:t>叶部</a:t>
                      </a:r>
                    </a:p>
                    <a:p>
                      <a:pPr marL="0" marR="0" lvl="0" indent="0" algn="l"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a:ln>
                            <a:noFill/>
                          </a:ln>
                          <a:solidFill>
                            <a:schemeClr val="tx1"/>
                          </a:solidFill>
                          <a:effectLst/>
                          <a:latin typeface="Times New Roman" pitchFamily="18" charset="0"/>
                          <a:ea typeface="宋体" pitchFamily="2" charset="-122"/>
                        </a:rPr>
                        <a:t>老叶</a:t>
                      </a:r>
                      <a:r>
                        <a:rPr kumimoji="1" lang="en-US" altLang="zh-CN" sz="2000" b="1" i="0" u="none" strike="noStrike" cap="none" normalizeH="0" baseline="0">
                          <a:ln>
                            <a:noFill/>
                          </a:ln>
                          <a:solidFill>
                            <a:schemeClr val="tx1"/>
                          </a:solidFill>
                          <a:effectLst/>
                          <a:latin typeface="Times New Roman" pitchFamily="18" charset="0"/>
                          <a:ea typeface="宋体" pitchFamily="2" charset="-122"/>
                        </a:rPr>
                        <a:t>&gt;</a:t>
                      </a:r>
                      <a:r>
                        <a:rPr kumimoji="1" lang="zh-CN" altLang="en-US" sz="2000" b="1" i="0" u="none" strike="noStrike" cap="none" normalizeH="0" baseline="0">
                          <a:ln>
                            <a:noFill/>
                          </a:ln>
                          <a:solidFill>
                            <a:schemeClr val="tx1"/>
                          </a:solidFill>
                          <a:effectLst/>
                          <a:latin typeface="Times New Roman" pitchFamily="18" charset="0"/>
                          <a:ea typeface="宋体" pitchFamily="2" charset="-122"/>
                        </a:rPr>
                        <a:t>幼叶</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dirty="0">
                          <a:ln>
                            <a:noFill/>
                          </a:ln>
                          <a:solidFill>
                            <a:schemeClr val="tx1"/>
                          </a:solidFill>
                          <a:effectLst/>
                          <a:latin typeface="Times New Roman" pitchFamily="18" charset="0"/>
                          <a:ea typeface="宋体" pitchFamily="2" charset="-122"/>
                        </a:rPr>
                        <a:t>离子态</a:t>
                      </a:r>
                      <a:r>
                        <a:rPr kumimoji="1" lang="en-US" altLang="zh-CN" sz="2000" b="1" i="0" u="none" strike="noStrike" cap="none" normalizeH="0" baseline="0" dirty="0">
                          <a:ln>
                            <a:noFill/>
                          </a:ln>
                          <a:solidFill>
                            <a:schemeClr val="tx1"/>
                          </a:solidFill>
                          <a:effectLst/>
                          <a:latin typeface="Times New Roman" pitchFamily="18" charset="0"/>
                          <a:ea typeface="宋体" pitchFamily="2" charset="-122"/>
                        </a:rPr>
                        <a:t>(Al</a:t>
                      </a:r>
                      <a:r>
                        <a:rPr kumimoji="1" lang="en-US" altLang="zh-CN" sz="2000" b="1" i="0" u="none" strike="noStrike" cap="none" normalizeH="0" baseline="30000" dirty="0">
                          <a:ln>
                            <a:noFill/>
                          </a:ln>
                          <a:solidFill>
                            <a:schemeClr val="tx1"/>
                          </a:solidFill>
                          <a:effectLst/>
                          <a:latin typeface="Times New Roman" pitchFamily="18" charset="0"/>
                          <a:ea typeface="宋体" pitchFamily="2" charset="-122"/>
                        </a:rPr>
                        <a:t>3+</a:t>
                      </a:r>
                      <a:r>
                        <a:rPr kumimoji="1" lang="en-US" altLang="zh-CN" sz="2000" b="1" i="0" u="none" strike="noStrike" cap="none" normalizeH="0" baseline="0" dirty="0">
                          <a:ln>
                            <a:noFill/>
                          </a:ln>
                          <a:solidFill>
                            <a:schemeClr val="tx1"/>
                          </a:solidFill>
                          <a:effectLst/>
                          <a:latin typeface="Times New Roman" pitchFamily="18" charset="0"/>
                          <a:ea typeface="宋体" pitchFamily="2" charset="-122"/>
                        </a:rPr>
                        <a: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4" name="Text Box 2"/>
          <p:cNvSpPr txBox="1">
            <a:spLocks noChangeArrowheads="1"/>
          </p:cNvSpPr>
          <p:nvPr/>
        </p:nvSpPr>
        <p:spPr bwMode="auto">
          <a:xfrm>
            <a:off x="323850" y="260350"/>
            <a:ext cx="8280400" cy="457200"/>
          </a:xfrm>
          <a:prstGeom prst="rect">
            <a:avLst/>
          </a:prstGeom>
          <a:noFill/>
          <a:ln w="9525">
            <a:noFill/>
            <a:miter lim="800000"/>
            <a:headEnd/>
            <a:tailEnd/>
          </a:ln>
          <a:effectLst/>
        </p:spPr>
        <p:txBody>
          <a:bodyPr>
            <a:spAutoFit/>
          </a:bodyPr>
          <a:lstStyle/>
          <a:p>
            <a:pPr algn="l">
              <a:spcBef>
                <a:spcPct val="50000"/>
              </a:spcBef>
            </a:pPr>
            <a:endParaRPr lang="zh-CN" altLang="zh-CN">
              <a:solidFill>
                <a:schemeClr val="tx1"/>
              </a:solidFill>
              <a:ea typeface="宋体" pitchFamily="2" charset="-122"/>
            </a:endParaRPr>
          </a:p>
        </p:txBody>
      </p:sp>
      <p:sp>
        <p:nvSpPr>
          <p:cNvPr id="243715" name="Text Box 3"/>
          <p:cNvSpPr txBox="1">
            <a:spLocks noChangeArrowheads="1"/>
          </p:cNvSpPr>
          <p:nvPr/>
        </p:nvSpPr>
        <p:spPr bwMode="auto">
          <a:xfrm>
            <a:off x="467544" y="332656"/>
            <a:ext cx="8207375" cy="369332"/>
          </a:xfrm>
          <a:prstGeom prst="rect">
            <a:avLst/>
          </a:prstGeom>
          <a:noFill/>
          <a:ln w="9525">
            <a:noFill/>
            <a:miter lim="800000"/>
            <a:headEnd/>
            <a:tailEnd/>
          </a:ln>
          <a:effectLst/>
        </p:spPr>
        <p:txBody>
          <a:bodyPr>
            <a:spAutoFit/>
          </a:bodyPr>
          <a:lstStyle/>
          <a:p>
            <a:pPr algn="ctr">
              <a:spcBef>
                <a:spcPct val="50000"/>
              </a:spcBef>
            </a:pPr>
            <a:r>
              <a:rPr lang="zh-CN" altLang="en-US" b="1" dirty="0">
                <a:solidFill>
                  <a:srgbClr val="FF0000"/>
                </a:solidFill>
                <a:ea typeface="黑体" pitchFamily="49" charset="-122"/>
              </a:rPr>
              <a:t>有益元素的生理功能</a:t>
            </a:r>
          </a:p>
        </p:txBody>
      </p:sp>
      <p:graphicFrame>
        <p:nvGraphicFramePr>
          <p:cNvPr id="243716" name="Group 4"/>
          <p:cNvGraphicFramePr>
            <a:graphicFrameLocks noGrp="1"/>
          </p:cNvGraphicFramePr>
          <p:nvPr/>
        </p:nvGraphicFramePr>
        <p:xfrm>
          <a:off x="467544" y="692696"/>
          <a:ext cx="8424936" cy="6125185"/>
        </p:xfrm>
        <a:graphic>
          <a:graphicData uri="http://schemas.openxmlformats.org/drawingml/2006/table">
            <a:tbl>
              <a:tblPr/>
              <a:tblGrid>
                <a:gridCol w="944643">
                  <a:extLst>
                    <a:ext uri="{9D8B030D-6E8A-4147-A177-3AD203B41FA5}">
                      <a16:colId xmlns:a16="http://schemas.microsoft.com/office/drawing/2014/main" val="20000"/>
                    </a:ext>
                  </a:extLst>
                </a:gridCol>
                <a:gridCol w="4720013">
                  <a:extLst>
                    <a:ext uri="{9D8B030D-6E8A-4147-A177-3AD203B41FA5}">
                      <a16:colId xmlns:a16="http://schemas.microsoft.com/office/drawing/2014/main" val="20001"/>
                    </a:ext>
                  </a:extLst>
                </a:gridCol>
                <a:gridCol w="2760280">
                  <a:extLst>
                    <a:ext uri="{9D8B030D-6E8A-4147-A177-3AD203B41FA5}">
                      <a16:colId xmlns:a16="http://schemas.microsoft.com/office/drawing/2014/main" val="20002"/>
                    </a:ext>
                  </a:extLst>
                </a:gridCol>
              </a:tblGrid>
              <a:tr h="45590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dirty="0">
                          <a:ln>
                            <a:noFill/>
                          </a:ln>
                          <a:solidFill>
                            <a:srgbClr val="FFFF00"/>
                          </a:solidFill>
                          <a:effectLst/>
                          <a:latin typeface="Times New Roman" pitchFamily="18" charset="0"/>
                          <a:ea typeface="宋体" pitchFamily="2" charset="-122"/>
                        </a:rPr>
                        <a:t>元素</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dirty="0">
                          <a:ln>
                            <a:noFill/>
                          </a:ln>
                          <a:solidFill>
                            <a:srgbClr val="FFFF00"/>
                          </a:solidFill>
                          <a:effectLst/>
                          <a:latin typeface="Times New Roman" pitchFamily="18" charset="0"/>
                          <a:ea typeface="宋体" pitchFamily="2" charset="-122"/>
                        </a:rPr>
                        <a:t>主要生理功能</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dirty="0">
                          <a:ln>
                            <a:noFill/>
                          </a:ln>
                          <a:solidFill>
                            <a:srgbClr val="FFFF00"/>
                          </a:solidFill>
                          <a:effectLst/>
                          <a:latin typeface="Times New Roman" pitchFamily="18" charset="0"/>
                          <a:ea typeface="宋体" pitchFamily="2" charset="-122"/>
                        </a:rPr>
                        <a:t>主要受益植物</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61884">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dirty="0">
                          <a:ln>
                            <a:noFill/>
                          </a:ln>
                          <a:solidFill>
                            <a:srgbClr val="0BF57A"/>
                          </a:solidFill>
                          <a:effectLst/>
                          <a:latin typeface="Times New Roman" pitchFamily="18" charset="0"/>
                          <a:ea typeface="宋体" pitchFamily="2" charset="-122"/>
                        </a:rPr>
                        <a:t>硅</a:t>
                      </a:r>
                      <a:r>
                        <a:rPr kumimoji="1" lang="en-US" altLang="zh-CN" sz="2000" b="1" i="0" u="none" strike="noStrike" cap="none" normalizeH="0" baseline="0" dirty="0">
                          <a:ln>
                            <a:noFill/>
                          </a:ln>
                          <a:solidFill>
                            <a:srgbClr val="0BF57A"/>
                          </a:solidFill>
                          <a:effectLst/>
                          <a:latin typeface="Times New Roman" pitchFamily="18" charset="0"/>
                          <a:ea typeface="宋体" pitchFamily="2" charset="-122"/>
                        </a:rPr>
                        <a:t>(Si)</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dirty="0">
                          <a:ln>
                            <a:noFill/>
                          </a:ln>
                          <a:solidFill>
                            <a:schemeClr val="tx1"/>
                          </a:solidFill>
                          <a:effectLst/>
                          <a:latin typeface="Times New Roman" pitchFamily="18" charset="0"/>
                          <a:ea typeface="宋体" pitchFamily="2" charset="-122"/>
                        </a:rPr>
                        <a:t>参与细胞壁的组成</a:t>
                      </a:r>
                      <a:r>
                        <a:rPr kumimoji="1" lang="en-US" altLang="zh-CN" sz="2000" b="1" i="0" u="none" strike="noStrike" cap="none" normalizeH="0" baseline="0" dirty="0">
                          <a:ln>
                            <a:noFill/>
                          </a:ln>
                          <a:solidFill>
                            <a:schemeClr val="tx1"/>
                          </a:solidFill>
                          <a:effectLst/>
                          <a:latin typeface="Times New Roman" pitchFamily="18" charset="0"/>
                          <a:ea typeface="宋体" pitchFamily="2" charset="-122"/>
                        </a:rPr>
                        <a:t>(</a:t>
                      </a:r>
                      <a:r>
                        <a:rPr kumimoji="1" lang="zh-CN" altLang="en-US" sz="2000" b="1" i="0" u="none" strike="noStrike" cap="none" normalizeH="0" baseline="0" dirty="0">
                          <a:ln>
                            <a:noFill/>
                          </a:ln>
                          <a:solidFill>
                            <a:schemeClr val="tx1"/>
                          </a:solidFill>
                          <a:effectLst/>
                          <a:latin typeface="Times New Roman" pitchFamily="18" charset="0"/>
                          <a:ea typeface="宋体" pitchFamily="2" charset="-122"/>
                        </a:rPr>
                        <a:t>增强植物的硬度</a:t>
                      </a:r>
                      <a:r>
                        <a:rPr kumimoji="1" lang="en-US" altLang="zh-CN" sz="2000" b="1" i="0" u="none" strike="noStrike" cap="none" normalizeH="0" baseline="0" dirty="0">
                          <a:ln>
                            <a:noFill/>
                          </a:ln>
                          <a:solidFill>
                            <a:schemeClr val="tx1"/>
                          </a:solidFill>
                          <a:effectLst/>
                          <a:latin typeface="Times New Roman" pitchFamily="18" charset="0"/>
                          <a:ea typeface="宋体" pitchFamily="2" charset="-122"/>
                        </a:rPr>
                        <a:t>);</a:t>
                      </a:r>
                    </a:p>
                    <a:p>
                      <a:pPr marL="0" marR="0" lvl="0" indent="0" algn="l"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dirty="0">
                          <a:ln>
                            <a:noFill/>
                          </a:ln>
                          <a:solidFill>
                            <a:schemeClr val="tx1"/>
                          </a:solidFill>
                          <a:effectLst/>
                          <a:latin typeface="Times New Roman" pitchFamily="18" charset="0"/>
                          <a:ea typeface="宋体" pitchFamily="2" charset="-122"/>
                        </a:rPr>
                        <a:t>影响植物光合作用与蒸腾作用</a:t>
                      </a:r>
                      <a:r>
                        <a:rPr kumimoji="1" lang="en-US" altLang="zh-CN" sz="2000" b="1" i="0" u="none" strike="noStrike" cap="none" normalizeH="0" baseline="0" dirty="0">
                          <a:ln>
                            <a:noFill/>
                          </a:ln>
                          <a:solidFill>
                            <a:schemeClr val="tx1"/>
                          </a:solidFill>
                          <a:effectLst/>
                          <a:latin typeface="Times New Roman" pitchFamily="18" charset="0"/>
                          <a:ea typeface="宋体" pitchFamily="2" charset="-122"/>
                        </a:rPr>
                        <a:t>;</a:t>
                      </a:r>
                    </a:p>
                    <a:p>
                      <a:pPr marL="0" marR="0" lvl="0" indent="0" algn="l"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dirty="0">
                          <a:ln>
                            <a:noFill/>
                          </a:ln>
                          <a:solidFill>
                            <a:schemeClr val="tx1"/>
                          </a:solidFill>
                          <a:effectLst/>
                          <a:latin typeface="Times New Roman" pitchFamily="18" charset="0"/>
                          <a:ea typeface="宋体" pitchFamily="2" charset="-122"/>
                        </a:rPr>
                        <a:t>提高植物的抗逆性</a:t>
                      </a:r>
                      <a:r>
                        <a:rPr kumimoji="1" lang="en-US" altLang="zh-CN" sz="2000" b="1" i="0" u="none" strike="noStrike" cap="none" normalizeH="0" baseline="0" dirty="0">
                          <a:ln>
                            <a:noFill/>
                          </a:ln>
                          <a:solidFill>
                            <a:schemeClr val="tx1"/>
                          </a:solidFill>
                          <a:effectLst/>
                          <a:latin typeface="Times New Roman" pitchFamily="18" charset="0"/>
                          <a:ea typeface="宋体" pitchFamily="2" charset="-122"/>
                        </a:rPr>
                        <a:t>; </a:t>
                      </a:r>
                      <a:r>
                        <a:rPr kumimoji="1" lang="zh-CN" altLang="en-US" sz="2000" b="1" i="0" u="none" strike="noStrike" cap="none" normalizeH="0" baseline="0" dirty="0">
                          <a:ln>
                            <a:noFill/>
                          </a:ln>
                          <a:solidFill>
                            <a:schemeClr val="tx1"/>
                          </a:solidFill>
                          <a:effectLst/>
                          <a:latin typeface="Times New Roman" pitchFamily="18" charset="0"/>
                          <a:ea typeface="宋体" pitchFamily="2" charset="-122"/>
                        </a:rPr>
                        <a:t>与其它养分相互作用</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a:ln>
                            <a:noFill/>
                          </a:ln>
                          <a:solidFill>
                            <a:schemeClr val="tx1"/>
                          </a:solidFill>
                          <a:effectLst/>
                          <a:latin typeface="Times New Roman" pitchFamily="18" charset="0"/>
                          <a:ea typeface="宋体" pitchFamily="2" charset="-122"/>
                        </a:rPr>
                        <a:t>禾本科植物</a:t>
                      </a:r>
                    </a:p>
                    <a:p>
                      <a:pPr marL="0" marR="0" lvl="0" indent="0" algn="l" defTabSz="914400" rtl="0" eaLnBrk="1" fontAlgn="base" latinLnBrk="0" hangingPunct="1">
                        <a:lnSpc>
                          <a:spcPct val="100000"/>
                        </a:lnSpc>
                        <a:spcBef>
                          <a:spcPct val="20000"/>
                        </a:spcBef>
                        <a:spcAft>
                          <a:spcPct val="0"/>
                        </a:spcAft>
                        <a:buClrTx/>
                        <a:buSzTx/>
                        <a:buFontTx/>
                        <a:buNone/>
                        <a:tabLst/>
                      </a:pPr>
                      <a:r>
                        <a:rPr kumimoji="1" lang="en-US" altLang="zh-CN" sz="2000" b="1" i="0" u="none" strike="noStrike" cap="none" normalizeH="0" baseline="0">
                          <a:ln>
                            <a:noFill/>
                          </a:ln>
                          <a:solidFill>
                            <a:schemeClr val="tx1"/>
                          </a:solidFill>
                          <a:effectLst/>
                          <a:latin typeface="Times New Roman" pitchFamily="18" charset="0"/>
                          <a:ea typeface="宋体" pitchFamily="2" charset="-122"/>
                        </a:rPr>
                        <a:t>(</a:t>
                      </a:r>
                      <a:r>
                        <a:rPr kumimoji="1" lang="zh-CN" altLang="en-US" sz="2000" b="1" i="0" u="none" strike="noStrike" cap="none" normalizeH="0" baseline="0">
                          <a:ln>
                            <a:noFill/>
                          </a:ln>
                          <a:solidFill>
                            <a:schemeClr val="tx1"/>
                          </a:solidFill>
                          <a:effectLst/>
                          <a:latin typeface="Times New Roman" pitchFamily="18" charset="0"/>
                          <a:ea typeface="宋体" pitchFamily="2" charset="-122"/>
                        </a:rPr>
                        <a:t>如水稻、小麦、大麦</a:t>
                      </a:r>
                      <a:r>
                        <a:rPr kumimoji="1" lang="en-US" altLang="zh-CN" sz="2000" b="1" i="0" u="none" strike="noStrike" cap="none" normalizeH="0" baseline="0">
                          <a:ln>
                            <a:noFill/>
                          </a:ln>
                          <a:solidFill>
                            <a:schemeClr val="tx1"/>
                          </a:solidFill>
                          <a:effectLst/>
                          <a:latin typeface="Times New Roman" pitchFamily="18" charset="0"/>
                          <a:ea typeface="宋体" pitchFamily="2" charset="-122"/>
                        </a:rPr>
                        <a: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061884">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zh-CN" sz="2000" b="1" i="0" u="none" strike="noStrike" cap="none" normalizeH="0" baseline="0" dirty="0">
                          <a:ln>
                            <a:noFill/>
                          </a:ln>
                          <a:solidFill>
                            <a:srgbClr val="0BF57A"/>
                          </a:solidFill>
                          <a:effectLst/>
                          <a:latin typeface="Times New Roman" pitchFamily="18" charset="0"/>
                          <a:ea typeface="宋体" pitchFamily="2" charset="-122"/>
                        </a:rPr>
                        <a:t>钠</a:t>
                      </a:r>
                      <a:r>
                        <a:rPr kumimoji="1" lang="en-US" altLang="zh-CN" sz="2000" b="1" i="0" u="none" strike="noStrike" cap="none" normalizeH="0" baseline="0" dirty="0">
                          <a:ln>
                            <a:noFill/>
                          </a:ln>
                          <a:solidFill>
                            <a:srgbClr val="0BF57A"/>
                          </a:solidFill>
                          <a:effectLst/>
                          <a:latin typeface="Times New Roman" pitchFamily="18" charset="0"/>
                          <a:ea typeface="宋体" pitchFamily="2" charset="-122"/>
                        </a:rPr>
                        <a:t>(Na)</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dirty="0">
                          <a:ln>
                            <a:noFill/>
                          </a:ln>
                          <a:solidFill>
                            <a:schemeClr val="tx1"/>
                          </a:solidFill>
                          <a:effectLst/>
                          <a:latin typeface="Times New Roman" pitchFamily="18" charset="0"/>
                          <a:ea typeface="宋体" pitchFamily="2" charset="-122"/>
                        </a:rPr>
                        <a:t>刺激植物生长</a:t>
                      </a:r>
                      <a:r>
                        <a:rPr kumimoji="1" lang="en-US" altLang="zh-CN" sz="2000" b="1" i="0" u="none" strike="noStrike" cap="none" normalizeH="0" baseline="0" dirty="0">
                          <a:ln>
                            <a:noFill/>
                          </a:ln>
                          <a:solidFill>
                            <a:schemeClr val="tx1"/>
                          </a:solidFill>
                          <a:effectLst/>
                          <a:latin typeface="Times New Roman" pitchFamily="18" charset="0"/>
                          <a:ea typeface="宋体" pitchFamily="2" charset="-122"/>
                        </a:rPr>
                        <a:t>; </a:t>
                      </a:r>
                      <a:r>
                        <a:rPr kumimoji="1" lang="zh-CN" altLang="zh-CN" sz="2000" b="1" i="0" u="none" strike="noStrike" cap="none" normalizeH="0" baseline="0" dirty="0">
                          <a:ln>
                            <a:noFill/>
                          </a:ln>
                          <a:solidFill>
                            <a:schemeClr val="tx1"/>
                          </a:solidFill>
                          <a:effectLst/>
                          <a:latin typeface="Times New Roman" pitchFamily="18" charset="0"/>
                          <a:ea typeface="宋体" pitchFamily="2" charset="-122"/>
                        </a:rPr>
                        <a:t>调节细胞渗透压</a:t>
                      </a:r>
                      <a:r>
                        <a:rPr kumimoji="1" lang="en-US" altLang="zh-CN" sz="2000" b="1" i="0" u="none" strike="noStrike" cap="none" normalizeH="0" baseline="0" dirty="0">
                          <a:ln>
                            <a:noFill/>
                          </a:ln>
                          <a:solidFill>
                            <a:schemeClr val="tx1"/>
                          </a:solidFill>
                          <a:effectLst/>
                          <a:latin typeface="Times New Roman" pitchFamily="18" charset="0"/>
                          <a:ea typeface="宋体" pitchFamily="2" charset="-122"/>
                        </a:rPr>
                        <a:t>;</a:t>
                      </a:r>
                    </a:p>
                    <a:p>
                      <a:pPr marL="0" marR="0" lvl="0" indent="0" algn="l"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dirty="0">
                          <a:ln>
                            <a:noFill/>
                          </a:ln>
                          <a:solidFill>
                            <a:schemeClr val="tx1"/>
                          </a:solidFill>
                          <a:effectLst/>
                          <a:latin typeface="Times New Roman" pitchFamily="18" charset="0"/>
                          <a:ea typeface="宋体" pitchFamily="2" charset="-122"/>
                        </a:rPr>
                        <a:t>影响植物水分平衡与细胞伸展</a:t>
                      </a:r>
                      <a:r>
                        <a:rPr kumimoji="1" lang="en-US" altLang="zh-CN" sz="2000" b="1" i="0" u="none" strike="noStrike" cap="none" normalizeH="0" baseline="0" dirty="0">
                          <a:ln>
                            <a:noFill/>
                          </a:ln>
                          <a:solidFill>
                            <a:schemeClr val="tx1"/>
                          </a:solidFill>
                          <a:effectLst/>
                          <a:latin typeface="Times New Roman" pitchFamily="18" charset="0"/>
                          <a:ea typeface="宋体" pitchFamily="2" charset="-122"/>
                        </a:rPr>
                        <a:t>;</a:t>
                      </a:r>
                    </a:p>
                    <a:p>
                      <a:pPr marL="0" marR="0" lvl="0" indent="0" algn="l" defTabSz="914400" rtl="0" eaLnBrk="1" fontAlgn="base" latinLnBrk="0" hangingPunct="1">
                        <a:lnSpc>
                          <a:spcPct val="100000"/>
                        </a:lnSpc>
                        <a:spcBef>
                          <a:spcPct val="20000"/>
                        </a:spcBef>
                        <a:spcAft>
                          <a:spcPct val="0"/>
                        </a:spcAft>
                        <a:buClrTx/>
                        <a:buSzTx/>
                        <a:buFontTx/>
                        <a:buNone/>
                        <a:tabLst/>
                      </a:pPr>
                      <a:r>
                        <a:rPr kumimoji="1" lang="zh-CN" altLang="zh-CN" sz="2000" b="1" i="0" u="none" strike="noStrike" cap="none" normalizeH="0" baseline="0" dirty="0">
                          <a:ln>
                            <a:noFill/>
                          </a:ln>
                          <a:solidFill>
                            <a:schemeClr val="tx1"/>
                          </a:solidFill>
                          <a:effectLst/>
                          <a:latin typeface="Times New Roman" pitchFamily="18" charset="0"/>
                          <a:ea typeface="宋体" pitchFamily="2" charset="-122"/>
                        </a:rPr>
                        <a:t>代替钾</a:t>
                      </a:r>
                      <a:r>
                        <a:rPr kumimoji="1" lang="zh-CN" altLang="en-US" sz="2000" b="1" i="0" u="none" strike="noStrike" cap="none" normalizeH="0" baseline="0" dirty="0">
                          <a:ln>
                            <a:noFill/>
                          </a:ln>
                          <a:solidFill>
                            <a:schemeClr val="tx1"/>
                          </a:solidFill>
                          <a:effectLst/>
                          <a:latin typeface="Times New Roman" pitchFamily="18" charset="0"/>
                          <a:ea typeface="宋体" pitchFamily="2" charset="-122"/>
                        </a:rPr>
                        <a:t>行使营养功能</a:t>
                      </a:r>
                      <a:r>
                        <a:rPr kumimoji="1" lang="en-US" altLang="zh-CN" sz="2000" b="1" i="0" u="none" strike="noStrike" cap="none" normalizeH="0" baseline="0" dirty="0">
                          <a:ln>
                            <a:noFill/>
                          </a:ln>
                          <a:solidFill>
                            <a:schemeClr val="tx1"/>
                          </a:solidFill>
                          <a:effectLst/>
                          <a:latin typeface="Times New Roman" pitchFamily="18" charset="0"/>
                          <a:ea typeface="宋体" pitchFamily="2" charset="-122"/>
                        </a:rPr>
                        <a:t>, </a:t>
                      </a:r>
                      <a:r>
                        <a:rPr kumimoji="1" lang="zh-CN" altLang="en-US" sz="2000" b="1" i="0" u="none" strike="noStrike" cap="none" normalizeH="0" baseline="0" dirty="0">
                          <a:ln>
                            <a:noFill/>
                          </a:ln>
                          <a:solidFill>
                            <a:schemeClr val="tx1"/>
                          </a:solidFill>
                          <a:effectLst/>
                          <a:latin typeface="Times New Roman" pitchFamily="18" charset="0"/>
                          <a:ea typeface="宋体" pitchFamily="2" charset="-122"/>
                        </a:rPr>
                        <a:t>如</a:t>
                      </a:r>
                      <a:r>
                        <a:rPr kumimoji="1" lang="zh-CN" altLang="zh-CN" sz="2000" b="1" i="0" u="none" strike="noStrike" cap="none" normalizeH="0" baseline="0" dirty="0">
                          <a:ln>
                            <a:noFill/>
                          </a:ln>
                          <a:solidFill>
                            <a:schemeClr val="tx1"/>
                          </a:solidFill>
                          <a:effectLst/>
                          <a:latin typeface="Times New Roman" pitchFamily="18" charset="0"/>
                          <a:ea typeface="宋体" pitchFamily="2" charset="-122"/>
                        </a:rPr>
                        <a:t>部分酶激活</a:t>
                      </a:r>
                      <a:r>
                        <a:rPr kumimoji="1" lang="zh-CN" altLang="en-US" sz="2000" b="1" i="0" u="none" strike="noStrike" cap="none" normalizeH="0" baseline="0" dirty="0">
                          <a:ln>
                            <a:noFill/>
                          </a:ln>
                          <a:solidFill>
                            <a:schemeClr val="tx1"/>
                          </a:solidFill>
                          <a:effectLst/>
                          <a:latin typeface="Times New Roman" pitchFamily="18" charset="0"/>
                          <a:ea typeface="宋体" pitchFamily="2" charset="-122"/>
                        </a:rPr>
                        <a:t>等</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en-US" altLang="zh-CN" sz="2000" b="1" i="0" u="none" strike="noStrike" cap="none" normalizeH="0" baseline="0">
                          <a:ln>
                            <a:noFill/>
                          </a:ln>
                          <a:solidFill>
                            <a:schemeClr val="tx1"/>
                          </a:solidFill>
                          <a:effectLst/>
                          <a:latin typeface="Times New Roman" pitchFamily="18" charset="0"/>
                          <a:ea typeface="宋体" pitchFamily="2" charset="-122"/>
                        </a:rPr>
                        <a:t>C4</a:t>
                      </a:r>
                      <a:r>
                        <a:rPr kumimoji="1" lang="zh-CN" altLang="zh-CN" sz="2000" b="1" i="0" u="none" strike="noStrike" cap="none" normalizeH="0" baseline="0">
                          <a:ln>
                            <a:noFill/>
                          </a:ln>
                          <a:solidFill>
                            <a:schemeClr val="tx1"/>
                          </a:solidFill>
                          <a:effectLst/>
                          <a:latin typeface="Times New Roman" pitchFamily="18" charset="0"/>
                          <a:ea typeface="宋体" pitchFamily="2" charset="-122"/>
                        </a:rPr>
                        <a:t>或</a:t>
                      </a:r>
                      <a:r>
                        <a:rPr kumimoji="1" lang="en-US" altLang="zh-CN" sz="2000" b="1" i="0" u="none" strike="noStrike" cap="none" normalizeH="0" baseline="0">
                          <a:ln>
                            <a:noFill/>
                          </a:ln>
                          <a:solidFill>
                            <a:schemeClr val="tx1"/>
                          </a:solidFill>
                          <a:effectLst/>
                          <a:latin typeface="Times New Roman" pitchFamily="18" charset="0"/>
                          <a:ea typeface="宋体" pitchFamily="2" charset="-122"/>
                        </a:rPr>
                        <a:t>CAM</a:t>
                      </a:r>
                      <a:r>
                        <a:rPr kumimoji="1" lang="zh-CN" altLang="zh-CN" sz="2000" b="1" i="0" u="none" strike="noStrike" cap="none" normalizeH="0" baseline="0">
                          <a:ln>
                            <a:noFill/>
                          </a:ln>
                          <a:solidFill>
                            <a:schemeClr val="tx1"/>
                          </a:solidFill>
                          <a:effectLst/>
                          <a:latin typeface="Times New Roman" pitchFamily="18" charset="0"/>
                          <a:ea typeface="宋体" pitchFamily="2" charset="-122"/>
                        </a:rPr>
                        <a:t>类植物</a:t>
                      </a:r>
                      <a:endParaRPr kumimoji="1" lang="zh-CN" altLang="en-US" sz="2000" b="1" i="0" u="none" strike="noStrike" cap="none" normalizeH="0" baseline="0">
                        <a:ln>
                          <a:noFill/>
                        </a:ln>
                        <a:solidFill>
                          <a:schemeClr val="tx1"/>
                        </a:solidFill>
                        <a:effectLst/>
                        <a:latin typeface="Times New Roman" pitchFamily="18" charset="0"/>
                        <a:ea typeface="宋体" pitchFamily="2" charset="-122"/>
                      </a:endParaRPr>
                    </a:p>
                    <a:p>
                      <a:pPr marL="0" marR="0" lvl="0" indent="0" algn="l" defTabSz="914400" rtl="0" eaLnBrk="1" fontAlgn="base" latinLnBrk="0" hangingPunct="1">
                        <a:lnSpc>
                          <a:spcPct val="100000"/>
                        </a:lnSpc>
                        <a:spcBef>
                          <a:spcPct val="20000"/>
                        </a:spcBef>
                        <a:spcAft>
                          <a:spcPct val="0"/>
                        </a:spcAft>
                        <a:buClrTx/>
                        <a:buSzTx/>
                        <a:buFontTx/>
                        <a:buNone/>
                        <a:tabLst/>
                      </a:pPr>
                      <a:r>
                        <a:rPr kumimoji="1" lang="zh-CN" altLang="zh-CN" sz="2000" b="1" i="0" u="none" strike="noStrike" cap="none" normalizeH="0" baseline="0">
                          <a:ln>
                            <a:noFill/>
                          </a:ln>
                          <a:solidFill>
                            <a:schemeClr val="tx1"/>
                          </a:solidFill>
                          <a:effectLst/>
                          <a:latin typeface="Times New Roman" pitchFamily="18" charset="0"/>
                          <a:ea typeface="宋体" pitchFamily="2" charset="-122"/>
                        </a:rPr>
                        <a:t>(如甜菜等)</a:t>
                      </a:r>
                      <a:endParaRPr kumimoji="1" lang="en-US" altLang="zh-CN" sz="2000" b="1" i="0" u="none" strike="noStrike" cap="none" normalizeH="0" baseline="0">
                        <a:ln>
                          <a:noFill/>
                        </a:ln>
                        <a:solidFill>
                          <a:schemeClr val="tx1"/>
                        </a:solidFill>
                        <a:effectLst/>
                        <a:latin typeface="Times New Roman" pitchFamily="18" charset="0"/>
                        <a:ea typeface="宋体"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61884">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dirty="0">
                          <a:ln>
                            <a:noFill/>
                          </a:ln>
                          <a:solidFill>
                            <a:srgbClr val="0BF57A"/>
                          </a:solidFill>
                          <a:effectLst/>
                          <a:latin typeface="Times New Roman" pitchFamily="18" charset="0"/>
                          <a:ea typeface="宋体" pitchFamily="2" charset="-122"/>
                        </a:rPr>
                        <a:t>钴</a:t>
                      </a:r>
                      <a:r>
                        <a:rPr kumimoji="1" lang="en-US" altLang="zh-CN" sz="2000" b="1" i="0" u="none" strike="noStrike" cap="none" normalizeH="0" baseline="0" dirty="0">
                          <a:ln>
                            <a:noFill/>
                          </a:ln>
                          <a:solidFill>
                            <a:srgbClr val="0BF57A"/>
                          </a:solidFill>
                          <a:effectLst/>
                          <a:latin typeface="Times New Roman" pitchFamily="18" charset="0"/>
                          <a:ea typeface="宋体" pitchFamily="2" charset="-122"/>
                        </a:rPr>
                        <a:t>(Co)</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dirty="0">
                          <a:ln>
                            <a:noFill/>
                          </a:ln>
                          <a:solidFill>
                            <a:schemeClr val="tx1"/>
                          </a:solidFill>
                          <a:effectLst/>
                          <a:latin typeface="Times New Roman" pitchFamily="18" charset="0"/>
                          <a:ea typeface="宋体" pitchFamily="2" charset="-122"/>
                        </a:rPr>
                        <a:t>参与豆科植物根瘤固氮</a:t>
                      </a:r>
                      <a:r>
                        <a:rPr kumimoji="1" lang="en-US" altLang="zh-CN" sz="2000" b="1" i="0" u="none" strike="noStrike" cap="none" normalizeH="0" baseline="0" dirty="0">
                          <a:ln>
                            <a:noFill/>
                          </a:ln>
                          <a:solidFill>
                            <a:schemeClr val="tx1"/>
                          </a:solidFill>
                          <a:effectLst/>
                          <a:latin typeface="Times New Roman" pitchFamily="18" charset="0"/>
                          <a:ea typeface="宋体" pitchFamily="2" charset="-122"/>
                        </a:rPr>
                        <a:t>;</a:t>
                      </a:r>
                    </a:p>
                    <a:p>
                      <a:pPr marL="0" marR="0" lvl="0" indent="0" algn="l" defTabSz="914400" rtl="0" eaLnBrk="1" fontAlgn="base" latinLnBrk="0" hangingPunct="1">
                        <a:lnSpc>
                          <a:spcPct val="100000"/>
                        </a:lnSpc>
                        <a:spcBef>
                          <a:spcPct val="20000"/>
                        </a:spcBef>
                        <a:spcAft>
                          <a:spcPct val="0"/>
                        </a:spcAft>
                        <a:buClrTx/>
                        <a:buSzTx/>
                        <a:buFontTx/>
                        <a:buNone/>
                        <a:tabLst/>
                      </a:pPr>
                      <a:r>
                        <a:rPr kumimoji="1" lang="zh-CN" altLang="zh-CN" sz="2000" b="1" i="0" u="none" strike="noStrike" cap="none" normalizeH="0" baseline="0" dirty="0">
                          <a:ln>
                            <a:noFill/>
                          </a:ln>
                          <a:solidFill>
                            <a:schemeClr val="tx1"/>
                          </a:solidFill>
                          <a:effectLst/>
                          <a:latin typeface="Times New Roman" pitchFamily="18" charset="0"/>
                          <a:ea typeface="宋体" pitchFamily="2" charset="-122"/>
                        </a:rPr>
                        <a:t>调节酶或激素活性</a:t>
                      </a:r>
                      <a:r>
                        <a:rPr kumimoji="1" lang="en-US" altLang="zh-CN" sz="2000" b="1" i="0" u="none" strike="noStrike" cap="none" normalizeH="0" baseline="0" dirty="0">
                          <a:ln>
                            <a:noFill/>
                          </a:ln>
                          <a:solidFill>
                            <a:schemeClr val="tx1"/>
                          </a:solidFill>
                          <a:effectLst/>
                          <a:latin typeface="Times New Roman" pitchFamily="18" charset="0"/>
                          <a:ea typeface="宋体" pitchFamily="2" charset="-122"/>
                        </a:rPr>
                        <a:t>, </a:t>
                      </a:r>
                      <a:r>
                        <a:rPr kumimoji="1" lang="zh-CN" altLang="en-US" sz="2000" b="1" i="0" u="none" strike="noStrike" cap="none" normalizeH="0" baseline="0" dirty="0">
                          <a:ln>
                            <a:noFill/>
                          </a:ln>
                          <a:solidFill>
                            <a:schemeClr val="tx1"/>
                          </a:solidFill>
                          <a:effectLst/>
                          <a:latin typeface="Times New Roman" pitchFamily="18" charset="0"/>
                          <a:ea typeface="宋体" pitchFamily="2" charset="-122"/>
                        </a:rPr>
                        <a:t>刺激植物生长</a:t>
                      </a:r>
                      <a:r>
                        <a:rPr kumimoji="1" lang="en-US" altLang="zh-CN" sz="2000" b="1" i="0" u="none" strike="noStrike" cap="none" normalizeH="0" baseline="0" dirty="0">
                          <a:ln>
                            <a:noFill/>
                          </a:ln>
                          <a:solidFill>
                            <a:schemeClr val="tx1"/>
                          </a:solidFill>
                          <a:effectLst/>
                          <a:latin typeface="Times New Roman" pitchFamily="18" charset="0"/>
                          <a:ea typeface="宋体" pitchFamily="2" charset="-122"/>
                        </a:rPr>
                        <a:t>;</a:t>
                      </a:r>
                    </a:p>
                    <a:p>
                      <a:pPr marL="0" marR="0" lvl="0" indent="0" algn="l"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dirty="0">
                          <a:ln>
                            <a:noFill/>
                          </a:ln>
                          <a:solidFill>
                            <a:schemeClr val="tx1"/>
                          </a:solidFill>
                          <a:effectLst/>
                          <a:latin typeface="Times New Roman" pitchFamily="18" charset="0"/>
                          <a:ea typeface="宋体" pitchFamily="2" charset="-122"/>
                        </a:rPr>
                        <a:t>稳定叶绿素</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zh-CN" altLang="zh-CN" sz="2000" b="1" i="0" u="none" strike="noStrike" cap="none" normalizeH="0" baseline="0" dirty="0">
                          <a:ln>
                            <a:noFill/>
                          </a:ln>
                          <a:solidFill>
                            <a:schemeClr val="tx1"/>
                          </a:solidFill>
                          <a:effectLst/>
                          <a:latin typeface="Times New Roman" pitchFamily="18" charset="0"/>
                          <a:ea typeface="宋体" pitchFamily="2" charset="-122"/>
                        </a:rPr>
                        <a:t>豆科固氮植物(必需)</a:t>
                      </a:r>
                    </a:p>
                    <a:p>
                      <a:pPr marL="0" marR="0" lvl="0" indent="0" algn="l" defTabSz="914400" rtl="0" eaLnBrk="1" fontAlgn="base" latinLnBrk="0" hangingPunct="1">
                        <a:lnSpc>
                          <a:spcPct val="100000"/>
                        </a:lnSpc>
                        <a:spcBef>
                          <a:spcPct val="20000"/>
                        </a:spcBef>
                        <a:spcAft>
                          <a:spcPct val="0"/>
                        </a:spcAft>
                        <a:buClrTx/>
                        <a:buSzTx/>
                        <a:buFontTx/>
                        <a:buNone/>
                        <a:tabLst/>
                      </a:pPr>
                      <a:endParaRPr kumimoji="1" lang="en-US" altLang="zh-CN" sz="2000" b="1" i="0" u="none" strike="noStrike" cap="none" normalizeH="0" baseline="0" dirty="0">
                        <a:ln>
                          <a:noFill/>
                        </a:ln>
                        <a:solidFill>
                          <a:schemeClr val="tx1"/>
                        </a:solidFill>
                        <a:effectLst/>
                        <a:latin typeface="Times New Roman" pitchFamily="18" charset="0"/>
                        <a:ea typeface="宋体"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17489">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dirty="0">
                          <a:ln>
                            <a:noFill/>
                          </a:ln>
                          <a:solidFill>
                            <a:srgbClr val="0BF57A"/>
                          </a:solidFill>
                          <a:effectLst/>
                          <a:latin typeface="Times New Roman" pitchFamily="18" charset="0"/>
                          <a:ea typeface="宋体" pitchFamily="2" charset="-122"/>
                        </a:rPr>
                        <a:t>镍</a:t>
                      </a:r>
                      <a:r>
                        <a:rPr kumimoji="1" lang="en-US" altLang="zh-CN" sz="2000" b="1" i="0" u="none" strike="noStrike" cap="none" normalizeH="0" baseline="0" dirty="0">
                          <a:ln>
                            <a:noFill/>
                          </a:ln>
                          <a:solidFill>
                            <a:srgbClr val="0BF57A"/>
                          </a:solidFill>
                          <a:effectLst/>
                          <a:latin typeface="Times New Roman" pitchFamily="18" charset="0"/>
                          <a:ea typeface="宋体" pitchFamily="2" charset="-122"/>
                        </a:rPr>
                        <a:t>(Ni)</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a:ln>
                            <a:noFill/>
                          </a:ln>
                          <a:solidFill>
                            <a:schemeClr val="tx1"/>
                          </a:solidFill>
                          <a:effectLst/>
                          <a:latin typeface="Times New Roman" pitchFamily="18" charset="0"/>
                          <a:ea typeface="宋体" pitchFamily="2" charset="-122"/>
                        </a:rPr>
                        <a:t>刺激种子发芽和幼苗生长</a:t>
                      </a:r>
                      <a:r>
                        <a:rPr kumimoji="1" lang="en-US" altLang="zh-CN" sz="2000" b="1" i="0" u="none" strike="noStrike" cap="none" normalizeH="0" baseline="0">
                          <a:ln>
                            <a:noFill/>
                          </a:ln>
                          <a:solidFill>
                            <a:schemeClr val="tx1"/>
                          </a:solidFill>
                          <a:effectLst/>
                          <a:latin typeface="Times New Roman" pitchFamily="18" charset="0"/>
                          <a:ea typeface="宋体" pitchFamily="2" charset="-122"/>
                        </a:rPr>
                        <a:t>;</a:t>
                      </a:r>
                    </a:p>
                    <a:p>
                      <a:pPr marL="0" marR="0" lvl="0" indent="0" algn="l"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a:ln>
                            <a:noFill/>
                          </a:ln>
                          <a:solidFill>
                            <a:schemeClr val="tx1"/>
                          </a:solidFill>
                          <a:effectLst/>
                          <a:latin typeface="Times New Roman" pitchFamily="18" charset="0"/>
                          <a:ea typeface="宋体" pitchFamily="2" charset="-122"/>
                        </a:rPr>
                        <a:t>催化尿素降解</a:t>
                      </a:r>
                      <a:r>
                        <a:rPr kumimoji="1" lang="en-US" altLang="zh-CN" sz="2000" b="1" i="0" u="none" strike="noStrike" cap="none" normalizeH="0" baseline="0">
                          <a:ln>
                            <a:noFill/>
                          </a:ln>
                          <a:solidFill>
                            <a:schemeClr val="tx1"/>
                          </a:solidFill>
                          <a:effectLst/>
                          <a:latin typeface="Times New Roman" pitchFamily="18" charset="0"/>
                          <a:ea typeface="宋体" pitchFamily="2" charset="-122"/>
                        </a:rPr>
                        <a:t>; </a:t>
                      </a:r>
                      <a:r>
                        <a:rPr kumimoji="1" lang="zh-CN" altLang="en-US" sz="2000" b="1" i="0" u="none" strike="noStrike" cap="none" normalizeH="0" baseline="0">
                          <a:ln>
                            <a:noFill/>
                          </a:ln>
                          <a:solidFill>
                            <a:schemeClr val="tx1"/>
                          </a:solidFill>
                          <a:effectLst/>
                          <a:latin typeface="Times New Roman" pitchFamily="18" charset="0"/>
                          <a:ea typeface="宋体" pitchFamily="2" charset="-122"/>
                        </a:rPr>
                        <a:t>防治某些病害</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zh-CN" altLang="zh-CN" sz="2000" b="1" i="0" u="none" strike="noStrike" cap="none" normalizeH="0" baseline="0" dirty="0">
                          <a:ln>
                            <a:noFill/>
                          </a:ln>
                          <a:solidFill>
                            <a:schemeClr val="tx1"/>
                          </a:solidFill>
                          <a:effectLst/>
                          <a:latin typeface="Times New Roman" pitchFamily="18" charset="0"/>
                          <a:ea typeface="宋体" pitchFamily="2" charset="-122"/>
                        </a:rPr>
                        <a:t>一般植物</a:t>
                      </a:r>
                      <a:endParaRPr kumimoji="1" lang="zh-CN" altLang="en-US" sz="2000" b="1" i="0" u="none" strike="noStrike" cap="none" normalizeH="0" baseline="0" dirty="0">
                        <a:ln>
                          <a:noFill/>
                        </a:ln>
                        <a:solidFill>
                          <a:schemeClr val="tx1"/>
                        </a:solidFill>
                        <a:effectLst/>
                        <a:latin typeface="Times New Roman" pitchFamily="18" charset="0"/>
                        <a:ea typeface="宋体" pitchFamily="2" charset="-122"/>
                      </a:endParaRPr>
                    </a:p>
                    <a:p>
                      <a:pPr marL="0" marR="0" lvl="0" indent="0" algn="l" defTabSz="914400" rtl="0" eaLnBrk="1" fontAlgn="base" latinLnBrk="0" hangingPunct="1">
                        <a:lnSpc>
                          <a:spcPct val="100000"/>
                        </a:lnSpc>
                        <a:spcBef>
                          <a:spcPct val="20000"/>
                        </a:spcBef>
                        <a:spcAft>
                          <a:spcPct val="0"/>
                        </a:spcAft>
                        <a:buClrTx/>
                        <a:buSzTx/>
                        <a:buFontTx/>
                        <a:buNone/>
                        <a:tabLst/>
                      </a:pPr>
                      <a:r>
                        <a:rPr kumimoji="1" lang="en-US" altLang="zh-CN" sz="2000" b="1" i="0" u="none" strike="noStrike" cap="none" normalizeH="0" baseline="0" dirty="0">
                          <a:ln>
                            <a:noFill/>
                          </a:ln>
                          <a:solidFill>
                            <a:schemeClr val="tx1"/>
                          </a:solidFill>
                          <a:effectLst/>
                          <a:latin typeface="Times New Roman" pitchFamily="18" charset="0"/>
                          <a:ea typeface="宋体" pitchFamily="2" charset="-122"/>
                        </a:rPr>
                        <a:t>(</a:t>
                      </a:r>
                      <a:r>
                        <a:rPr kumimoji="1" lang="zh-CN" altLang="en-US" sz="2000" b="1" i="0" u="none" strike="noStrike" cap="none" normalizeH="0" baseline="0" dirty="0">
                          <a:ln>
                            <a:noFill/>
                          </a:ln>
                          <a:solidFill>
                            <a:schemeClr val="tx1"/>
                          </a:solidFill>
                          <a:effectLst/>
                          <a:latin typeface="Times New Roman" pitchFamily="18" charset="0"/>
                          <a:ea typeface="宋体" pitchFamily="2" charset="-122"/>
                        </a:rPr>
                        <a:t>已归入必需元素</a:t>
                      </a:r>
                      <a:r>
                        <a:rPr kumimoji="1" lang="en-US" altLang="zh-CN" sz="2000" b="1" i="0" u="none" strike="noStrike" cap="none" normalizeH="0" baseline="0" dirty="0">
                          <a:ln>
                            <a:noFill/>
                          </a:ln>
                          <a:solidFill>
                            <a:schemeClr val="tx1"/>
                          </a:solidFill>
                          <a:effectLst/>
                          <a:latin typeface="Times New Roman" pitchFamily="18" charset="0"/>
                          <a:ea typeface="宋体" pitchFamily="2" charset="-122"/>
                        </a:rPr>
                        <a: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717489">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dirty="0">
                          <a:ln>
                            <a:noFill/>
                          </a:ln>
                          <a:solidFill>
                            <a:srgbClr val="0BF57A"/>
                          </a:solidFill>
                          <a:effectLst/>
                          <a:latin typeface="Times New Roman" pitchFamily="18" charset="0"/>
                          <a:ea typeface="宋体" pitchFamily="2" charset="-122"/>
                        </a:rPr>
                        <a:t>硒</a:t>
                      </a:r>
                      <a:r>
                        <a:rPr kumimoji="1" lang="en-US" altLang="zh-CN" sz="2000" b="1" i="0" u="none" strike="noStrike" cap="none" normalizeH="0" baseline="0" dirty="0">
                          <a:ln>
                            <a:noFill/>
                          </a:ln>
                          <a:solidFill>
                            <a:srgbClr val="0BF57A"/>
                          </a:solidFill>
                          <a:effectLst/>
                          <a:latin typeface="Times New Roman" pitchFamily="18" charset="0"/>
                          <a:ea typeface="宋体" pitchFamily="2" charset="-122"/>
                        </a:rPr>
                        <a:t>(Se)</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dirty="0">
                          <a:ln>
                            <a:noFill/>
                          </a:ln>
                          <a:solidFill>
                            <a:schemeClr val="tx1"/>
                          </a:solidFill>
                          <a:effectLst/>
                          <a:latin typeface="Times New Roman" pitchFamily="18" charset="0"/>
                          <a:ea typeface="宋体" pitchFamily="2" charset="-122"/>
                        </a:rPr>
                        <a:t>刺激植物生长</a:t>
                      </a:r>
                      <a:r>
                        <a:rPr kumimoji="1" lang="en-US" altLang="zh-CN" sz="2000" b="1" i="0" u="none" strike="noStrike" cap="none" normalizeH="0" baseline="0" dirty="0">
                          <a:ln>
                            <a:noFill/>
                          </a:ln>
                          <a:solidFill>
                            <a:schemeClr val="tx1"/>
                          </a:solidFill>
                          <a:effectLst/>
                          <a:latin typeface="Times New Roman" pitchFamily="18" charset="0"/>
                          <a:ea typeface="宋体" pitchFamily="2" charset="-122"/>
                        </a:rPr>
                        <a:t>; </a:t>
                      </a:r>
                    </a:p>
                    <a:p>
                      <a:pPr marL="0" marR="0" lvl="0" indent="0" algn="l"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dirty="0">
                          <a:ln>
                            <a:noFill/>
                          </a:ln>
                          <a:solidFill>
                            <a:schemeClr val="tx1"/>
                          </a:solidFill>
                          <a:effectLst/>
                          <a:latin typeface="Times New Roman" pitchFamily="18" charset="0"/>
                          <a:ea typeface="宋体" pitchFamily="2" charset="-122"/>
                        </a:rPr>
                        <a:t>增强植物体的抗氧化作用</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dirty="0">
                          <a:ln>
                            <a:noFill/>
                          </a:ln>
                          <a:solidFill>
                            <a:schemeClr val="tx1"/>
                          </a:solidFill>
                          <a:effectLst/>
                          <a:latin typeface="Times New Roman" pitchFamily="18" charset="0"/>
                          <a:ea typeface="宋体" pitchFamily="2" charset="-122"/>
                        </a:rPr>
                        <a:t>百合科、十字花科、豆科、禾本科</a:t>
                      </a:r>
                      <a:r>
                        <a:rPr kumimoji="1" lang="en-US" altLang="zh-CN" sz="2000" b="1" i="0" u="none" strike="noStrike" cap="none" normalizeH="0" baseline="0" dirty="0">
                          <a:ln>
                            <a:noFill/>
                          </a:ln>
                          <a:solidFill>
                            <a:schemeClr val="tx1"/>
                          </a:solidFill>
                          <a:effectLst/>
                          <a:latin typeface="Times New Roman" pitchFamily="18" charset="0"/>
                          <a:ea typeface="宋体" pitchFamily="2" charset="-122"/>
                        </a:rPr>
                        <a:t>(</a:t>
                      </a:r>
                      <a:r>
                        <a:rPr kumimoji="1" lang="zh-CN" altLang="en-US" sz="2000" b="1" i="0" u="none" strike="noStrike" cap="none" normalizeH="0" baseline="0" dirty="0">
                          <a:ln>
                            <a:noFill/>
                          </a:ln>
                          <a:solidFill>
                            <a:schemeClr val="tx1"/>
                          </a:solidFill>
                          <a:effectLst/>
                          <a:latin typeface="Times New Roman" pitchFamily="18" charset="0"/>
                          <a:ea typeface="宋体" pitchFamily="2" charset="-122"/>
                        </a:rPr>
                        <a:t>低浓度</a:t>
                      </a:r>
                      <a:r>
                        <a:rPr kumimoji="1" lang="en-US" altLang="zh-CN" sz="2000" b="1" i="0" u="none" strike="noStrike" cap="none" normalizeH="0" baseline="0" dirty="0">
                          <a:ln>
                            <a:noFill/>
                          </a:ln>
                          <a:solidFill>
                            <a:schemeClr val="tx1"/>
                          </a:solidFill>
                          <a:effectLst/>
                          <a:latin typeface="Times New Roman" pitchFamily="18" charset="0"/>
                          <a:ea typeface="宋体" pitchFamily="2" charset="-122"/>
                        </a:rPr>
                        <a: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717489">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zh-CN" sz="2000" b="1" i="0" u="none" strike="noStrike" cap="none" normalizeH="0" baseline="0" dirty="0">
                          <a:ln>
                            <a:noFill/>
                          </a:ln>
                          <a:solidFill>
                            <a:srgbClr val="0BF57A"/>
                          </a:solidFill>
                          <a:effectLst/>
                          <a:latin typeface="Times New Roman" pitchFamily="18" charset="0"/>
                          <a:ea typeface="宋体" pitchFamily="2" charset="-122"/>
                        </a:rPr>
                        <a:t>铝</a:t>
                      </a:r>
                      <a:r>
                        <a:rPr kumimoji="1" lang="en-US" altLang="zh-CN" sz="2000" b="1" i="0" u="none" strike="noStrike" cap="none" normalizeH="0" baseline="0" dirty="0">
                          <a:ln>
                            <a:noFill/>
                          </a:ln>
                          <a:solidFill>
                            <a:srgbClr val="0BF57A"/>
                          </a:solidFill>
                          <a:effectLst/>
                          <a:latin typeface="Times New Roman" pitchFamily="18" charset="0"/>
                          <a:ea typeface="宋体" pitchFamily="2" charset="-122"/>
                        </a:rPr>
                        <a:t>(Al)</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dirty="0">
                          <a:ln>
                            <a:noFill/>
                          </a:ln>
                          <a:solidFill>
                            <a:schemeClr val="tx1"/>
                          </a:solidFill>
                          <a:effectLst/>
                          <a:latin typeface="Times New Roman" pitchFamily="18" charset="0"/>
                          <a:ea typeface="宋体" pitchFamily="2" charset="-122"/>
                        </a:rPr>
                        <a:t>刺激植物生长</a:t>
                      </a:r>
                      <a:r>
                        <a:rPr kumimoji="1" lang="en-US" altLang="zh-CN" sz="2000" b="1" i="0" u="none" strike="noStrike" cap="none" normalizeH="0" baseline="0" dirty="0">
                          <a:ln>
                            <a:noFill/>
                          </a:ln>
                          <a:solidFill>
                            <a:schemeClr val="tx1"/>
                          </a:solidFill>
                          <a:effectLst/>
                          <a:latin typeface="Times New Roman" pitchFamily="18" charset="0"/>
                          <a:ea typeface="宋体" pitchFamily="2" charset="-122"/>
                        </a:rPr>
                        <a:t>; </a:t>
                      </a:r>
                      <a:r>
                        <a:rPr kumimoji="1" lang="zh-CN" altLang="en-US" sz="2000" b="1" i="0" u="none" strike="noStrike" cap="none" normalizeH="0" baseline="0" dirty="0">
                          <a:ln>
                            <a:noFill/>
                          </a:ln>
                          <a:solidFill>
                            <a:schemeClr val="tx1"/>
                          </a:solidFill>
                          <a:effectLst/>
                          <a:latin typeface="Times New Roman" pitchFamily="18" charset="0"/>
                          <a:ea typeface="宋体" pitchFamily="2" charset="-122"/>
                        </a:rPr>
                        <a:t>影响植物颜色</a:t>
                      </a:r>
                      <a:r>
                        <a:rPr kumimoji="1" lang="en-US" altLang="zh-CN" sz="2000" b="1" i="0" u="none" strike="noStrike" cap="none" normalizeH="0" baseline="0" dirty="0">
                          <a:ln>
                            <a:noFill/>
                          </a:ln>
                          <a:solidFill>
                            <a:schemeClr val="tx1"/>
                          </a:solidFill>
                          <a:effectLst/>
                          <a:latin typeface="Times New Roman" pitchFamily="18" charset="0"/>
                          <a:ea typeface="宋体" pitchFamily="2" charset="-122"/>
                        </a:rPr>
                        <a:t>; </a:t>
                      </a:r>
                    </a:p>
                    <a:p>
                      <a:pPr marL="0" marR="0" lvl="0" indent="0" algn="l"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dirty="0">
                          <a:ln>
                            <a:noFill/>
                          </a:ln>
                          <a:solidFill>
                            <a:schemeClr val="tx1"/>
                          </a:solidFill>
                          <a:effectLst/>
                          <a:latin typeface="Times New Roman" pitchFamily="18" charset="0"/>
                          <a:ea typeface="宋体" pitchFamily="2" charset="-122"/>
                        </a:rPr>
                        <a:t>某些酶的激活剂</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zh-CN" altLang="zh-CN" sz="2000" b="1" i="0" u="none" strike="noStrike" cap="none" normalizeH="0" baseline="0" dirty="0">
                          <a:ln>
                            <a:noFill/>
                          </a:ln>
                          <a:solidFill>
                            <a:schemeClr val="tx1"/>
                          </a:solidFill>
                          <a:effectLst/>
                          <a:latin typeface="Times New Roman" pitchFamily="18" charset="0"/>
                          <a:ea typeface="宋体" pitchFamily="2" charset="-122"/>
                        </a:rPr>
                        <a:t>喜酸性植物(如茶树)</a:t>
                      </a:r>
                      <a:endParaRPr kumimoji="1" lang="en-US" altLang="zh-CN" sz="2000" b="1" i="0" u="none" strike="noStrike" cap="none" normalizeH="0" baseline="0" dirty="0">
                        <a:ln>
                          <a:noFill/>
                        </a:ln>
                        <a:solidFill>
                          <a:schemeClr val="tx1"/>
                        </a:solidFill>
                        <a:effectLst/>
                        <a:latin typeface="Times New Roman" pitchFamily="18" charset="0"/>
                        <a:ea typeface="宋体"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Text Box 2"/>
          <p:cNvSpPr txBox="1">
            <a:spLocks noChangeArrowheads="1"/>
          </p:cNvSpPr>
          <p:nvPr/>
        </p:nvSpPr>
        <p:spPr bwMode="auto">
          <a:xfrm>
            <a:off x="1328147" y="6021288"/>
            <a:ext cx="6340197" cy="461665"/>
          </a:xfrm>
          <a:prstGeom prst="rect">
            <a:avLst/>
          </a:prstGeom>
          <a:noFill/>
          <a:ln w="9525">
            <a:noFill/>
            <a:miter lim="800000"/>
            <a:headEnd/>
            <a:tailEnd/>
          </a:ln>
        </p:spPr>
        <p:txBody>
          <a:bodyPr wrap="none">
            <a:spAutoFit/>
          </a:bodyPr>
          <a:lstStyle/>
          <a:p>
            <a:pPr algn="ctr"/>
            <a:r>
              <a:rPr lang="zh-CN" altLang="en-US" sz="2400" dirty="0">
                <a:ea typeface="宋体" pitchFamily="2" charset="-122"/>
              </a:rPr>
              <a:t>水稻叶片的含硅量及其对稻瘟病感染性的影响</a:t>
            </a:r>
          </a:p>
        </p:txBody>
      </p:sp>
      <p:grpSp>
        <p:nvGrpSpPr>
          <p:cNvPr id="2" name="Group 3"/>
          <p:cNvGrpSpPr>
            <a:grpSpLocks/>
          </p:cNvGrpSpPr>
          <p:nvPr/>
        </p:nvGrpSpPr>
        <p:grpSpPr bwMode="auto">
          <a:xfrm>
            <a:off x="324099" y="476672"/>
            <a:ext cx="8382000" cy="5486400"/>
            <a:chOff x="195" y="192"/>
            <a:chExt cx="5280" cy="3456"/>
          </a:xfrm>
        </p:grpSpPr>
        <p:sp>
          <p:nvSpPr>
            <p:cNvPr id="244740" name="Rectangle 4"/>
            <p:cNvSpPr>
              <a:spLocks noChangeArrowheads="1"/>
            </p:cNvSpPr>
            <p:nvPr/>
          </p:nvSpPr>
          <p:spPr bwMode="auto">
            <a:xfrm>
              <a:off x="195" y="192"/>
              <a:ext cx="5280" cy="3456"/>
            </a:xfrm>
            <a:prstGeom prst="rect">
              <a:avLst/>
            </a:prstGeom>
            <a:gradFill rotWithShape="0">
              <a:gsLst>
                <a:gs pos="0">
                  <a:srgbClr val="CCFFCC"/>
                </a:gs>
                <a:gs pos="100000">
                  <a:srgbClr val="FFFFCC"/>
                </a:gs>
              </a:gsLst>
              <a:lin ang="2700000" scaled="1"/>
            </a:gradFill>
            <a:ln w="9525">
              <a:solidFill>
                <a:srgbClr val="008000"/>
              </a:solidFill>
              <a:miter lim="800000"/>
              <a:headEnd/>
              <a:tailEnd/>
            </a:ln>
            <a:effectLst/>
          </p:spPr>
          <p:txBody>
            <a:bodyPr wrap="none" anchor="ctr"/>
            <a:lstStyle/>
            <a:p>
              <a:endParaRPr lang="zh-CN" altLang="en-US"/>
            </a:p>
          </p:txBody>
        </p:sp>
        <p:sp>
          <p:nvSpPr>
            <p:cNvPr id="244741" name="Text Box 5"/>
            <p:cNvSpPr txBox="1">
              <a:spLocks noChangeArrowheads="1"/>
            </p:cNvSpPr>
            <p:nvPr/>
          </p:nvSpPr>
          <p:spPr bwMode="auto">
            <a:xfrm>
              <a:off x="1218" y="2985"/>
              <a:ext cx="241" cy="327"/>
            </a:xfrm>
            <a:prstGeom prst="rect">
              <a:avLst/>
            </a:prstGeom>
            <a:noFill/>
            <a:ln w="9525">
              <a:noFill/>
              <a:miter lim="800000"/>
              <a:headEnd/>
              <a:tailEnd/>
            </a:ln>
          </p:spPr>
          <p:txBody>
            <a:bodyPr wrap="none">
              <a:spAutoFit/>
            </a:bodyPr>
            <a:lstStyle/>
            <a:p>
              <a:pPr algn="l"/>
              <a:r>
                <a:rPr lang="en-US" altLang="zh-CN" sz="2800">
                  <a:solidFill>
                    <a:srgbClr val="CC0066"/>
                  </a:solidFill>
                  <a:latin typeface="Arial" pitchFamily="34" charset="0"/>
                  <a:ea typeface="宋体" pitchFamily="2" charset="-122"/>
                </a:rPr>
                <a:t>0</a:t>
              </a:r>
            </a:p>
          </p:txBody>
        </p:sp>
        <p:sp>
          <p:nvSpPr>
            <p:cNvPr id="244742" name="Text Box 6"/>
            <p:cNvSpPr txBox="1">
              <a:spLocks noChangeArrowheads="1"/>
            </p:cNvSpPr>
            <p:nvPr/>
          </p:nvSpPr>
          <p:spPr bwMode="auto">
            <a:xfrm>
              <a:off x="2170" y="2985"/>
              <a:ext cx="366" cy="327"/>
            </a:xfrm>
            <a:prstGeom prst="rect">
              <a:avLst/>
            </a:prstGeom>
            <a:noFill/>
            <a:ln w="9525">
              <a:noFill/>
              <a:miter lim="800000"/>
              <a:headEnd/>
              <a:tailEnd/>
            </a:ln>
          </p:spPr>
          <p:txBody>
            <a:bodyPr wrap="none">
              <a:spAutoFit/>
            </a:bodyPr>
            <a:lstStyle/>
            <a:p>
              <a:pPr algn="l"/>
              <a:r>
                <a:rPr lang="en-US" altLang="zh-CN" sz="2800">
                  <a:solidFill>
                    <a:srgbClr val="CC0066"/>
                  </a:solidFill>
                  <a:latin typeface="Arial" pitchFamily="34" charset="0"/>
                  <a:ea typeface="宋体" pitchFamily="2" charset="-122"/>
                </a:rPr>
                <a:t>40</a:t>
              </a:r>
            </a:p>
          </p:txBody>
        </p:sp>
        <p:sp>
          <p:nvSpPr>
            <p:cNvPr id="244743" name="Text Box 7"/>
            <p:cNvSpPr txBox="1">
              <a:spLocks noChangeArrowheads="1"/>
            </p:cNvSpPr>
            <p:nvPr/>
          </p:nvSpPr>
          <p:spPr bwMode="auto">
            <a:xfrm>
              <a:off x="3168" y="2985"/>
              <a:ext cx="366" cy="327"/>
            </a:xfrm>
            <a:prstGeom prst="rect">
              <a:avLst/>
            </a:prstGeom>
            <a:noFill/>
            <a:ln w="9525">
              <a:noFill/>
              <a:miter lim="800000"/>
              <a:headEnd/>
              <a:tailEnd/>
            </a:ln>
          </p:spPr>
          <p:txBody>
            <a:bodyPr wrap="none">
              <a:spAutoFit/>
            </a:bodyPr>
            <a:lstStyle/>
            <a:p>
              <a:pPr algn="l"/>
              <a:r>
                <a:rPr lang="en-US" altLang="zh-CN" sz="2800">
                  <a:solidFill>
                    <a:srgbClr val="CC0066"/>
                  </a:solidFill>
                  <a:latin typeface="Arial" pitchFamily="34" charset="0"/>
                  <a:ea typeface="宋体" pitchFamily="2" charset="-122"/>
                </a:rPr>
                <a:t>80</a:t>
              </a:r>
            </a:p>
          </p:txBody>
        </p:sp>
        <p:sp>
          <p:nvSpPr>
            <p:cNvPr id="244744" name="Text Box 8"/>
            <p:cNvSpPr txBox="1">
              <a:spLocks noChangeArrowheads="1"/>
            </p:cNvSpPr>
            <p:nvPr/>
          </p:nvSpPr>
          <p:spPr bwMode="auto">
            <a:xfrm>
              <a:off x="4032" y="2985"/>
              <a:ext cx="491" cy="327"/>
            </a:xfrm>
            <a:prstGeom prst="rect">
              <a:avLst/>
            </a:prstGeom>
            <a:noFill/>
            <a:ln w="9525">
              <a:noFill/>
              <a:miter lim="800000"/>
              <a:headEnd/>
              <a:tailEnd/>
            </a:ln>
          </p:spPr>
          <p:txBody>
            <a:bodyPr wrap="none">
              <a:spAutoFit/>
            </a:bodyPr>
            <a:lstStyle/>
            <a:p>
              <a:pPr algn="l"/>
              <a:r>
                <a:rPr lang="en-US" altLang="zh-CN" sz="2800">
                  <a:solidFill>
                    <a:srgbClr val="CC0066"/>
                  </a:solidFill>
                  <a:latin typeface="Arial" pitchFamily="34" charset="0"/>
                  <a:ea typeface="宋体" pitchFamily="2" charset="-122"/>
                </a:rPr>
                <a:t>120</a:t>
              </a:r>
            </a:p>
          </p:txBody>
        </p:sp>
        <p:sp>
          <p:nvSpPr>
            <p:cNvPr id="244745" name="Text Box 9"/>
            <p:cNvSpPr txBox="1">
              <a:spLocks noChangeArrowheads="1"/>
            </p:cNvSpPr>
            <p:nvPr/>
          </p:nvSpPr>
          <p:spPr bwMode="auto">
            <a:xfrm>
              <a:off x="2304" y="3280"/>
              <a:ext cx="1423" cy="291"/>
            </a:xfrm>
            <a:prstGeom prst="rect">
              <a:avLst/>
            </a:prstGeom>
            <a:noFill/>
            <a:ln w="9525">
              <a:noFill/>
              <a:miter lim="800000"/>
              <a:headEnd/>
              <a:tailEnd/>
            </a:ln>
          </p:spPr>
          <p:txBody>
            <a:bodyPr wrap="none">
              <a:spAutoFit/>
            </a:bodyPr>
            <a:lstStyle/>
            <a:p>
              <a:pPr algn="l"/>
              <a:r>
                <a:rPr lang="zh-CN" altLang="en-US" sz="2400" b="1" dirty="0">
                  <a:solidFill>
                    <a:schemeClr val="bg1"/>
                  </a:solidFill>
                  <a:ea typeface="宋体" pitchFamily="2" charset="-122"/>
                </a:rPr>
                <a:t>施硅量（</a:t>
              </a:r>
              <a:r>
                <a:rPr lang="en-US" altLang="zh-CN" sz="2400" b="1" dirty="0">
                  <a:solidFill>
                    <a:schemeClr val="bg1"/>
                  </a:solidFill>
                  <a:ea typeface="宋体" pitchFamily="2" charset="-122"/>
                </a:rPr>
                <a:t>mg/L)</a:t>
              </a:r>
            </a:p>
          </p:txBody>
        </p:sp>
        <p:grpSp>
          <p:nvGrpSpPr>
            <p:cNvPr id="3" name="Group 10"/>
            <p:cNvGrpSpPr>
              <a:grpSpLocks/>
            </p:cNvGrpSpPr>
            <p:nvPr/>
          </p:nvGrpSpPr>
          <p:grpSpPr bwMode="auto">
            <a:xfrm>
              <a:off x="575" y="578"/>
              <a:ext cx="252" cy="2398"/>
              <a:chOff x="373" y="416"/>
              <a:chExt cx="252" cy="2398"/>
            </a:xfrm>
          </p:grpSpPr>
          <p:sp>
            <p:nvSpPr>
              <p:cNvPr id="244747" name="Text Box 11"/>
              <p:cNvSpPr txBox="1">
                <a:spLocks noChangeArrowheads="1"/>
              </p:cNvSpPr>
              <p:nvPr/>
            </p:nvSpPr>
            <p:spPr bwMode="auto">
              <a:xfrm rot="16200000">
                <a:off x="-403" y="1192"/>
                <a:ext cx="1803" cy="252"/>
              </a:xfrm>
              <a:prstGeom prst="rect">
                <a:avLst/>
              </a:prstGeom>
              <a:noFill/>
              <a:ln w="9525">
                <a:noFill/>
                <a:miter lim="800000"/>
                <a:headEnd/>
                <a:tailEnd/>
              </a:ln>
            </p:spPr>
            <p:txBody>
              <a:bodyPr wrap="none">
                <a:spAutoFit/>
              </a:bodyPr>
              <a:lstStyle/>
              <a:p>
                <a:pPr algn="l"/>
                <a:r>
                  <a:rPr lang="zh-CN" altLang="en-US" sz="2000" b="1" dirty="0">
                    <a:solidFill>
                      <a:schemeClr val="bg1"/>
                    </a:solidFill>
                    <a:ea typeface="宋体" pitchFamily="2" charset="-122"/>
                  </a:rPr>
                  <a:t>含硅量（干物重</a:t>
                </a:r>
                <a:r>
                  <a:rPr lang="en-US" altLang="zh-CN" sz="2000" b="1" dirty="0">
                    <a:solidFill>
                      <a:schemeClr val="bg1"/>
                    </a:solidFill>
                    <a:ea typeface="宋体" pitchFamily="2" charset="-122"/>
                  </a:rPr>
                  <a:t>mg/g</a:t>
                </a:r>
                <a:r>
                  <a:rPr lang="zh-CN" altLang="en-US" sz="2000" b="1" dirty="0">
                    <a:solidFill>
                      <a:schemeClr val="bg1"/>
                    </a:solidFill>
                    <a:ea typeface="宋体" pitchFamily="2" charset="-122"/>
                  </a:rPr>
                  <a:t>）</a:t>
                </a:r>
              </a:p>
            </p:txBody>
          </p:sp>
          <p:sp>
            <p:nvSpPr>
              <p:cNvPr id="244748" name="Oval 12"/>
              <p:cNvSpPr>
                <a:spLocks noChangeArrowheads="1"/>
              </p:cNvSpPr>
              <p:nvPr/>
            </p:nvSpPr>
            <p:spPr bwMode="auto">
              <a:xfrm flipH="1">
                <a:off x="450" y="2766"/>
                <a:ext cx="48" cy="48"/>
              </a:xfrm>
              <a:prstGeom prst="ellipse">
                <a:avLst/>
              </a:prstGeom>
              <a:solidFill>
                <a:schemeClr val="accent2"/>
              </a:solidFill>
              <a:ln w="28575">
                <a:solidFill>
                  <a:schemeClr val="accent2"/>
                </a:solidFill>
                <a:round/>
                <a:headEnd/>
                <a:tailEnd/>
              </a:ln>
            </p:spPr>
            <p:txBody>
              <a:bodyPr wrap="none" anchor="ctr"/>
              <a:lstStyle/>
              <a:p>
                <a:endParaRPr lang="zh-CN" altLang="en-US"/>
              </a:p>
            </p:txBody>
          </p:sp>
          <p:sp>
            <p:nvSpPr>
              <p:cNvPr id="244749" name="Line 13"/>
              <p:cNvSpPr>
                <a:spLocks noChangeShapeType="1"/>
              </p:cNvSpPr>
              <p:nvPr/>
            </p:nvSpPr>
            <p:spPr bwMode="auto">
              <a:xfrm>
                <a:off x="480" y="2208"/>
                <a:ext cx="0" cy="480"/>
              </a:xfrm>
              <a:prstGeom prst="line">
                <a:avLst/>
              </a:prstGeom>
              <a:noFill/>
              <a:ln w="28575">
                <a:solidFill>
                  <a:srgbClr val="CC0066"/>
                </a:solidFill>
                <a:round/>
                <a:headEnd/>
                <a:tailEnd/>
              </a:ln>
            </p:spPr>
            <p:txBody>
              <a:bodyPr wrap="none" anchor="ctr"/>
              <a:lstStyle/>
              <a:p>
                <a:endParaRPr lang="zh-CN" altLang="en-US"/>
              </a:p>
            </p:txBody>
          </p:sp>
        </p:grpSp>
        <p:sp>
          <p:nvSpPr>
            <p:cNvPr id="244750" name="Rectangle 14"/>
            <p:cNvSpPr>
              <a:spLocks noChangeArrowheads="1"/>
            </p:cNvSpPr>
            <p:nvPr/>
          </p:nvSpPr>
          <p:spPr bwMode="auto">
            <a:xfrm>
              <a:off x="1218" y="369"/>
              <a:ext cx="3478" cy="2590"/>
            </a:xfrm>
            <a:prstGeom prst="rect">
              <a:avLst/>
            </a:prstGeom>
            <a:solidFill>
              <a:srgbClr val="CCFFCC"/>
            </a:solidFill>
            <a:ln w="38100">
              <a:solidFill>
                <a:schemeClr val="accent1"/>
              </a:solidFill>
              <a:miter lim="800000"/>
              <a:headEnd/>
              <a:tailEnd/>
            </a:ln>
          </p:spPr>
          <p:txBody>
            <a:bodyPr wrap="none" anchor="ctr"/>
            <a:lstStyle/>
            <a:p>
              <a:endParaRPr lang="zh-CN" altLang="en-US"/>
            </a:p>
          </p:txBody>
        </p:sp>
        <p:sp>
          <p:nvSpPr>
            <p:cNvPr id="244751" name="Line 15"/>
            <p:cNvSpPr>
              <a:spLocks noChangeShapeType="1"/>
            </p:cNvSpPr>
            <p:nvPr/>
          </p:nvSpPr>
          <p:spPr bwMode="auto">
            <a:xfrm flipV="1">
              <a:off x="1503" y="1923"/>
              <a:ext cx="684" cy="713"/>
            </a:xfrm>
            <a:prstGeom prst="line">
              <a:avLst/>
            </a:prstGeom>
            <a:noFill/>
            <a:ln w="28575">
              <a:solidFill>
                <a:srgbClr val="CC0066"/>
              </a:solidFill>
              <a:round/>
              <a:headEnd/>
              <a:tailEnd/>
            </a:ln>
          </p:spPr>
          <p:txBody>
            <a:bodyPr wrap="none" anchor="ctr"/>
            <a:lstStyle/>
            <a:p>
              <a:endParaRPr lang="zh-CN" altLang="en-US"/>
            </a:p>
          </p:txBody>
        </p:sp>
        <p:sp>
          <p:nvSpPr>
            <p:cNvPr id="244752" name="Oval 16"/>
            <p:cNvSpPr>
              <a:spLocks noChangeArrowheads="1"/>
            </p:cNvSpPr>
            <p:nvPr/>
          </p:nvSpPr>
          <p:spPr bwMode="auto">
            <a:xfrm flipH="1">
              <a:off x="1446" y="2636"/>
              <a:ext cx="57" cy="64"/>
            </a:xfrm>
            <a:prstGeom prst="ellipse">
              <a:avLst/>
            </a:prstGeom>
            <a:solidFill>
              <a:schemeClr val="accent2"/>
            </a:solidFill>
            <a:ln w="9525">
              <a:solidFill>
                <a:schemeClr val="tx1"/>
              </a:solidFill>
              <a:round/>
              <a:headEnd/>
              <a:tailEnd/>
            </a:ln>
          </p:spPr>
          <p:txBody>
            <a:bodyPr wrap="none" anchor="ctr"/>
            <a:lstStyle/>
            <a:p>
              <a:endParaRPr lang="zh-CN" altLang="en-US"/>
            </a:p>
          </p:txBody>
        </p:sp>
        <p:sp>
          <p:nvSpPr>
            <p:cNvPr id="244753" name="Oval 17"/>
            <p:cNvSpPr>
              <a:spLocks noChangeArrowheads="1"/>
            </p:cNvSpPr>
            <p:nvPr/>
          </p:nvSpPr>
          <p:spPr bwMode="auto">
            <a:xfrm flipH="1">
              <a:off x="2187" y="1859"/>
              <a:ext cx="57" cy="64"/>
            </a:xfrm>
            <a:prstGeom prst="ellipse">
              <a:avLst/>
            </a:prstGeom>
            <a:solidFill>
              <a:schemeClr val="accent2"/>
            </a:solidFill>
            <a:ln w="9525">
              <a:solidFill>
                <a:schemeClr val="tx1"/>
              </a:solidFill>
              <a:round/>
              <a:headEnd/>
              <a:tailEnd/>
            </a:ln>
          </p:spPr>
          <p:txBody>
            <a:bodyPr wrap="none" anchor="ctr"/>
            <a:lstStyle/>
            <a:p>
              <a:endParaRPr lang="zh-CN" altLang="en-US"/>
            </a:p>
          </p:txBody>
        </p:sp>
        <p:sp>
          <p:nvSpPr>
            <p:cNvPr id="244754" name="Line 18"/>
            <p:cNvSpPr>
              <a:spLocks noChangeShapeType="1"/>
            </p:cNvSpPr>
            <p:nvPr/>
          </p:nvSpPr>
          <p:spPr bwMode="auto">
            <a:xfrm flipV="1">
              <a:off x="2244" y="1146"/>
              <a:ext cx="742" cy="713"/>
            </a:xfrm>
            <a:prstGeom prst="line">
              <a:avLst/>
            </a:prstGeom>
            <a:noFill/>
            <a:ln w="28575">
              <a:solidFill>
                <a:srgbClr val="CC0066"/>
              </a:solidFill>
              <a:round/>
              <a:headEnd/>
              <a:tailEnd/>
            </a:ln>
          </p:spPr>
          <p:txBody>
            <a:bodyPr wrap="none" anchor="ctr"/>
            <a:lstStyle/>
            <a:p>
              <a:endParaRPr lang="zh-CN" altLang="en-US"/>
            </a:p>
          </p:txBody>
        </p:sp>
        <p:sp>
          <p:nvSpPr>
            <p:cNvPr id="244755" name="Line 19"/>
            <p:cNvSpPr>
              <a:spLocks noChangeShapeType="1"/>
            </p:cNvSpPr>
            <p:nvPr/>
          </p:nvSpPr>
          <p:spPr bwMode="auto">
            <a:xfrm flipV="1">
              <a:off x="2986" y="628"/>
              <a:ext cx="1197" cy="518"/>
            </a:xfrm>
            <a:prstGeom prst="line">
              <a:avLst/>
            </a:prstGeom>
            <a:noFill/>
            <a:ln w="28575">
              <a:solidFill>
                <a:srgbClr val="CC0066"/>
              </a:solidFill>
              <a:round/>
              <a:headEnd/>
              <a:tailEnd/>
            </a:ln>
          </p:spPr>
          <p:txBody>
            <a:bodyPr wrap="none" anchor="ctr"/>
            <a:lstStyle/>
            <a:p>
              <a:endParaRPr lang="zh-CN" altLang="en-US"/>
            </a:p>
          </p:txBody>
        </p:sp>
        <p:sp>
          <p:nvSpPr>
            <p:cNvPr id="244756" name="Oval 20"/>
            <p:cNvSpPr>
              <a:spLocks noChangeArrowheads="1"/>
            </p:cNvSpPr>
            <p:nvPr/>
          </p:nvSpPr>
          <p:spPr bwMode="auto">
            <a:xfrm flipH="1">
              <a:off x="3043" y="1082"/>
              <a:ext cx="57" cy="64"/>
            </a:xfrm>
            <a:prstGeom prst="ellipse">
              <a:avLst/>
            </a:prstGeom>
            <a:solidFill>
              <a:schemeClr val="accent2"/>
            </a:solidFill>
            <a:ln w="9525">
              <a:solidFill>
                <a:schemeClr val="tx1"/>
              </a:solidFill>
              <a:round/>
              <a:headEnd/>
              <a:tailEnd/>
            </a:ln>
          </p:spPr>
          <p:txBody>
            <a:bodyPr wrap="none" anchor="ctr"/>
            <a:lstStyle/>
            <a:p>
              <a:endParaRPr lang="zh-CN" altLang="en-US"/>
            </a:p>
          </p:txBody>
        </p:sp>
        <p:sp>
          <p:nvSpPr>
            <p:cNvPr id="244757" name="Oval 21"/>
            <p:cNvSpPr>
              <a:spLocks noChangeArrowheads="1"/>
            </p:cNvSpPr>
            <p:nvPr/>
          </p:nvSpPr>
          <p:spPr bwMode="auto">
            <a:xfrm flipH="1">
              <a:off x="4240" y="564"/>
              <a:ext cx="57" cy="64"/>
            </a:xfrm>
            <a:prstGeom prst="ellipse">
              <a:avLst/>
            </a:prstGeom>
            <a:solidFill>
              <a:schemeClr val="accent2"/>
            </a:solidFill>
            <a:ln w="9525">
              <a:solidFill>
                <a:schemeClr val="tx1"/>
              </a:solidFill>
              <a:round/>
              <a:headEnd/>
              <a:tailEnd/>
            </a:ln>
          </p:spPr>
          <p:txBody>
            <a:bodyPr wrap="none" anchor="ctr"/>
            <a:lstStyle/>
            <a:p>
              <a:endParaRPr lang="zh-CN" altLang="en-US"/>
            </a:p>
          </p:txBody>
        </p:sp>
        <p:sp>
          <p:nvSpPr>
            <p:cNvPr id="244758" name="Line 22"/>
            <p:cNvSpPr>
              <a:spLocks noChangeShapeType="1"/>
            </p:cNvSpPr>
            <p:nvPr/>
          </p:nvSpPr>
          <p:spPr bwMode="auto">
            <a:xfrm>
              <a:off x="1617" y="628"/>
              <a:ext cx="456" cy="324"/>
            </a:xfrm>
            <a:prstGeom prst="line">
              <a:avLst/>
            </a:prstGeom>
            <a:noFill/>
            <a:ln w="28575">
              <a:solidFill>
                <a:schemeClr val="accent2"/>
              </a:solidFill>
              <a:prstDash val="sysDot"/>
              <a:round/>
              <a:headEnd/>
              <a:tailEnd/>
            </a:ln>
          </p:spPr>
          <p:txBody>
            <a:bodyPr wrap="none" anchor="ctr"/>
            <a:lstStyle/>
            <a:p>
              <a:endParaRPr lang="zh-CN" altLang="en-US"/>
            </a:p>
          </p:txBody>
        </p:sp>
        <p:sp>
          <p:nvSpPr>
            <p:cNvPr id="244759" name="Line 23"/>
            <p:cNvSpPr>
              <a:spLocks noChangeShapeType="1"/>
            </p:cNvSpPr>
            <p:nvPr/>
          </p:nvSpPr>
          <p:spPr bwMode="auto">
            <a:xfrm>
              <a:off x="2130" y="1017"/>
              <a:ext cx="627" cy="1036"/>
            </a:xfrm>
            <a:prstGeom prst="line">
              <a:avLst/>
            </a:prstGeom>
            <a:noFill/>
            <a:ln w="28575">
              <a:solidFill>
                <a:schemeClr val="accent2"/>
              </a:solidFill>
              <a:prstDash val="sysDot"/>
              <a:round/>
              <a:headEnd/>
              <a:tailEnd/>
            </a:ln>
          </p:spPr>
          <p:txBody>
            <a:bodyPr wrap="none" anchor="ctr"/>
            <a:lstStyle/>
            <a:p>
              <a:endParaRPr lang="zh-CN" altLang="en-US"/>
            </a:p>
          </p:txBody>
        </p:sp>
        <p:sp>
          <p:nvSpPr>
            <p:cNvPr id="244760" name="Line 24"/>
            <p:cNvSpPr>
              <a:spLocks noChangeShapeType="1"/>
            </p:cNvSpPr>
            <p:nvPr/>
          </p:nvSpPr>
          <p:spPr bwMode="auto">
            <a:xfrm>
              <a:off x="2814" y="2118"/>
              <a:ext cx="1312" cy="518"/>
            </a:xfrm>
            <a:prstGeom prst="line">
              <a:avLst/>
            </a:prstGeom>
            <a:noFill/>
            <a:ln w="28575">
              <a:solidFill>
                <a:schemeClr val="accent2"/>
              </a:solidFill>
              <a:prstDash val="sysDot"/>
              <a:round/>
              <a:headEnd/>
              <a:tailEnd/>
            </a:ln>
          </p:spPr>
          <p:txBody>
            <a:bodyPr wrap="none" anchor="ctr"/>
            <a:lstStyle/>
            <a:p>
              <a:endParaRPr lang="zh-CN" altLang="en-US"/>
            </a:p>
          </p:txBody>
        </p:sp>
        <p:sp>
          <p:nvSpPr>
            <p:cNvPr id="244761" name="Oval 25"/>
            <p:cNvSpPr>
              <a:spLocks noChangeArrowheads="1"/>
            </p:cNvSpPr>
            <p:nvPr/>
          </p:nvSpPr>
          <p:spPr bwMode="auto">
            <a:xfrm flipH="1">
              <a:off x="4183" y="2636"/>
              <a:ext cx="57" cy="64"/>
            </a:xfrm>
            <a:prstGeom prst="ellipse">
              <a:avLst/>
            </a:prstGeom>
            <a:solidFill>
              <a:srgbClr val="CC0066"/>
            </a:solidFill>
            <a:ln w="9525">
              <a:solidFill>
                <a:schemeClr val="tx1"/>
              </a:solidFill>
              <a:round/>
              <a:headEnd/>
              <a:tailEnd/>
            </a:ln>
          </p:spPr>
          <p:txBody>
            <a:bodyPr wrap="none" anchor="ctr"/>
            <a:lstStyle/>
            <a:p>
              <a:endParaRPr lang="zh-CN" altLang="en-US"/>
            </a:p>
          </p:txBody>
        </p:sp>
        <p:sp>
          <p:nvSpPr>
            <p:cNvPr id="244762" name="Oval 26"/>
            <p:cNvSpPr>
              <a:spLocks noChangeArrowheads="1"/>
            </p:cNvSpPr>
            <p:nvPr/>
          </p:nvSpPr>
          <p:spPr bwMode="auto">
            <a:xfrm flipH="1">
              <a:off x="2757" y="2053"/>
              <a:ext cx="57" cy="65"/>
            </a:xfrm>
            <a:prstGeom prst="ellipse">
              <a:avLst/>
            </a:prstGeom>
            <a:solidFill>
              <a:srgbClr val="CC0066"/>
            </a:solidFill>
            <a:ln w="9525">
              <a:solidFill>
                <a:schemeClr val="tx1"/>
              </a:solidFill>
              <a:round/>
              <a:headEnd/>
              <a:tailEnd/>
            </a:ln>
          </p:spPr>
          <p:txBody>
            <a:bodyPr wrap="none" anchor="ctr"/>
            <a:lstStyle/>
            <a:p>
              <a:endParaRPr lang="zh-CN" altLang="en-US"/>
            </a:p>
          </p:txBody>
        </p:sp>
        <p:sp>
          <p:nvSpPr>
            <p:cNvPr id="244763" name="Oval 27"/>
            <p:cNvSpPr>
              <a:spLocks noChangeArrowheads="1"/>
            </p:cNvSpPr>
            <p:nvPr/>
          </p:nvSpPr>
          <p:spPr bwMode="auto">
            <a:xfrm flipH="1">
              <a:off x="2073" y="952"/>
              <a:ext cx="57" cy="65"/>
            </a:xfrm>
            <a:prstGeom prst="ellipse">
              <a:avLst/>
            </a:prstGeom>
            <a:solidFill>
              <a:srgbClr val="CC0066"/>
            </a:solidFill>
            <a:ln w="9525">
              <a:solidFill>
                <a:schemeClr val="tx1"/>
              </a:solidFill>
              <a:round/>
              <a:headEnd/>
              <a:tailEnd/>
            </a:ln>
          </p:spPr>
          <p:txBody>
            <a:bodyPr wrap="none" anchor="ctr"/>
            <a:lstStyle/>
            <a:p>
              <a:endParaRPr lang="zh-CN" altLang="en-US"/>
            </a:p>
          </p:txBody>
        </p:sp>
        <p:sp>
          <p:nvSpPr>
            <p:cNvPr id="244764" name="Oval 28"/>
            <p:cNvSpPr>
              <a:spLocks noChangeArrowheads="1"/>
            </p:cNvSpPr>
            <p:nvPr/>
          </p:nvSpPr>
          <p:spPr bwMode="auto">
            <a:xfrm flipH="1">
              <a:off x="1560" y="564"/>
              <a:ext cx="57" cy="64"/>
            </a:xfrm>
            <a:prstGeom prst="ellipse">
              <a:avLst/>
            </a:prstGeom>
            <a:solidFill>
              <a:srgbClr val="CC0066"/>
            </a:solidFill>
            <a:ln w="9525">
              <a:solidFill>
                <a:schemeClr val="tx1"/>
              </a:solidFill>
              <a:round/>
              <a:headEnd/>
              <a:tailEnd/>
            </a:ln>
          </p:spPr>
          <p:txBody>
            <a:bodyPr wrap="none" anchor="ctr"/>
            <a:lstStyle/>
            <a:p>
              <a:endParaRPr lang="zh-CN" altLang="en-US"/>
            </a:p>
          </p:txBody>
        </p:sp>
        <p:sp>
          <p:nvSpPr>
            <p:cNvPr id="244765" name="Line 29"/>
            <p:cNvSpPr>
              <a:spLocks noChangeShapeType="1"/>
            </p:cNvSpPr>
            <p:nvPr/>
          </p:nvSpPr>
          <p:spPr bwMode="auto">
            <a:xfrm>
              <a:off x="1446" y="2959"/>
              <a:ext cx="0" cy="0"/>
            </a:xfrm>
            <a:prstGeom prst="line">
              <a:avLst/>
            </a:prstGeom>
            <a:noFill/>
            <a:ln w="9525">
              <a:solidFill>
                <a:schemeClr val="tx1"/>
              </a:solidFill>
              <a:round/>
              <a:headEnd/>
              <a:tailEnd/>
            </a:ln>
          </p:spPr>
          <p:txBody>
            <a:bodyPr wrap="none" anchor="ctr"/>
            <a:lstStyle/>
            <a:p>
              <a:endParaRPr lang="zh-CN" altLang="en-US"/>
            </a:p>
          </p:txBody>
        </p:sp>
        <p:sp>
          <p:nvSpPr>
            <p:cNvPr id="244766" name="Line 30"/>
            <p:cNvSpPr>
              <a:spLocks noChangeShapeType="1"/>
            </p:cNvSpPr>
            <p:nvPr/>
          </p:nvSpPr>
          <p:spPr bwMode="auto">
            <a:xfrm>
              <a:off x="1332" y="2830"/>
              <a:ext cx="0" cy="129"/>
            </a:xfrm>
            <a:prstGeom prst="line">
              <a:avLst/>
            </a:prstGeom>
            <a:noFill/>
            <a:ln w="9525">
              <a:solidFill>
                <a:srgbClr val="000066"/>
              </a:solidFill>
              <a:round/>
              <a:headEnd/>
              <a:tailEnd/>
            </a:ln>
          </p:spPr>
          <p:txBody>
            <a:bodyPr wrap="none" anchor="ctr"/>
            <a:lstStyle/>
            <a:p>
              <a:endParaRPr lang="zh-CN" altLang="en-US"/>
            </a:p>
          </p:txBody>
        </p:sp>
        <p:sp>
          <p:nvSpPr>
            <p:cNvPr id="244767" name="Line 31"/>
            <p:cNvSpPr>
              <a:spLocks noChangeShapeType="1"/>
            </p:cNvSpPr>
            <p:nvPr/>
          </p:nvSpPr>
          <p:spPr bwMode="auto">
            <a:xfrm>
              <a:off x="1845" y="2830"/>
              <a:ext cx="0" cy="129"/>
            </a:xfrm>
            <a:prstGeom prst="line">
              <a:avLst/>
            </a:prstGeom>
            <a:noFill/>
            <a:ln w="9525">
              <a:solidFill>
                <a:srgbClr val="000066"/>
              </a:solidFill>
              <a:round/>
              <a:headEnd/>
              <a:tailEnd/>
            </a:ln>
          </p:spPr>
          <p:txBody>
            <a:bodyPr wrap="none" anchor="ctr"/>
            <a:lstStyle/>
            <a:p>
              <a:endParaRPr lang="zh-CN" altLang="en-US"/>
            </a:p>
          </p:txBody>
        </p:sp>
        <p:sp>
          <p:nvSpPr>
            <p:cNvPr id="244768" name="Line 32"/>
            <p:cNvSpPr>
              <a:spLocks noChangeShapeType="1"/>
            </p:cNvSpPr>
            <p:nvPr/>
          </p:nvSpPr>
          <p:spPr bwMode="auto">
            <a:xfrm>
              <a:off x="2358" y="2830"/>
              <a:ext cx="0" cy="129"/>
            </a:xfrm>
            <a:prstGeom prst="line">
              <a:avLst/>
            </a:prstGeom>
            <a:noFill/>
            <a:ln w="9525">
              <a:solidFill>
                <a:srgbClr val="000066"/>
              </a:solidFill>
              <a:round/>
              <a:headEnd/>
              <a:tailEnd/>
            </a:ln>
          </p:spPr>
          <p:txBody>
            <a:bodyPr wrap="none" anchor="ctr"/>
            <a:lstStyle/>
            <a:p>
              <a:endParaRPr lang="zh-CN" altLang="en-US"/>
            </a:p>
          </p:txBody>
        </p:sp>
        <p:sp>
          <p:nvSpPr>
            <p:cNvPr id="244769" name="Line 33"/>
            <p:cNvSpPr>
              <a:spLocks noChangeShapeType="1"/>
            </p:cNvSpPr>
            <p:nvPr/>
          </p:nvSpPr>
          <p:spPr bwMode="auto">
            <a:xfrm>
              <a:off x="2872" y="2830"/>
              <a:ext cx="0" cy="129"/>
            </a:xfrm>
            <a:prstGeom prst="line">
              <a:avLst/>
            </a:prstGeom>
            <a:noFill/>
            <a:ln w="9525">
              <a:solidFill>
                <a:srgbClr val="000066"/>
              </a:solidFill>
              <a:round/>
              <a:headEnd/>
              <a:tailEnd/>
            </a:ln>
          </p:spPr>
          <p:txBody>
            <a:bodyPr wrap="none" anchor="ctr"/>
            <a:lstStyle/>
            <a:p>
              <a:endParaRPr lang="zh-CN" altLang="en-US"/>
            </a:p>
          </p:txBody>
        </p:sp>
        <p:sp>
          <p:nvSpPr>
            <p:cNvPr id="244770" name="Line 34"/>
            <p:cNvSpPr>
              <a:spLocks noChangeShapeType="1"/>
            </p:cNvSpPr>
            <p:nvPr/>
          </p:nvSpPr>
          <p:spPr bwMode="auto">
            <a:xfrm>
              <a:off x="3328" y="2830"/>
              <a:ext cx="0" cy="129"/>
            </a:xfrm>
            <a:prstGeom prst="line">
              <a:avLst/>
            </a:prstGeom>
            <a:noFill/>
            <a:ln w="9525">
              <a:solidFill>
                <a:srgbClr val="000066"/>
              </a:solidFill>
              <a:round/>
              <a:headEnd/>
              <a:tailEnd/>
            </a:ln>
          </p:spPr>
          <p:txBody>
            <a:bodyPr wrap="none" anchor="ctr"/>
            <a:lstStyle/>
            <a:p>
              <a:endParaRPr lang="zh-CN" altLang="en-US"/>
            </a:p>
          </p:txBody>
        </p:sp>
        <p:sp>
          <p:nvSpPr>
            <p:cNvPr id="244771" name="Line 35"/>
            <p:cNvSpPr>
              <a:spLocks noChangeShapeType="1"/>
            </p:cNvSpPr>
            <p:nvPr/>
          </p:nvSpPr>
          <p:spPr bwMode="auto">
            <a:xfrm>
              <a:off x="3784" y="2830"/>
              <a:ext cx="0" cy="129"/>
            </a:xfrm>
            <a:prstGeom prst="line">
              <a:avLst/>
            </a:prstGeom>
            <a:noFill/>
            <a:ln w="9525">
              <a:solidFill>
                <a:srgbClr val="000066"/>
              </a:solidFill>
              <a:round/>
              <a:headEnd/>
              <a:tailEnd/>
            </a:ln>
          </p:spPr>
          <p:txBody>
            <a:bodyPr wrap="none" anchor="ctr"/>
            <a:lstStyle/>
            <a:p>
              <a:endParaRPr lang="zh-CN" altLang="en-US"/>
            </a:p>
          </p:txBody>
        </p:sp>
        <p:sp>
          <p:nvSpPr>
            <p:cNvPr id="244772" name="Line 36"/>
            <p:cNvSpPr>
              <a:spLocks noChangeShapeType="1"/>
            </p:cNvSpPr>
            <p:nvPr/>
          </p:nvSpPr>
          <p:spPr bwMode="auto">
            <a:xfrm>
              <a:off x="4240" y="2830"/>
              <a:ext cx="0" cy="129"/>
            </a:xfrm>
            <a:prstGeom prst="line">
              <a:avLst/>
            </a:prstGeom>
            <a:noFill/>
            <a:ln w="9525">
              <a:solidFill>
                <a:srgbClr val="000066"/>
              </a:solidFill>
              <a:round/>
              <a:headEnd/>
              <a:tailEnd/>
            </a:ln>
          </p:spPr>
          <p:txBody>
            <a:bodyPr wrap="none" anchor="ctr"/>
            <a:lstStyle/>
            <a:p>
              <a:endParaRPr lang="zh-CN" altLang="en-US"/>
            </a:p>
          </p:txBody>
        </p:sp>
        <p:sp>
          <p:nvSpPr>
            <p:cNvPr id="244773" name="Line 37"/>
            <p:cNvSpPr>
              <a:spLocks noChangeShapeType="1"/>
            </p:cNvSpPr>
            <p:nvPr/>
          </p:nvSpPr>
          <p:spPr bwMode="auto">
            <a:xfrm>
              <a:off x="1218" y="2506"/>
              <a:ext cx="114" cy="0"/>
            </a:xfrm>
            <a:prstGeom prst="line">
              <a:avLst/>
            </a:prstGeom>
            <a:noFill/>
            <a:ln w="9525">
              <a:solidFill>
                <a:srgbClr val="000066"/>
              </a:solidFill>
              <a:round/>
              <a:headEnd/>
              <a:tailEnd/>
            </a:ln>
          </p:spPr>
          <p:txBody>
            <a:bodyPr wrap="none" anchor="ctr"/>
            <a:lstStyle/>
            <a:p>
              <a:endParaRPr lang="zh-CN" altLang="en-US"/>
            </a:p>
          </p:txBody>
        </p:sp>
        <p:sp>
          <p:nvSpPr>
            <p:cNvPr id="244774" name="Line 38"/>
            <p:cNvSpPr>
              <a:spLocks noChangeShapeType="1"/>
            </p:cNvSpPr>
            <p:nvPr/>
          </p:nvSpPr>
          <p:spPr bwMode="auto">
            <a:xfrm>
              <a:off x="1218" y="1988"/>
              <a:ext cx="114" cy="0"/>
            </a:xfrm>
            <a:prstGeom prst="line">
              <a:avLst/>
            </a:prstGeom>
            <a:noFill/>
            <a:ln w="9525">
              <a:solidFill>
                <a:srgbClr val="000066"/>
              </a:solidFill>
              <a:round/>
              <a:headEnd/>
              <a:tailEnd/>
            </a:ln>
          </p:spPr>
          <p:txBody>
            <a:bodyPr wrap="none" anchor="ctr"/>
            <a:lstStyle/>
            <a:p>
              <a:endParaRPr lang="zh-CN" altLang="en-US"/>
            </a:p>
          </p:txBody>
        </p:sp>
        <p:sp>
          <p:nvSpPr>
            <p:cNvPr id="244775" name="Line 39"/>
            <p:cNvSpPr>
              <a:spLocks noChangeShapeType="1"/>
            </p:cNvSpPr>
            <p:nvPr/>
          </p:nvSpPr>
          <p:spPr bwMode="auto">
            <a:xfrm>
              <a:off x="1218" y="1470"/>
              <a:ext cx="114" cy="0"/>
            </a:xfrm>
            <a:prstGeom prst="line">
              <a:avLst/>
            </a:prstGeom>
            <a:noFill/>
            <a:ln w="9525">
              <a:solidFill>
                <a:srgbClr val="000066"/>
              </a:solidFill>
              <a:round/>
              <a:headEnd/>
              <a:tailEnd/>
            </a:ln>
          </p:spPr>
          <p:txBody>
            <a:bodyPr wrap="none" anchor="ctr"/>
            <a:lstStyle/>
            <a:p>
              <a:endParaRPr lang="zh-CN" altLang="en-US"/>
            </a:p>
          </p:txBody>
        </p:sp>
        <p:sp>
          <p:nvSpPr>
            <p:cNvPr id="244776" name="Line 40"/>
            <p:cNvSpPr>
              <a:spLocks noChangeShapeType="1"/>
            </p:cNvSpPr>
            <p:nvPr/>
          </p:nvSpPr>
          <p:spPr bwMode="auto">
            <a:xfrm>
              <a:off x="1218" y="952"/>
              <a:ext cx="114" cy="0"/>
            </a:xfrm>
            <a:prstGeom prst="line">
              <a:avLst/>
            </a:prstGeom>
            <a:noFill/>
            <a:ln w="9525">
              <a:solidFill>
                <a:srgbClr val="000066"/>
              </a:solidFill>
              <a:round/>
              <a:headEnd/>
              <a:tailEnd/>
            </a:ln>
          </p:spPr>
          <p:txBody>
            <a:bodyPr wrap="none" anchor="ctr"/>
            <a:lstStyle/>
            <a:p>
              <a:endParaRPr lang="zh-CN" altLang="en-US"/>
            </a:p>
          </p:txBody>
        </p:sp>
        <p:sp>
          <p:nvSpPr>
            <p:cNvPr id="244777" name="Line 41"/>
            <p:cNvSpPr>
              <a:spLocks noChangeShapeType="1"/>
            </p:cNvSpPr>
            <p:nvPr/>
          </p:nvSpPr>
          <p:spPr bwMode="auto">
            <a:xfrm>
              <a:off x="1218" y="499"/>
              <a:ext cx="114" cy="0"/>
            </a:xfrm>
            <a:prstGeom prst="line">
              <a:avLst/>
            </a:prstGeom>
            <a:noFill/>
            <a:ln w="9525">
              <a:solidFill>
                <a:srgbClr val="000066"/>
              </a:solidFill>
              <a:round/>
              <a:headEnd/>
              <a:tailEnd/>
            </a:ln>
          </p:spPr>
          <p:txBody>
            <a:bodyPr wrap="none" anchor="ctr"/>
            <a:lstStyle/>
            <a:p>
              <a:endParaRPr lang="zh-CN" altLang="en-US"/>
            </a:p>
          </p:txBody>
        </p:sp>
        <p:sp>
          <p:nvSpPr>
            <p:cNvPr id="244778" name="Text Box 42"/>
            <p:cNvSpPr txBox="1">
              <a:spLocks noChangeArrowheads="1"/>
            </p:cNvSpPr>
            <p:nvPr/>
          </p:nvSpPr>
          <p:spPr bwMode="auto">
            <a:xfrm>
              <a:off x="959" y="2793"/>
              <a:ext cx="241" cy="327"/>
            </a:xfrm>
            <a:prstGeom prst="rect">
              <a:avLst/>
            </a:prstGeom>
            <a:noFill/>
            <a:ln w="9525">
              <a:noFill/>
              <a:miter lim="800000"/>
              <a:headEnd/>
              <a:tailEnd/>
            </a:ln>
          </p:spPr>
          <p:txBody>
            <a:bodyPr wrap="none">
              <a:spAutoFit/>
            </a:bodyPr>
            <a:lstStyle/>
            <a:p>
              <a:pPr algn="l"/>
              <a:r>
                <a:rPr lang="en-US" altLang="zh-CN" sz="2800">
                  <a:solidFill>
                    <a:srgbClr val="CC0066"/>
                  </a:solidFill>
                  <a:latin typeface="Arial" pitchFamily="34" charset="0"/>
                  <a:ea typeface="宋体" pitchFamily="2" charset="-122"/>
                </a:rPr>
                <a:t>0</a:t>
              </a:r>
            </a:p>
          </p:txBody>
        </p:sp>
        <p:sp>
          <p:nvSpPr>
            <p:cNvPr id="244779" name="Text Box 43"/>
            <p:cNvSpPr txBox="1">
              <a:spLocks noChangeArrowheads="1"/>
            </p:cNvSpPr>
            <p:nvPr/>
          </p:nvSpPr>
          <p:spPr bwMode="auto">
            <a:xfrm>
              <a:off x="834" y="1833"/>
              <a:ext cx="366" cy="327"/>
            </a:xfrm>
            <a:prstGeom prst="rect">
              <a:avLst/>
            </a:prstGeom>
            <a:noFill/>
            <a:ln w="9525">
              <a:noFill/>
              <a:miter lim="800000"/>
              <a:headEnd/>
              <a:tailEnd/>
            </a:ln>
          </p:spPr>
          <p:txBody>
            <a:bodyPr wrap="none">
              <a:spAutoFit/>
            </a:bodyPr>
            <a:lstStyle/>
            <a:p>
              <a:pPr algn="l"/>
              <a:r>
                <a:rPr lang="en-US" altLang="zh-CN" sz="2800">
                  <a:solidFill>
                    <a:srgbClr val="CC0066"/>
                  </a:solidFill>
                  <a:latin typeface="Arial" pitchFamily="34" charset="0"/>
                  <a:ea typeface="宋体" pitchFamily="2" charset="-122"/>
                </a:rPr>
                <a:t>20</a:t>
              </a:r>
            </a:p>
          </p:txBody>
        </p:sp>
        <p:sp>
          <p:nvSpPr>
            <p:cNvPr id="244780" name="Text Box 44"/>
            <p:cNvSpPr txBox="1">
              <a:spLocks noChangeArrowheads="1"/>
            </p:cNvSpPr>
            <p:nvPr/>
          </p:nvSpPr>
          <p:spPr bwMode="auto">
            <a:xfrm>
              <a:off x="816" y="789"/>
              <a:ext cx="366" cy="327"/>
            </a:xfrm>
            <a:prstGeom prst="rect">
              <a:avLst/>
            </a:prstGeom>
            <a:noFill/>
            <a:ln w="9525">
              <a:noFill/>
              <a:miter lim="800000"/>
              <a:headEnd/>
              <a:tailEnd/>
            </a:ln>
          </p:spPr>
          <p:txBody>
            <a:bodyPr wrap="none">
              <a:spAutoFit/>
            </a:bodyPr>
            <a:lstStyle/>
            <a:p>
              <a:pPr algn="l"/>
              <a:r>
                <a:rPr lang="en-US" altLang="zh-CN" sz="2800">
                  <a:solidFill>
                    <a:srgbClr val="CC0066"/>
                  </a:solidFill>
                  <a:latin typeface="Arial" pitchFamily="34" charset="0"/>
                  <a:ea typeface="宋体" pitchFamily="2" charset="-122"/>
                </a:rPr>
                <a:t>40</a:t>
              </a:r>
            </a:p>
          </p:txBody>
        </p:sp>
        <p:sp>
          <p:nvSpPr>
            <p:cNvPr id="244781" name="Line 45"/>
            <p:cNvSpPr>
              <a:spLocks noChangeShapeType="1"/>
            </p:cNvSpPr>
            <p:nvPr/>
          </p:nvSpPr>
          <p:spPr bwMode="auto">
            <a:xfrm>
              <a:off x="4582" y="2784"/>
              <a:ext cx="114" cy="0"/>
            </a:xfrm>
            <a:prstGeom prst="line">
              <a:avLst/>
            </a:prstGeom>
            <a:noFill/>
            <a:ln w="9525">
              <a:solidFill>
                <a:srgbClr val="000066"/>
              </a:solidFill>
              <a:round/>
              <a:headEnd/>
              <a:tailEnd/>
            </a:ln>
          </p:spPr>
          <p:txBody>
            <a:bodyPr wrap="none" anchor="ctr"/>
            <a:lstStyle/>
            <a:p>
              <a:endParaRPr lang="zh-CN" altLang="en-US"/>
            </a:p>
          </p:txBody>
        </p:sp>
        <p:sp>
          <p:nvSpPr>
            <p:cNvPr id="244782" name="Line 46"/>
            <p:cNvSpPr>
              <a:spLocks noChangeShapeType="1"/>
            </p:cNvSpPr>
            <p:nvPr/>
          </p:nvSpPr>
          <p:spPr bwMode="auto">
            <a:xfrm>
              <a:off x="4582" y="2454"/>
              <a:ext cx="114" cy="0"/>
            </a:xfrm>
            <a:prstGeom prst="line">
              <a:avLst/>
            </a:prstGeom>
            <a:noFill/>
            <a:ln w="9525">
              <a:solidFill>
                <a:srgbClr val="000066"/>
              </a:solidFill>
              <a:round/>
              <a:headEnd/>
              <a:tailEnd/>
            </a:ln>
          </p:spPr>
          <p:txBody>
            <a:bodyPr wrap="none" anchor="ctr"/>
            <a:lstStyle/>
            <a:p>
              <a:endParaRPr lang="zh-CN" altLang="en-US"/>
            </a:p>
          </p:txBody>
        </p:sp>
        <p:sp>
          <p:nvSpPr>
            <p:cNvPr id="244783" name="Line 47"/>
            <p:cNvSpPr>
              <a:spLocks noChangeShapeType="1"/>
            </p:cNvSpPr>
            <p:nvPr/>
          </p:nvSpPr>
          <p:spPr bwMode="auto">
            <a:xfrm>
              <a:off x="4582" y="2112"/>
              <a:ext cx="114" cy="0"/>
            </a:xfrm>
            <a:prstGeom prst="line">
              <a:avLst/>
            </a:prstGeom>
            <a:noFill/>
            <a:ln w="9525">
              <a:solidFill>
                <a:srgbClr val="000066"/>
              </a:solidFill>
              <a:round/>
              <a:headEnd/>
              <a:tailEnd/>
            </a:ln>
          </p:spPr>
          <p:txBody>
            <a:bodyPr wrap="none" anchor="ctr"/>
            <a:lstStyle/>
            <a:p>
              <a:endParaRPr lang="zh-CN" altLang="en-US"/>
            </a:p>
          </p:txBody>
        </p:sp>
        <p:sp>
          <p:nvSpPr>
            <p:cNvPr id="244784" name="Line 48"/>
            <p:cNvSpPr>
              <a:spLocks noChangeShapeType="1"/>
            </p:cNvSpPr>
            <p:nvPr/>
          </p:nvSpPr>
          <p:spPr bwMode="auto">
            <a:xfrm>
              <a:off x="4582" y="1740"/>
              <a:ext cx="114" cy="0"/>
            </a:xfrm>
            <a:prstGeom prst="line">
              <a:avLst/>
            </a:prstGeom>
            <a:noFill/>
            <a:ln w="9525">
              <a:solidFill>
                <a:srgbClr val="000066"/>
              </a:solidFill>
              <a:round/>
              <a:headEnd/>
              <a:tailEnd/>
            </a:ln>
          </p:spPr>
          <p:txBody>
            <a:bodyPr wrap="none" anchor="ctr"/>
            <a:lstStyle/>
            <a:p>
              <a:endParaRPr lang="zh-CN" altLang="en-US"/>
            </a:p>
          </p:txBody>
        </p:sp>
        <p:sp>
          <p:nvSpPr>
            <p:cNvPr id="244785" name="Line 49"/>
            <p:cNvSpPr>
              <a:spLocks noChangeShapeType="1"/>
            </p:cNvSpPr>
            <p:nvPr/>
          </p:nvSpPr>
          <p:spPr bwMode="auto">
            <a:xfrm>
              <a:off x="4582" y="1374"/>
              <a:ext cx="114" cy="0"/>
            </a:xfrm>
            <a:prstGeom prst="line">
              <a:avLst/>
            </a:prstGeom>
            <a:noFill/>
            <a:ln w="9525">
              <a:solidFill>
                <a:srgbClr val="000066"/>
              </a:solidFill>
              <a:round/>
              <a:headEnd/>
              <a:tailEnd/>
            </a:ln>
          </p:spPr>
          <p:txBody>
            <a:bodyPr wrap="none" anchor="ctr"/>
            <a:lstStyle/>
            <a:p>
              <a:endParaRPr lang="zh-CN" altLang="en-US"/>
            </a:p>
          </p:txBody>
        </p:sp>
        <p:sp>
          <p:nvSpPr>
            <p:cNvPr id="244786" name="Line 50"/>
            <p:cNvSpPr>
              <a:spLocks noChangeShapeType="1"/>
            </p:cNvSpPr>
            <p:nvPr/>
          </p:nvSpPr>
          <p:spPr bwMode="auto">
            <a:xfrm>
              <a:off x="4582" y="978"/>
              <a:ext cx="114" cy="0"/>
            </a:xfrm>
            <a:prstGeom prst="line">
              <a:avLst/>
            </a:prstGeom>
            <a:noFill/>
            <a:ln w="9525">
              <a:solidFill>
                <a:srgbClr val="000066"/>
              </a:solidFill>
              <a:round/>
              <a:headEnd/>
              <a:tailEnd/>
            </a:ln>
          </p:spPr>
          <p:txBody>
            <a:bodyPr wrap="none" anchor="ctr"/>
            <a:lstStyle/>
            <a:p>
              <a:endParaRPr lang="zh-CN" altLang="en-US"/>
            </a:p>
          </p:txBody>
        </p:sp>
        <p:sp>
          <p:nvSpPr>
            <p:cNvPr id="244787" name="Text Box 51"/>
            <p:cNvSpPr txBox="1">
              <a:spLocks noChangeArrowheads="1"/>
            </p:cNvSpPr>
            <p:nvPr/>
          </p:nvSpPr>
          <p:spPr bwMode="auto">
            <a:xfrm>
              <a:off x="4757" y="2628"/>
              <a:ext cx="241" cy="327"/>
            </a:xfrm>
            <a:prstGeom prst="rect">
              <a:avLst/>
            </a:prstGeom>
            <a:noFill/>
            <a:ln w="9525">
              <a:noFill/>
              <a:miter lim="800000"/>
              <a:headEnd/>
              <a:tailEnd/>
            </a:ln>
          </p:spPr>
          <p:txBody>
            <a:bodyPr wrap="none">
              <a:spAutoFit/>
            </a:bodyPr>
            <a:lstStyle/>
            <a:p>
              <a:pPr algn="l"/>
              <a:r>
                <a:rPr lang="en-US" altLang="zh-CN" sz="2800">
                  <a:solidFill>
                    <a:srgbClr val="CC0066"/>
                  </a:solidFill>
                  <a:latin typeface="Arial" pitchFamily="34" charset="0"/>
                  <a:ea typeface="宋体" pitchFamily="2" charset="-122"/>
                </a:rPr>
                <a:t>8</a:t>
              </a:r>
            </a:p>
          </p:txBody>
        </p:sp>
        <p:sp>
          <p:nvSpPr>
            <p:cNvPr id="244788" name="Text Box 52"/>
            <p:cNvSpPr txBox="1">
              <a:spLocks noChangeArrowheads="1"/>
            </p:cNvSpPr>
            <p:nvPr/>
          </p:nvSpPr>
          <p:spPr bwMode="auto">
            <a:xfrm>
              <a:off x="4690" y="1929"/>
              <a:ext cx="366" cy="327"/>
            </a:xfrm>
            <a:prstGeom prst="rect">
              <a:avLst/>
            </a:prstGeom>
            <a:noFill/>
            <a:ln w="9525">
              <a:noFill/>
              <a:miter lim="800000"/>
              <a:headEnd/>
              <a:tailEnd/>
            </a:ln>
          </p:spPr>
          <p:txBody>
            <a:bodyPr wrap="none">
              <a:spAutoFit/>
            </a:bodyPr>
            <a:lstStyle/>
            <a:p>
              <a:pPr algn="l"/>
              <a:r>
                <a:rPr lang="en-US" altLang="zh-CN" sz="2800">
                  <a:solidFill>
                    <a:srgbClr val="CC0066"/>
                  </a:solidFill>
                  <a:latin typeface="Arial" pitchFamily="34" charset="0"/>
                  <a:ea typeface="宋体" pitchFamily="2" charset="-122"/>
                </a:rPr>
                <a:t>12</a:t>
              </a:r>
            </a:p>
          </p:txBody>
        </p:sp>
        <p:sp>
          <p:nvSpPr>
            <p:cNvPr id="244789" name="Text Box 53"/>
            <p:cNvSpPr txBox="1">
              <a:spLocks noChangeArrowheads="1"/>
            </p:cNvSpPr>
            <p:nvPr/>
          </p:nvSpPr>
          <p:spPr bwMode="auto">
            <a:xfrm>
              <a:off x="4682" y="1209"/>
              <a:ext cx="366" cy="327"/>
            </a:xfrm>
            <a:prstGeom prst="rect">
              <a:avLst/>
            </a:prstGeom>
            <a:noFill/>
            <a:ln w="9525">
              <a:noFill/>
              <a:miter lim="800000"/>
              <a:headEnd/>
              <a:tailEnd/>
            </a:ln>
          </p:spPr>
          <p:txBody>
            <a:bodyPr wrap="none">
              <a:spAutoFit/>
            </a:bodyPr>
            <a:lstStyle/>
            <a:p>
              <a:pPr algn="l"/>
              <a:r>
                <a:rPr lang="en-US" altLang="zh-CN" sz="2800">
                  <a:solidFill>
                    <a:srgbClr val="CC0066"/>
                  </a:solidFill>
                  <a:latin typeface="Arial" pitchFamily="34" charset="0"/>
                  <a:ea typeface="宋体" pitchFamily="2" charset="-122"/>
                </a:rPr>
                <a:t>16</a:t>
              </a:r>
            </a:p>
          </p:txBody>
        </p:sp>
        <p:sp>
          <p:nvSpPr>
            <p:cNvPr id="244790" name="Line 54"/>
            <p:cNvSpPr>
              <a:spLocks noChangeShapeType="1"/>
            </p:cNvSpPr>
            <p:nvPr/>
          </p:nvSpPr>
          <p:spPr bwMode="auto">
            <a:xfrm>
              <a:off x="4582" y="576"/>
              <a:ext cx="114" cy="0"/>
            </a:xfrm>
            <a:prstGeom prst="line">
              <a:avLst/>
            </a:prstGeom>
            <a:noFill/>
            <a:ln w="9525">
              <a:solidFill>
                <a:srgbClr val="000066"/>
              </a:solidFill>
              <a:round/>
              <a:headEnd/>
              <a:tailEnd/>
            </a:ln>
          </p:spPr>
          <p:txBody>
            <a:bodyPr wrap="none" anchor="ctr"/>
            <a:lstStyle/>
            <a:p>
              <a:endParaRPr lang="zh-CN" altLang="en-US"/>
            </a:p>
          </p:txBody>
        </p:sp>
        <p:sp>
          <p:nvSpPr>
            <p:cNvPr id="244791" name="Text Box 55"/>
            <p:cNvSpPr txBox="1">
              <a:spLocks noChangeArrowheads="1"/>
            </p:cNvSpPr>
            <p:nvPr/>
          </p:nvSpPr>
          <p:spPr bwMode="auto">
            <a:xfrm>
              <a:off x="4722" y="441"/>
              <a:ext cx="366" cy="327"/>
            </a:xfrm>
            <a:prstGeom prst="rect">
              <a:avLst/>
            </a:prstGeom>
            <a:noFill/>
            <a:ln w="9525">
              <a:noFill/>
              <a:miter lim="800000"/>
              <a:headEnd/>
              <a:tailEnd/>
            </a:ln>
          </p:spPr>
          <p:txBody>
            <a:bodyPr wrap="none">
              <a:spAutoFit/>
            </a:bodyPr>
            <a:lstStyle/>
            <a:p>
              <a:pPr algn="l"/>
              <a:r>
                <a:rPr lang="en-US" altLang="zh-CN" sz="2800">
                  <a:solidFill>
                    <a:srgbClr val="CC0066"/>
                  </a:solidFill>
                  <a:latin typeface="Arial" pitchFamily="34" charset="0"/>
                  <a:ea typeface="宋体" pitchFamily="2" charset="-122"/>
                </a:rPr>
                <a:t>20</a:t>
              </a:r>
            </a:p>
          </p:txBody>
        </p:sp>
        <p:grpSp>
          <p:nvGrpSpPr>
            <p:cNvPr id="4" name="Group 56"/>
            <p:cNvGrpSpPr>
              <a:grpSpLocks/>
            </p:cNvGrpSpPr>
            <p:nvPr/>
          </p:nvGrpSpPr>
          <p:grpSpPr bwMode="auto">
            <a:xfrm>
              <a:off x="5069" y="601"/>
              <a:ext cx="252" cy="2146"/>
              <a:chOff x="5069" y="878"/>
              <a:chExt cx="252" cy="2146"/>
            </a:xfrm>
          </p:grpSpPr>
          <p:sp>
            <p:nvSpPr>
              <p:cNvPr id="244793" name="Text Box 57"/>
              <p:cNvSpPr txBox="1">
                <a:spLocks noChangeArrowheads="1"/>
              </p:cNvSpPr>
              <p:nvPr/>
            </p:nvSpPr>
            <p:spPr bwMode="auto">
              <a:xfrm rot="16200000">
                <a:off x="4535" y="1412"/>
                <a:ext cx="1320" cy="252"/>
              </a:xfrm>
              <a:prstGeom prst="rect">
                <a:avLst/>
              </a:prstGeom>
              <a:noFill/>
              <a:ln w="9525">
                <a:noFill/>
                <a:miter lim="800000"/>
                <a:headEnd/>
                <a:tailEnd/>
              </a:ln>
            </p:spPr>
            <p:txBody>
              <a:bodyPr wrap="none">
                <a:spAutoFit/>
              </a:bodyPr>
              <a:lstStyle/>
              <a:p>
                <a:pPr algn="l"/>
                <a:r>
                  <a:rPr lang="zh-CN" altLang="en-US" sz="2000" b="1" dirty="0">
                    <a:solidFill>
                      <a:schemeClr val="bg1"/>
                    </a:solidFill>
                    <a:ea typeface="宋体" pitchFamily="2" charset="-122"/>
                  </a:rPr>
                  <a:t>病斑数（个</a:t>
                </a:r>
                <a:r>
                  <a:rPr lang="en-US" altLang="zh-CN" sz="2000" b="1" dirty="0">
                    <a:solidFill>
                      <a:schemeClr val="bg1"/>
                    </a:solidFill>
                    <a:ea typeface="宋体" pitchFamily="2" charset="-122"/>
                  </a:rPr>
                  <a:t>/cm</a:t>
                </a:r>
                <a:r>
                  <a:rPr lang="en-US" altLang="zh-CN" sz="2000" b="1" baseline="30000" dirty="0">
                    <a:solidFill>
                      <a:schemeClr val="bg1"/>
                    </a:solidFill>
                    <a:ea typeface="宋体" pitchFamily="2" charset="-122"/>
                  </a:rPr>
                  <a:t>2</a:t>
                </a:r>
                <a:r>
                  <a:rPr lang="en-US" altLang="zh-CN" sz="2000" b="1" dirty="0">
                    <a:solidFill>
                      <a:schemeClr val="bg1"/>
                    </a:solidFill>
                    <a:ea typeface="宋体" pitchFamily="2" charset="-122"/>
                  </a:rPr>
                  <a:t>)</a:t>
                </a:r>
              </a:p>
            </p:txBody>
          </p:sp>
          <p:grpSp>
            <p:nvGrpSpPr>
              <p:cNvPr id="5" name="Group 58"/>
              <p:cNvGrpSpPr>
                <a:grpSpLocks/>
              </p:cNvGrpSpPr>
              <p:nvPr/>
            </p:nvGrpSpPr>
            <p:grpSpPr bwMode="auto">
              <a:xfrm>
                <a:off x="5154" y="2240"/>
                <a:ext cx="57" cy="784"/>
                <a:chOff x="5154" y="2240"/>
                <a:chExt cx="57" cy="784"/>
              </a:xfrm>
            </p:grpSpPr>
            <p:sp>
              <p:nvSpPr>
                <p:cNvPr id="244795" name="Oval 59"/>
                <p:cNvSpPr>
                  <a:spLocks noChangeArrowheads="1"/>
                </p:cNvSpPr>
                <p:nvPr/>
              </p:nvSpPr>
              <p:spPr bwMode="auto">
                <a:xfrm flipH="1">
                  <a:off x="5154" y="2240"/>
                  <a:ext cx="57" cy="64"/>
                </a:xfrm>
                <a:prstGeom prst="ellipse">
                  <a:avLst/>
                </a:prstGeom>
                <a:solidFill>
                  <a:srgbClr val="CC0066"/>
                </a:solidFill>
                <a:ln w="9525">
                  <a:solidFill>
                    <a:schemeClr val="tx1"/>
                  </a:solidFill>
                  <a:round/>
                  <a:headEnd/>
                  <a:tailEnd/>
                </a:ln>
              </p:spPr>
              <p:txBody>
                <a:bodyPr wrap="none" anchor="ctr"/>
                <a:lstStyle/>
                <a:p>
                  <a:endParaRPr lang="zh-CN" altLang="en-US"/>
                </a:p>
              </p:txBody>
            </p:sp>
            <p:sp>
              <p:nvSpPr>
                <p:cNvPr id="244796" name="Line 60"/>
                <p:cNvSpPr>
                  <a:spLocks noChangeShapeType="1"/>
                </p:cNvSpPr>
                <p:nvPr/>
              </p:nvSpPr>
              <p:spPr bwMode="auto">
                <a:xfrm>
                  <a:off x="5184" y="2391"/>
                  <a:ext cx="0" cy="633"/>
                </a:xfrm>
                <a:prstGeom prst="line">
                  <a:avLst/>
                </a:prstGeom>
                <a:noFill/>
                <a:ln w="28575">
                  <a:solidFill>
                    <a:schemeClr val="accent2"/>
                  </a:solidFill>
                  <a:prstDash val="sysDot"/>
                  <a:round/>
                  <a:headEnd/>
                  <a:tailEnd/>
                </a:ln>
              </p:spPr>
              <p:txBody>
                <a:bodyPr wrap="none" anchor="ctr"/>
                <a:lstStyle/>
                <a:p>
                  <a:endParaRPr lang="zh-CN" altLang="en-US"/>
                </a:p>
              </p:txBody>
            </p:sp>
          </p:grpSp>
        </p:grpSp>
      </p:grpSp>
    </p:spTree>
  </p:cSld>
  <p:clrMapOvr>
    <a:masterClrMapping/>
  </p:clrMapOvr>
  <p:transition/>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a:xfrm>
            <a:off x="457200" y="404664"/>
            <a:ext cx="8229600" cy="957858"/>
          </a:xfrm>
        </p:spPr>
        <p:txBody>
          <a:bodyPr/>
          <a:lstStyle/>
          <a:p>
            <a:pPr algn="ctr" eaLnBrk="1" hangingPunct="1">
              <a:defRPr/>
            </a:pPr>
            <a:r>
              <a:rPr lang="zh-CN" altLang="en-US" sz="2800" dirty="0">
                <a:solidFill>
                  <a:srgbClr val="FFFF00"/>
                </a:solidFill>
                <a:ea typeface="宋体" pitchFamily="2" charset="-122"/>
              </a:rPr>
              <a:t>植物必须元素缺乏或过量症状</a:t>
            </a:r>
          </a:p>
        </p:txBody>
      </p:sp>
      <p:pic>
        <p:nvPicPr>
          <p:cNvPr id="98307" name="Picture 5" descr="h23"/>
          <p:cNvPicPr>
            <a:picLocks noGrp="1" noChangeAspect="1" noChangeArrowheads="1"/>
          </p:cNvPicPr>
          <p:nvPr>
            <p:ph type="body" idx="1"/>
          </p:nvPr>
        </p:nvPicPr>
        <p:blipFill>
          <a:blip r:embed="rId2" cstate="print"/>
          <a:srcRect l="6691" t="37724" r="9187" b="14136"/>
          <a:stretch>
            <a:fillRect/>
          </a:stretch>
        </p:blipFill>
        <p:spPr bwMode="auto">
          <a:xfrm>
            <a:off x="1066800" y="1238930"/>
            <a:ext cx="7033592" cy="5314270"/>
          </a:xfrm>
          <a:noFill/>
        </p:spPr>
      </p:pic>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330" name="Picture 5" descr="h24"/>
          <p:cNvPicPr>
            <a:picLocks noGrp="1" noChangeAspect="1" noChangeArrowheads="1"/>
          </p:cNvPicPr>
          <p:nvPr>
            <p:ph type="body" idx="1"/>
          </p:nvPr>
        </p:nvPicPr>
        <p:blipFill>
          <a:blip r:embed="rId2" cstate="print"/>
          <a:srcRect l="9241" t="11786" r="9187" b="69695"/>
          <a:stretch>
            <a:fillRect/>
          </a:stretch>
        </p:blipFill>
        <p:spPr bwMode="auto">
          <a:xfrm>
            <a:off x="1115616" y="1340768"/>
            <a:ext cx="7062936" cy="3960440"/>
          </a:xfrm>
          <a:noFill/>
        </p:spPr>
      </p:pic>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a:xfrm>
            <a:off x="457200" y="188640"/>
            <a:ext cx="8229600" cy="1143000"/>
          </a:xfrm>
        </p:spPr>
        <p:txBody>
          <a:bodyPr/>
          <a:lstStyle/>
          <a:p>
            <a:pPr algn="ctr" eaLnBrk="1" hangingPunct="1">
              <a:defRPr/>
            </a:pPr>
            <a:r>
              <a:rPr lang="zh-CN" altLang="en-US" sz="2800" dirty="0">
                <a:solidFill>
                  <a:srgbClr val="FFFF00"/>
                </a:solidFill>
                <a:ea typeface="宋体" pitchFamily="2" charset="-122"/>
              </a:rPr>
              <a:t>几种作物的营养缺乏及过量的诊断</a:t>
            </a:r>
          </a:p>
        </p:txBody>
      </p:sp>
      <p:pic>
        <p:nvPicPr>
          <p:cNvPr id="100355" name="Picture 5" descr="60"/>
          <p:cNvPicPr>
            <a:picLocks noGrp="1" noChangeAspect="1" noChangeArrowheads="1"/>
          </p:cNvPicPr>
          <p:nvPr>
            <p:ph type="body" idx="1"/>
          </p:nvPr>
        </p:nvPicPr>
        <p:blipFill>
          <a:blip r:embed="rId2" cstate="print"/>
          <a:srcRect l="13254" t="18739" r="6497" b="2350"/>
          <a:stretch>
            <a:fillRect/>
          </a:stretch>
        </p:blipFill>
        <p:spPr bwMode="auto">
          <a:xfrm>
            <a:off x="696416" y="1106760"/>
            <a:ext cx="7620000" cy="5562600"/>
          </a:xfrm>
          <a:noFill/>
        </p:spPr>
      </p:pic>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eaLnBrk="1" hangingPunct="1">
              <a:defRPr/>
            </a:pPr>
            <a:endParaRPr lang="zh-CN" altLang="en-US">
              <a:ea typeface="宋体" pitchFamily="2" charset="-122"/>
            </a:endParaRPr>
          </a:p>
        </p:txBody>
      </p:sp>
      <p:pic>
        <p:nvPicPr>
          <p:cNvPr id="102403" name="Picture 5" descr="62"/>
          <p:cNvPicPr>
            <a:picLocks noGrp="1" noChangeAspect="1" noChangeArrowheads="1"/>
          </p:cNvPicPr>
          <p:nvPr>
            <p:ph type="body" idx="1"/>
          </p:nvPr>
        </p:nvPicPr>
        <p:blipFill>
          <a:blip r:embed="rId2" cstate="print"/>
          <a:srcRect l="9241" t="13469" r="4089" b="4034"/>
          <a:stretch>
            <a:fillRect/>
          </a:stretch>
        </p:blipFill>
        <p:spPr bwMode="auto">
          <a:xfrm>
            <a:off x="381000" y="0"/>
            <a:ext cx="8229600" cy="6858000"/>
          </a:xfrm>
          <a:noFill/>
        </p:spPr>
      </p:pic>
    </p:spTree>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title"/>
          </p:nvPr>
        </p:nvSpPr>
        <p:spPr/>
        <p:txBody>
          <a:bodyPr/>
          <a:lstStyle/>
          <a:p>
            <a:pPr eaLnBrk="1" hangingPunct="1">
              <a:defRPr/>
            </a:pPr>
            <a:endParaRPr lang="zh-CN" altLang="en-US">
              <a:ea typeface="宋体" pitchFamily="2" charset="-122"/>
            </a:endParaRPr>
          </a:p>
        </p:txBody>
      </p:sp>
      <p:pic>
        <p:nvPicPr>
          <p:cNvPr id="104451" name="Picture 5" descr="64"/>
          <p:cNvPicPr>
            <a:picLocks noGrp="1" noChangeAspect="1" noChangeArrowheads="1"/>
          </p:cNvPicPr>
          <p:nvPr>
            <p:ph type="body" idx="1"/>
          </p:nvPr>
        </p:nvPicPr>
        <p:blipFill>
          <a:blip r:embed="rId2" cstate="print"/>
          <a:srcRect l="6691" t="16837" r="11737" b="4033"/>
          <a:stretch>
            <a:fillRect/>
          </a:stretch>
        </p:blipFill>
        <p:spPr bwMode="auto">
          <a:xfrm>
            <a:off x="533400" y="304800"/>
            <a:ext cx="8215064" cy="6553200"/>
          </a:xfrm>
          <a:noFill/>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457200" y="341783"/>
            <a:ext cx="8229600" cy="1143001"/>
          </a:xfrm>
        </p:spPr>
        <p:txBody>
          <a:bodyPr/>
          <a:lstStyle/>
          <a:p>
            <a:pPr eaLnBrk="1" hangingPunct="1">
              <a:defRPr/>
            </a:pPr>
            <a:r>
              <a:rPr lang="zh-CN" altLang="en-US" sz="2800" dirty="0">
                <a:solidFill>
                  <a:srgbClr val="FFFF00"/>
                </a:solidFill>
                <a:ea typeface="宋体" pitchFamily="2" charset="-122"/>
              </a:rPr>
              <a:t>三．无土栽培的生理学基础</a:t>
            </a:r>
          </a:p>
        </p:txBody>
      </p:sp>
      <p:sp>
        <p:nvSpPr>
          <p:cNvPr id="61443" name="Rectangle 3"/>
          <p:cNvSpPr>
            <a:spLocks noGrp="1" noChangeArrowheads="1"/>
          </p:cNvSpPr>
          <p:nvPr>
            <p:ph type="body" idx="1"/>
          </p:nvPr>
        </p:nvSpPr>
        <p:spPr>
          <a:xfrm>
            <a:off x="457200" y="1423318"/>
            <a:ext cx="8229600" cy="4525962"/>
          </a:xfrm>
        </p:spPr>
        <p:txBody>
          <a:bodyPr>
            <a:normAutofit fontScale="92500" lnSpcReduction="20000"/>
          </a:bodyPr>
          <a:lstStyle/>
          <a:p>
            <a:pPr marL="514350" indent="-514350" eaLnBrk="1" hangingPunct="1">
              <a:lnSpc>
                <a:spcPct val="150000"/>
              </a:lnSpc>
              <a:buFont typeface="Symbol" pitchFamily="18" charset="2"/>
              <a:buNone/>
              <a:defRPr/>
            </a:pPr>
            <a:r>
              <a:rPr lang="zh-CN" altLang="en-US" sz="2400" b="1" dirty="0">
                <a:ea typeface="宋体" pitchFamily="2" charset="-122"/>
              </a:rPr>
              <a:t>（一）植物吸水的过程</a:t>
            </a:r>
            <a:endParaRPr lang="zh-CN" altLang="en-US" sz="2400" dirty="0">
              <a:ea typeface="宋体" pitchFamily="2" charset="-122"/>
            </a:endParaRPr>
          </a:p>
          <a:p>
            <a:pPr marL="0" indent="514350" eaLnBrk="1" hangingPunct="1">
              <a:lnSpc>
                <a:spcPct val="150000"/>
              </a:lnSpc>
              <a:buFont typeface="Symbol" pitchFamily="18" charset="2"/>
              <a:buNone/>
              <a:defRPr/>
            </a:pPr>
            <a:r>
              <a:rPr lang="zh-CN" altLang="en-US" sz="2400" b="1" dirty="0">
                <a:ea typeface="宋体" pitchFamily="2" charset="-122"/>
              </a:rPr>
              <a:t>吸收绝大部分是通过</a:t>
            </a:r>
            <a:r>
              <a:rPr lang="zh-CN" altLang="en-US" sz="2400" b="1" dirty="0">
                <a:solidFill>
                  <a:srgbClr val="0BF57A"/>
                </a:solidFill>
                <a:ea typeface="宋体" pitchFamily="2" charset="-122"/>
              </a:rPr>
              <a:t>根系</a:t>
            </a:r>
            <a:r>
              <a:rPr lang="zh-CN" altLang="en-US" sz="2400" b="1" dirty="0">
                <a:ea typeface="宋体" pitchFamily="2" charset="-122"/>
              </a:rPr>
              <a:t>进行的，</a:t>
            </a:r>
            <a:r>
              <a:rPr lang="zh-CN" altLang="en-US" sz="2400" b="1" dirty="0">
                <a:solidFill>
                  <a:srgbClr val="0BF57A"/>
                </a:solidFill>
                <a:ea typeface="宋体" pitchFamily="2" charset="-122"/>
              </a:rPr>
              <a:t>叶片</a:t>
            </a:r>
            <a:r>
              <a:rPr lang="zh-CN" altLang="en-US" sz="2400" b="1" dirty="0">
                <a:ea typeface="宋体" pitchFamily="2" charset="-122"/>
              </a:rPr>
              <a:t>和</a:t>
            </a:r>
            <a:r>
              <a:rPr lang="zh-CN" altLang="en-US" sz="2400" b="1" dirty="0">
                <a:solidFill>
                  <a:srgbClr val="0BF57A"/>
                </a:solidFill>
                <a:ea typeface="宋体" pitchFamily="2" charset="-122"/>
              </a:rPr>
              <a:t>茎秆</a:t>
            </a:r>
            <a:r>
              <a:rPr lang="zh-CN" altLang="en-US" sz="2400" b="1" dirty="0">
                <a:ea typeface="宋体" pitchFamily="2" charset="-122"/>
              </a:rPr>
              <a:t>的表面也可以吸收部分的水，但其数量很少。一般认为是通过</a:t>
            </a:r>
            <a:r>
              <a:rPr lang="zh-CN" altLang="en-US" sz="2400" b="1" dirty="0">
                <a:solidFill>
                  <a:srgbClr val="0BF57A"/>
                </a:solidFill>
                <a:ea typeface="宋体" pitchFamily="2" charset="-122"/>
              </a:rPr>
              <a:t>渗透作用</a:t>
            </a:r>
            <a:r>
              <a:rPr lang="zh-CN" altLang="en-US" sz="2400" b="1" dirty="0">
                <a:ea typeface="宋体" pitchFamily="2" charset="-122"/>
              </a:rPr>
              <a:t>和</a:t>
            </a:r>
            <a:r>
              <a:rPr lang="zh-CN" altLang="en-US" sz="2400" b="1" dirty="0">
                <a:solidFill>
                  <a:srgbClr val="0BF57A"/>
                </a:solidFill>
                <a:ea typeface="宋体" pitchFamily="2" charset="-122"/>
              </a:rPr>
              <a:t>毛细管作用</a:t>
            </a:r>
            <a:r>
              <a:rPr lang="zh-CN" altLang="en-US" sz="2400" b="1" dirty="0">
                <a:ea typeface="宋体" pitchFamily="2" charset="-122"/>
              </a:rPr>
              <a:t>来进行的。</a:t>
            </a:r>
          </a:p>
          <a:p>
            <a:pPr marL="514350" indent="-514350" eaLnBrk="1" hangingPunct="1">
              <a:lnSpc>
                <a:spcPct val="150000"/>
              </a:lnSpc>
              <a:buFont typeface="Symbol" pitchFamily="18" charset="2"/>
              <a:buNone/>
              <a:defRPr/>
            </a:pPr>
            <a:r>
              <a:rPr lang="zh-CN" altLang="en-US" sz="2400" b="1" dirty="0">
                <a:solidFill>
                  <a:srgbClr val="33CC33"/>
                </a:solidFill>
                <a:ea typeface="宋体" pitchFamily="2" charset="-122"/>
              </a:rPr>
              <a:t>水分从介质到植物体内以及在植物体内的运输可分为3个阶段：</a:t>
            </a:r>
          </a:p>
          <a:p>
            <a:pPr marL="514350" indent="-514350" eaLnBrk="1" hangingPunct="1">
              <a:lnSpc>
                <a:spcPct val="150000"/>
              </a:lnSpc>
              <a:buFont typeface="Symbol" pitchFamily="18" charset="2"/>
              <a:buNone/>
              <a:defRPr/>
            </a:pPr>
            <a:r>
              <a:rPr lang="zh-CN" altLang="en-US" sz="2400" b="1" dirty="0">
                <a:ea typeface="宋体" pitchFamily="2" charset="-122"/>
              </a:rPr>
              <a:t>（1）由介质迁移到根系皮层组织，再运送到木质部导管；</a:t>
            </a:r>
          </a:p>
          <a:p>
            <a:pPr marL="514350" indent="-514350" eaLnBrk="1" hangingPunct="1">
              <a:lnSpc>
                <a:spcPct val="150000"/>
              </a:lnSpc>
              <a:buFont typeface="Symbol" pitchFamily="18" charset="2"/>
              <a:buNone/>
              <a:defRPr/>
            </a:pPr>
            <a:r>
              <a:rPr lang="zh-CN" altLang="en-US" sz="2400" b="1" dirty="0">
                <a:ea typeface="宋体" pitchFamily="2" charset="-122"/>
              </a:rPr>
              <a:t>（2）由根系木质部导管向地上部运输并分配到各器官中；</a:t>
            </a:r>
          </a:p>
          <a:p>
            <a:pPr marL="514350" indent="-514350" eaLnBrk="1" hangingPunct="1">
              <a:lnSpc>
                <a:spcPct val="150000"/>
              </a:lnSpc>
              <a:buFont typeface="Symbol" pitchFamily="18" charset="2"/>
              <a:buNone/>
              <a:defRPr/>
            </a:pPr>
            <a:r>
              <a:rPr lang="zh-CN" altLang="en-US" sz="2400" b="1" dirty="0">
                <a:ea typeface="宋体" pitchFamily="2" charset="-122"/>
              </a:rPr>
              <a:t>（3）由地上部器官(主要是叶片)以气态水的形式(水蒸气)释放到空气中。</a:t>
            </a:r>
          </a:p>
          <a:p>
            <a:pPr marL="514350" indent="-514350" eaLnBrk="1" hangingPunct="1">
              <a:lnSpc>
                <a:spcPct val="90000"/>
              </a:lnSpc>
              <a:buFont typeface="Symbol" pitchFamily="18" charset="2"/>
              <a:buNone/>
              <a:defRPr/>
            </a:pPr>
            <a:endParaRPr lang="zh-CN" altLang="en-US" sz="2800" b="1" dirty="0">
              <a:ea typeface="宋体" pitchFamily="2" charset="-122"/>
            </a:endParaRPr>
          </a:p>
        </p:txBody>
      </p:sp>
    </p:spTree>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title"/>
          </p:nvPr>
        </p:nvSpPr>
        <p:spPr/>
        <p:txBody>
          <a:bodyPr/>
          <a:lstStyle/>
          <a:p>
            <a:pPr eaLnBrk="1" hangingPunct="1">
              <a:defRPr/>
            </a:pPr>
            <a:endParaRPr lang="zh-CN" altLang="en-US" dirty="0">
              <a:ea typeface="宋体" pitchFamily="2" charset="-122"/>
            </a:endParaRPr>
          </a:p>
        </p:txBody>
      </p:sp>
      <p:pic>
        <p:nvPicPr>
          <p:cNvPr id="105475" name="Picture 5" descr="65"/>
          <p:cNvPicPr>
            <a:picLocks noGrp="1" noChangeAspect="1" noChangeArrowheads="1"/>
          </p:cNvPicPr>
          <p:nvPr>
            <p:ph type="body" idx="1"/>
          </p:nvPr>
        </p:nvPicPr>
        <p:blipFill>
          <a:blip r:embed="rId2" cstate="print"/>
          <a:srcRect l="6691" t="11786" r="11737" b="7401"/>
          <a:stretch>
            <a:fillRect/>
          </a:stretch>
        </p:blipFill>
        <p:spPr bwMode="auto">
          <a:xfrm>
            <a:off x="1524000" y="304800"/>
            <a:ext cx="7315200" cy="6553200"/>
          </a:xfrm>
          <a:noFill/>
        </p:spPr>
      </p:pic>
      <p:pic>
        <p:nvPicPr>
          <p:cNvPr id="105476" name="Picture 6" descr="64"/>
          <p:cNvPicPr>
            <a:picLocks noChangeAspect="1" noChangeArrowheads="1"/>
          </p:cNvPicPr>
          <p:nvPr/>
        </p:nvPicPr>
        <p:blipFill>
          <a:blip r:embed="rId3" cstate="print"/>
          <a:srcRect l="6691" t="16837" r="83986" b="4033"/>
          <a:stretch>
            <a:fillRect/>
          </a:stretch>
        </p:blipFill>
        <p:spPr bwMode="auto">
          <a:xfrm>
            <a:off x="533400" y="304800"/>
            <a:ext cx="1066800" cy="6553200"/>
          </a:xfrm>
          <a:prstGeom prst="rect">
            <a:avLst/>
          </a:prstGeom>
          <a:noFill/>
          <a:ln w="9525">
            <a:noFill/>
            <a:miter lim="800000"/>
            <a:headEnd/>
            <a:tailEnd/>
          </a:ln>
        </p:spPr>
      </p:pic>
    </p:spTree>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title"/>
          </p:nvPr>
        </p:nvSpPr>
        <p:spPr>
          <a:xfrm>
            <a:off x="457200" y="116632"/>
            <a:ext cx="8229600" cy="1143000"/>
          </a:xfrm>
        </p:spPr>
        <p:txBody>
          <a:bodyPr/>
          <a:lstStyle/>
          <a:p>
            <a:pPr algn="ctr" eaLnBrk="1" hangingPunct="1">
              <a:defRPr/>
            </a:pPr>
            <a:r>
              <a:rPr lang="zh-CN" altLang="en-US" sz="2800" dirty="0">
                <a:solidFill>
                  <a:srgbClr val="FFFF00"/>
                </a:solidFill>
                <a:ea typeface="宋体" pitchFamily="2" charset="-122"/>
              </a:rPr>
              <a:t>作物营业元素缺乏症状检索表</a:t>
            </a:r>
          </a:p>
        </p:txBody>
      </p:sp>
      <p:pic>
        <p:nvPicPr>
          <p:cNvPr id="106499" name="Picture 5" descr="66"/>
          <p:cNvPicPr>
            <a:picLocks noGrp="1" noChangeAspect="1" noChangeArrowheads="1"/>
          </p:cNvPicPr>
          <p:nvPr>
            <p:ph type="body" idx="1"/>
          </p:nvPr>
        </p:nvPicPr>
        <p:blipFill>
          <a:blip r:embed="rId2" cstate="print"/>
          <a:srcRect t="13043"/>
          <a:stretch>
            <a:fillRect/>
          </a:stretch>
        </p:blipFill>
        <p:spPr bwMode="auto">
          <a:xfrm>
            <a:off x="684213" y="980728"/>
            <a:ext cx="7808912" cy="5334000"/>
          </a:xfrm>
          <a:noFill/>
        </p:spPr>
      </p:pic>
    </p:spTree>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6770" name="Text Box 5"/>
          <p:cNvSpPr txBox="1">
            <a:spLocks noChangeArrowheads="1"/>
          </p:cNvSpPr>
          <p:nvPr/>
        </p:nvSpPr>
        <p:spPr bwMode="auto">
          <a:xfrm>
            <a:off x="395288" y="476250"/>
            <a:ext cx="8382000" cy="523220"/>
          </a:xfrm>
          <a:prstGeom prst="rect">
            <a:avLst/>
          </a:prstGeom>
          <a:noFill/>
          <a:ln w="9525">
            <a:noFill/>
            <a:miter lim="800000"/>
            <a:headEnd/>
            <a:tailEnd/>
          </a:ln>
        </p:spPr>
        <p:txBody>
          <a:bodyPr>
            <a:spAutoFit/>
          </a:bodyPr>
          <a:lstStyle/>
          <a:p>
            <a:pPr>
              <a:spcBef>
                <a:spcPct val="50000"/>
              </a:spcBef>
            </a:pPr>
            <a:r>
              <a:rPr lang="zh-CN" altLang="en-US" sz="2800" b="1" dirty="0">
                <a:solidFill>
                  <a:srgbClr val="FFFF00"/>
                </a:solidFill>
                <a:ea typeface="楷体_GB2312" pitchFamily="49" charset="-122"/>
              </a:rPr>
              <a:t>六、植物微量元素的诊断方法和指标</a:t>
            </a:r>
            <a:endParaRPr lang="zh-CN" altLang="en-US" sz="2800" b="1" dirty="0">
              <a:solidFill>
                <a:srgbClr val="FFFF00"/>
              </a:solidFill>
            </a:endParaRPr>
          </a:p>
        </p:txBody>
      </p:sp>
      <p:sp>
        <p:nvSpPr>
          <p:cNvPr id="416771" name="Text Box 7"/>
          <p:cNvSpPr txBox="1">
            <a:spLocks noChangeArrowheads="1"/>
          </p:cNvSpPr>
          <p:nvPr/>
        </p:nvSpPr>
        <p:spPr bwMode="auto">
          <a:xfrm>
            <a:off x="539750" y="1341438"/>
            <a:ext cx="8153400" cy="5006563"/>
          </a:xfrm>
          <a:prstGeom prst="rect">
            <a:avLst/>
          </a:prstGeom>
          <a:noFill/>
          <a:ln w="9525">
            <a:noFill/>
            <a:miter lim="800000"/>
            <a:headEnd/>
            <a:tailEnd/>
          </a:ln>
        </p:spPr>
        <p:txBody>
          <a:bodyPr>
            <a:spAutoFit/>
          </a:bodyPr>
          <a:lstStyle/>
          <a:p>
            <a:pPr algn="just">
              <a:lnSpc>
                <a:spcPct val="150000"/>
              </a:lnSpc>
              <a:spcBef>
                <a:spcPct val="50000"/>
              </a:spcBef>
            </a:pPr>
            <a:r>
              <a:rPr lang="zh-CN" altLang="en-US" sz="2400" dirty="0">
                <a:solidFill>
                  <a:srgbClr val="0BF57A"/>
                </a:solidFill>
                <a:ea typeface="黑体" pitchFamily="49" charset="-122"/>
              </a:rPr>
              <a:t>（一）诊断方法</a:t>
            </a:r>
          </a:p>
          <a:p>
            <a:pPr algn="just">
              <a:lnSpc>
                <a:spcPct val="150000"/>
              </a:lnSpc>
              <a:spcBef>
                <a:spcPct val="50000"/>
              </a:spcBef>
            </a:pPr>
            <a:r>
              <a:rPr lang="en-US" altLang="zh-CN" sz="2400" dirty="0">
                <a:ea typeface="楷体_GB2312" pitchFamily="49" charset="-122"/>
              </a:rPr>
              <a:t>1. </a:t>
            </a:r>
            <a:r>
              <a:rPr lang="zh-CN" altLang="en-US" sz="2400" dirty="0">
                <a:ea typeface="楷体_GB2312" pitchFamily="49" charset="-122"/>
              </a:rPr>
              <a:t>外形诊断						</a:t>
            </a:r>
            <a:endParaRPr lang="en-US" altLang="zh-CN" sz="2400" dirty="0">
              <a:ea typeface="楷体_GB2312" pitchFamily="49" charset="-122"/>
            </a:endParaRPr>
          </a:p>
          <a:p>
            <a:pPr algn="just">
              <a:lnSpc>
                <a:spcPct val="150000"/>
              </a:lnSpc>
              <a:spcBef>
                <a:spcPct val="50000"/>
              </a:spcBef>
            </a:pPr>
            <a:r>
              <a:rPr lang="en-US" altLang="zh-CN" sz="2400" dirty="0">
                <a:ea typeface="楷体_GB2312" pitchFamily="49" charset="-122"/>
              </a:rPr>
              <a:t>2. </a:t>
            </a:r>
            <a:r>
              <a:rPr lang="zh-CN" altLang="en-US" sz="2400" dirty="0">
                <a:ea typeface="楷体_GB2312" pitchFamily="49" charset="-122"/>
              </a:rPr>
              <a:t>根外喷施诊断					</a:t>
            </a:r>
            <a:endParaRPr lang="en-US" altLang="zh-CN" sz="2400" dirty="0">
              <a:ea typeface="楷体_GB2312" pitchFamily="49" charset="-122"/>
            </a:endParaRPr>
          </a:p>
          <a:p>
            <a:pPr algn="just">
              <a:lnSpc>
                <a:spcPct val="150000"/>
              </a:lnSpc>
              <a:spcBef>
                <a:spcPct val="50000"/>
              </a:spcBef>
            </a:pPr>
            <a:r>
              <a:rPr lang="en-US" altLang="zh-CN" sz="2400" dirty="0">
                <a:ea typeface="楷体_GB2312" pitchFamily="49" charset="-122"/>
              </a:rPr>
              <a:t>3. </a:t>
            </a:r>
            <a:r>
              <a:rPr lang="zh-CN" altLang="en-US" sz="2400" dirty="0">
                <a:ea typeface="楷体_GB2312" pitchFamily="49" charset="-122"/>
              </a:rPr>
              <a:t>化学诊断</a:t>
            </a:r>
          </a:p>
          <a:p>
            <a:pPr algn="just">
              <a:lnSpc>
                <a:spcPct val="150000"/>
              </a:lnSpc>
              <a:spcBef>
                <a:spcPct val="50000"/>
              </a:spcBef>
            </a:pPr>
            <a:r>
              <a:rPr lang="zh-CN" altLang="en-US" sz="2400" dirty="0">
                <a:solidFill>
                  <a:srgbClr val="0BF57A"/>
                </a:solidFill>
                <a:ea typeface="黑体" pitchFamily="49" charset="-122"/>
              </a:rPr>
              <a:t>（二）化学诊断的丰缺指标</a:t>
            </a:r>
          </a:p>
          <a:p>
            <a:pPr algn="just">
              <a:lnSpc>
                <a:spcPct val="150000"/>
              </a:lnSpc>
              <a:spcBef>
                <a:spcPct val="50000"/>
              </a:spcBef>
            </a:pPr>
            <a:r>
              <a:rPr lang="zh-CN" altLang="en-US" sz="2400" dirty="0">
                <a:ea typeface="楷体_GB2312" pitchFamily="49" charset="-122"/>
              </a:rPr>
              <a:t>土壤有效态微量元素的分级和评价指标</a:t>
            </a:r>
          </a:p>
          <a:p>
            <a:pPr algn="just">
              <a:lnSpc>
                <a:spcPct val="150000"/>
              </a:lnSpc>
              <a:spcBef>
                <a:spcPct val="50000"/>
              </a:spcBef>
            </a:pPr>
            <a:r>
              <a:rPr lang="zh-CN" altLang="en-US" sz="2400" dirty="0">
                <a:ea typeface="楷体_GB2312" pitchFamily="49" charset="-122"/>
              </a:rPr>
              <a:t>作物的微量元素含量范围和判断指标</a:t>
            </a:r>
          </a:p>
        </p:txBody>
      </p:sp>
    </p:spTree>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5"/>
          <p:cNvGrpSpPr>
            <a:grpSpLocks/>
          </p:cNvGrpSpPr>
          <p:nvPr/>
        </p:nvGrpSpPr>
        <p:grpSpPr bwMode="auto">
          <a:xfrm>
            <a:off x="0" y="548680"/>
            <a:ext cx="9144000" cy="6102350"/>
            <a:chOff x="0" y="255"/>
            <a:chExt cx="5760" cy="3844"/>
          </a:xfrm>
        </p:grpSpPr>
        <p:pic>
          <p:nvPicPr>
            <p:cNvPr id="417795" name="Picture 2" descr="cx10"/>
            <p:cNvPicPr>
              <a:picLocks noChangeAspect="1" noChangeArrowheads="1"/>
            </p:cNvPicPr>
            <p:nvPr/>
          </p:nvPicPr>
          <p:blipFill>
            <a:blip r:embed="rId2" cstate="print"/>
            <a:srcRect/>
            <a:stretch>
              <a:fillRect/>
            </a:stretch>
          </p:blipFill>
          <p:spPr bwMode="auto">
            <a:xfrm>
              <a:off x="0" y="255"/>
              <a:ext cx="5760" cy="3844"/>
            </a:xfrm>
            <a:prstGeom prst="rect">
              <a:avLst/>
            </a:prstGeom>
            <a:noFill/>
            <a:ln w="9525">
              <a:noFill/>
              <a:miter lim="800000"/>
              <a:headEnd/>
              <a:tailEnd/>
            </a:ln>
          </p:spPr>
        </p:pic>
        <p:sp>
          <p:nvSpPr>
            <p:cNvPr id="417797" name="Rectangle 4"/>
            <p:cNvSpPr>
              <a:spLocks noChangeArrowheads="1"/>
            </p:cNvSpPr>
            <p:nvPr/>
          </p:nvSpPr>
          <p:spPr bwMode="auto">
            <a:xfrm>
              <a:off x="4241" y="527"/>
              <a:ext cx="635" cy="3357"/>
            </a:xfrm>
            <a:prstGeom prst="rect">
              <a:avLst/>
            </a:prstGeom>
            <a:noFill/>
            <a:ln w="28575">
              <a:solidFill>
                <a:srgbClr val="FF0000"/>
              </a:solidFill>
              <a:miter lim="800000"/>
              <a:headEnd/>
              <a:tailEnd/>
            </a:ln>
          </p:spPr>
          <p:txBody>
            <a:bodyPr wrap="none" anchor="ctr"/>
            <a:lstStyle/>
            <a:p>
              <a:endParaRPr lang="zh-CN" altLang="en-US" sz="6000" b="0"/>
            </a:p>
          </p:txBody>
        </p:sp>
      </p:grpSp>
    </p:spTree>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8818" name="Text Box 1026"/>
          <p:cNvSpPr txBox="1">
            <a:spLocks noChangeArrowheads="1"/>
          </p:cNvSpPr>
          <p:nvPr/>
        </p:nvSpPr>
        <p:spPr bwMode="auto">
          <a:xfrm>
            <a:off x="381000" y="449263"/>
            <a:ext cx="8458200" cy="5324535"/>
          </a:xfrm>
          <a:prstGeom prst="rect">
            <a:avLst/>
          </a:prstGeom>
          <a:noFill/>
          <a:ln w="9525">
            <a:noFill/>
            <a:miter lim="800000"/>
            <a:headEnd/>
            <a:tailEnd/>
          </a:ln>
        </p:spPr>
        <p:txBody>
          <a:bodyPr>
            <a:spAutoFit/>
          </a:bodyPr>
          <a:lstStyle/>
          <a:p>
            <a:pPr algn="ctr">
              <a:spcBef>
                <a:spcPct val="50000"/>
              </a:spcBef>
            </a:pPr>
            <a:r>
              <a:rPr lang="zh-CN" altLang="en-US" sz="2800" dirty="0">
                <a:ea typeface="楷体_GB2312" pitchFamily="49" charset="-122"/>
              </a:rPr>
              <a:t>作物叶片中微量元素丰缺的判断标准</a:t>
            </a:r>
          </a:p>
          <a:p>
            <a:pPr>
              <a:spcBef>
                <a:spcPct val="50000"/>
              </a:spcBef>
            </a:pPr>
            <a:r>
              <a:rPr lang="zh-CN" altLang="en-US" sz="2600" dirty="0">
                <a:solidFill>
                  <a:srgbClr val="FFFF00"/>
                </a:solidFill>
                <a:ea typeface="黑体" pitchFamily="49" charset="-122"/>
              </a:rPr>
              <a:t>微量元素    缺乏</a:t>
            </a:r>
            <a:r>
              <a:rPr lang="en-US" altLang="zh-CN" sz="2600" dirty="0">
                <a:solidFill>
                  <a:srgbClr val="FFFF00"/>
                </a:solidFill>
                <a:ea typeface="黑体" pitchFamily="49" charset="-122"/>
              </a:rPr>
              <a:t>(mg/kg)    </a:t>
            </a:r>
            <a:r>
              <a:rPr lang="zh-CN" altLang="en-US" sz="2600" dirty="0">
                <a:solidFill>
                  <a:srgbClr val="FFFF00"/>
                </a:solidFill>
                <a:ea typeface="黑体" pitchFamily="49" charset="-122"/>
              </a:rPr>
              <a:t>适量</a:t>
            </a:r>
            <a:r>
              <a:rPr lang="en-US" altLang="zh-CN" sz="2600" dirty="0">
                <a:solidFill>
                  <a:srgbClr val="FFFF00"/>
                </a:solidFill>
                <a:ea typeface="黑体" pitchFamily="49" charset="-122"/>
              </a:rPr>
              <a:t>(mg/kg)    </a:t>
            </a:r>
            <a:r>
              <a:rPr lang="zh-CN" altLang="en-US" sz="2600" dirty="0">
                <a:solidFill>
                  <a:srgbClr val="FFFF00"/>
                </a:solidFill>
                <a:ea typeface="黑体" pitchFamily="49" charset="-122"/>
              </a:rPr>
              <a:t>过量</a:t>
            </a:r>
            <a:r>
              <a:rPr lang="en-US" altLang="zh-CN" sz="2600" dirty="0">
                <a:solidFill>
                  <a:srgbClr val="FFFF00"/>
                </a:solidFill>
                <a:ea typeface="黑体" pitchFamily="49" charset="-122"/>
              </a:rPr>
              <a:t>(mg/kg)</a:t>
            </a:r>
          </a:p>
          <a:p>
            <a:pPr>
              <a:spcBef>
                <a:spcPct val="50000"/>
              </a:spcBef>
            </a:pPr>
            <a:r>
              <a:rPr lang="zh-CN" altLang="en-US" sz="2600" dirty="0">
                <a:ea typeface="黑体" pitchFamily="49" charset="-122"/>
              </a:rPr>
              <a:t>铁</a:t>
            </a:r>
            <a:r>
              <a:rPr lang="en-US" altLang="zh-CN" sz="2600" dirty="0">
                <a:ea typeface="黑体" pitchFamily="49" charset="-122"/>
              </a:rPr>
              <a:t>(Fe)	      &lt;50		50~250	    &gt;300	</a:t>
            </a:r>
          </a:p>
          <a:p>
            <a:pPr>
              <a:spcBef>
                <a:spcPct val="50000"/>
              </a:spcBef>
            </a:pPr>
            <a:r>
              <a:rPr lang="zh-CN" altLang="en-US" sz="2600" dirty="0">
                <a:ea typeface="黑体" pitchFamily="49" charset="-122"/>
              </a:rPr>
              <a:t>锰</a:t>
            </a:r>
            <a:r>
              <a:rPr lang="en-US" altLang="zh-CN" sz="2600" dirty="0">
                <a:ea typeface="黑体" pitchFamily="49" charset="-122"/>
              </a:rPr>
              <a:t>(Mo)	      &lt;20		20~500	    &gt;500</a:t>
            </a:r>
          </a:p>
          <a:p>
            <a:pPr>
              <a:spcBef>
                <a:spcPct val="50000"/>
              </a:spcBef>
            </a:pPr>
            <a:r>
              <a:rPr lang="zh-CN" altLang="en-US" sz="2600" dirty="0">
                <a:ea typeface="黑体" pitchFamily="49" charset="-122"/>
              </a:rPr>
              <a:t>锌</a:t>
            </a:r>
            <a:r>
              <a:rPr lang="en-US" altLang="zh-CN" sz="2600" dirty="0">
                <a:ea typeface="黑体" pitchFamily="49" charset="-122"/>
              </a:rPr>
              <a:t>(Zn)	      &lt;20		25~150	    &gt;400</a:t>
            </a:r>
          </a:p>
          <a:p>
            <a:pPr>
              <a:spcBef>
                <a:spcPct val="50000"/>
              </a:spcBef>
            </a:pPr>
            <a:r>
              <a:rPr lang="zh-CN" altLang="en-US" sz="2600" dirty="0">
                <a:ea typeface="黑体" pitchFamily="49" charset="-122"/>
              </a:rPr>
              <a:t>铜</a:t>
            </a:r>
            <a:r>
              <a:rPr lang="en-US" altLang="zh-CN" sz="2600" dirty="0">
                <a:ea typeface="黑体" pitchFamily="49" charset="-122"/>
              </a:rPr>
              <a:t>(Cu)	      &lt;4		  5~20                &gt;20</a:t>
            </a:r>
          </a:p>
          <a:p>
            <a:pPr>
              <a:spcBef>
                <a:spcPct val="50000"/>
              </a:spcBef>
            </a:pPr>
            <a:r>
              <a:rPr lang="zh-CN" altLang="en-US" sz="2600" dirty="0">
                <a:ea typeface="黑体" pitchFamily="49" charset="-122"/>
              </a:rPr>
              <a:t>硼</a:t>
            </a:r>
            <a:r>
              <a:rPr lang="en-US" altLang="zh-CN" sz="2600" dirty="0">
                <a:ea typeface="黑体" pitchFamily="49" charset="-122"/>
              </a:rPr>
              <a:t>(B)		      &lt;15		20~100	     &gt;200</a:t>
            </a:r>
          </a:p>
          <a:p>
            <a:pPr>
              <a:spcBef>
                <a:spcPct val="50000"/>
              </a:spcBef>
            </a:pPr>
            <a:r>
              <a:rPr lang="zh-CN" altLang="en-US" sz="2600" dirty="0">
                <a:ea typeface="黑体" pitchFamily="49" charset="-122"/>
              </a:rPr>
              <a:t>钼</a:t>
            </a:r>
            <a:r>
              <a:rPr lang="en-US" altLang="zh-CN" sz="2600" dirty="0">
                <a:ea typeface="黑体" pitchFamily="49" charset="-122"/>
              </a:rPr>
              <a:t>(Mo)	      &lt;0.1		0.5~20	    </a:t>
            </a:r>
            <a:r>
              <a:rPr lang="zh-CN" altLang="en-US" sz="2600" dirty="0">
                <a:ea typeface="黑体" pitchFamily="49" charset="-122"/>
              </a:rPr>
              <a:t>－</a:t>
            </a:r>
          </a:p>
          <a:p>
            <a:pPr>
              <a:spcBef>
                <a:spcPct val="50000"/>
              </a:spcBef>
            </a:pPr>
            <a:r>
              <a:rPr lang="zh-CN" altLang="en-US" sz="2600" dirty="0">
                <a:ea typeface="黑体" pitchFamily="49" charset="-122"/>
              </a:rPr>
              <a:t>氯</a:t>
            </a:r>
            <a:r>
              <a:rPr lang="en-US" altLang="zh-CN" sz="2600" dirty="0">
                <a:ea typeface="黑体" pitchFamily="49" charset="-122"/>
              </a:rPr>
              <a:t>(</a:t>
            </a:r>
            <a:r>
              <a:rPr lang="en-US" altLang="zh-CN" sz="2600" dirty="0" err="1">
                <a:ea typeface="黑体" pitchFamily="49" charset="-122"/>
              </a:rPr>
              <a:t>Cl</a:t>
            </a:r>
            <a:r>
              <a:rPr lang="en-US" altLang="zh-CN" sz="2600" dirty="0">
                <a:ea typeface="黑体" pitchFamily="49" charset="-122"/>
              </a:rPr>
              <a:t>)	                 </a:t>
            </a:r>
            <a:r>
              <a:rPr lang="zh-CN" altLang="en-US" sz="2600" dirty="0">
                <a:ea typeface="黑体" pitchFamily="49" charset="-122"/>
              </a:rPr>
              <a:t>－	          </a:t>
            </a:r>
            <a:r>
              <a:rPr lang="en-US" altLang="zh-CN" sz="2600" dirty="0">
                <a:ea typeface="黑体" pitchFamily="49" charset="-122"/>
              </a:rPr>
              <a:t>&lt;0.3%	    &gt;0.4%</a:t>
            </a:r>
          </a:p>
        </p:txBody>
      </p:sp>
      <p:grpSp>
        <p:nvGrpSpPr>
          <p:cNvPr id="2" name="Group 1030"/>
          <p:cNvGrpSpPr>
            <a:grpSpLocks/>
          </p:cNvGrpSpPr>
          <p:nvPr/>
        </p:nvGrpSpPr>
        <p:grpSpPr bwMode="auto">
          <a:xfrm>
            <a:off x="323850" y="1124967"/>
            <a:ext cx="8610600" cy="4824313"/>
            <a:chOff x="192" y="672"/>
            <a:chExt cx="5424" cy="3216"/>
          </a:xfrm>
        </p:grpSpPr>
        <p:sp>
          <p:nvSpPr>
            <p:cNvPr id="418820" name="Line 1027"/>
            <p:cNvSpPr>
              <a:spLocks noChangeShapeType="1"/>
            </p:cNvSpPr>
            <p:nvPr/>
          </p:nvSpPr>
          <p:spPr bwMode="auto">
            <a:xfrm>
              <a:off x="192" y="672"/>
              <a:ext cx="5424" cy="0"/>
            </a:xfrm>
            <a:prstGeom prst="line">
              <a:avLst/>
            </a:prstGeom>
            <a:noFill/>
            <a:ln w="19050">
              <a:solidFill>
                <a:schemeClr val="tx1"/>
              </a:solidFill>
              <a:round/>
              <a:headEnd/>
              <a:tailEnd/>
            </a:ln>
          </p:spPr>
          <p:txBody>
            <a:bodyPr/>
            <a:lstStyle/>
            <a:p>
              <a:endParaRPr lang="zh-CN" altLang="en-US"/>
            </a:p>
          </p:txBody>
        </p:sp>
        <p:sp>
          <p:nvSpPr>
            <p:cNvPr id="418821" name="Line 1028"/>
            <p:cNvSpPr>
              <a:spLocks noChangeShapeType="1"/>
            </p:cNvSpPr>
            <p:nvPr/>
          </p:nvSpPr>
          <p:spPr bwMode="auto">
            <a:xfrm>
              <a:off x="192" y="1056"/>
              <a:ext cx="5424" cy="0"/>
            </a:xfrm>
            <a:prstGeom prst="line">
              <a:avLst/>
            </a:prstGeom>
            <a:noFill/>
            <a:ln w="19050">
              <a:solidFill>
                <a:schemeClr val="tx1"/>
              </a:solidFill>
              <a:round/>
              <a:headEnd/>
              <a:tailEnd/>
            </a:ln>
          </p:spPr>
          <p:txBody>
            <a:bodyPr/>
            <a:lstStyle/>
            <a:p>
              <a:endParaRPr lang="zh-CN" altLang="en-US"/>
            </a:p>
          </p:txBody>
        </p:sp>
        <p:sp>
          <p:nvSpPr>
            <p:cNvPr id="418822" name="Line 1029"/>
            <p:cNvSpPr>
              <a:spLocks noChangeShapeType="1"/>
            </p:cNvSpPr>
            <p:nvPr/>
          </p:nvSpPr>
          <p:spPr bwMode="auto">
            <a:xfrm>
              <a:off x="192" y="3888"/>
              <a:ext cx="5424" cy="0"/>
            </a:xfrm>
            <a:prstGeom prst="line">
              <a:avLst/>
            </a:prstGeom>
            <a:noFill/>
            <a:ln w="25400">
              <a:solidFill>
                <a:schemeClr val="tx1"/>
              </a:solidFill>
              <a:round/>
              <a:headEnd/>
              <a:tailEnd/>
            </a:ln>
          </p:spPr>
          <p:txBody>
            <a:bodyPr/>
            <a:lstStyle/>
            <a:p>
              <a:endParaRPr lang="zh-CN" altLang="en-US"/>
            </a:p>
          </p:txBody>
        </p:sp>
      </p:grpSp>
      <p:sp>
        <p:nvSpPr>
          <p:cNvPr id="418823" name="Rectangle 1031"/>
          <p:cNvSpPr>
            <a:spLocks noChangeArrowheads="1"/>
          </p:cNvSpPr>
          <p:nvPr/>
        </p:nvSpPr>
        <p:spPr bwMode="auto">
          <a:xfrm>
            <a:off x="2124075" y="1124744"/>
            <a:ext cx="2160588" cy="4824536"/>
          </a:xfrm>
          <a:prstGeom prst="rect">
            <a:avLst/>
          </a:prstGeom>
          <a:noFill/>
          <a:ln w="28575">
            <a:solidFill>
              <a:srgbClr val="FF0000"/>
            </a:solidFill>
            <a:miter lim="800000"/>
            <a:headEnd/>
            <a:tailEnd/>
          </a:ln>
        </p:spPr>
        <p:txBody>
          <a:bodyPr wrap="none" anchor="ctr"/>
          <a:lstStyle/>
          <a:p>
            <a:endParaRPr lang="zh-CN" altLang="en-US" sz="6000" b="0"/>
          </a:p>
        </p:txBody>
      </p:sp>
    </p:spTree>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42" name="Text Box 3"/>
          <p:cNvSpPr txBox="1">
            <a:spLocks noChangeArrowheads="1"/>
          </p:cNvSpPr>
          <p:nvPr/>
        </p:nvSpPr>
        <p:spPr bwMode="auto">
          <a:xfrm>
            <a:off x="323850" y="549275"/>
            <a:ext cx="8569325" cy="6278642"/>
          </a:xfrm>
          <a:prstGeom prst="rect">
            <a:avLst/>
          </a:prstGeom>
          <a:noFill/>
          <a:ln w="9525">
            <a:noFill/>
            <a:miter lim="800000"/>
            <a:headEnd/>
            <a:tailEnd/>
          </a:ln>
        </p:spPr>
        <p:txBody>
          <a:bodyPr>
            <a:spAutoFit/>
          </a:bodyPr>
          <a:lstStyle/>
          <a:p>
            <a:pPr>
              <a:spcBef>
                <a:spcPct val="50000"/>
              </a:spcBef>
            </a:pPr>
            <a:r>
              <a:rPr lang="zh-CN" altLang="en-US" sz="2400" dirty="0">
                <a:solidFill>
                  <a:srgbClr val="0BF57A"/>
                </a:solidFill>
                <a:ea typeface="黑体" pitchFamily="49" charset="-122"/>
              </a:rPr>
              <a:t>（三）影响微量元素有效性的因素</a:t>
            </a:r>
          </a:p>
          <a:p>
            <a:pPr>
              <a:lnSpc>
                <a:spcPct val="150000"/>
              </a:lnSpc>
              <a:spcBef>
                <a:spcPct val="50000"/>
              </a:spcBef>
            </a:pPr>
            <a:r>
              <a:rPr lang="en-US" altLang="zh-CN" sz="2400" dirty="0">
                <a:ea typeface="黑体" pitchFamily="49" charset="-122"/>
              </a:rPr>
              <a:t>1. </a:t>
            </a:r>
            <a:r>
              <a:rPr lang="zh-CN" altLang="en-US" sz="2400" dirty="0">
                <a:ea typeface="黑体" pitchFamily="49" charset="-122"/>
              </a:rPr>
              <a:t>土壤</a:t>
            </a:r>
            <a:r>
              <a:rPr lang="zh-CN" altLang="zh-CN" sz="2400" dirty="0">
                <a:ea typeface="黑体" pitchFamily="49" charset="-122"/>
              </a:rPr>
              <a:t>pH值：</a:t>
            </a:r>
            <a:r>
              <a:rPr lang="zh-CN" altLang="zh-CN" sz="2400" dirty="0">
                <a:solidFill>
                  <a:srgbClr val="0BF57A"/>
                </a:solidFill>
                <a:ea typeface="黑体" pitchFamily="49" charset="-122"/>
              </a:rPr>
              <a:t>偏酸：</a:t>
            </a:r>
            <a:r>
              <a:rPr lang="zh-CN" altLang="zh-CN" sz="2400" dirty="0">
                <a:ea typeface="黑体" pitchFamily="49" charset="-122"/>
              </a:rPr>
              <a:t>Fe、Mn、Zn、Cu、B有效性较高</a:t>
            </a:r>
          </a:p>
          <a:p>
            <a:pPr>
              <a:lnSpc>
                <a:spcPct val="150000"/>
              </a:lnSpc>
              <a:spcBef>
                <a:spcPct val="50000"/>
              </a:spcBef>
            </a:pPr>
            <a:r>
              <a:rPr lang="zh-CN" altLang="zh-CN" sz="2400" dirty="0">
                <a:ea typeface="黑体" pitchFamily="49" charset="-122"/>
              </a:rPr>
              <a:t>                       </a:t>
            </a:r>
            <a:r>
              <a:rPr lang="zh-CN" altLang="zh-CN" sz="2400" dirty="0">
                <a:solidFill>
                  <a:srgbClr val="0BF57A"/>
                </a:solidFill>
                <a:ea typeface="黑体" pitchFamily="49" charset="-122"/>
              </a:rPr>
              <a:t> 中偏碱：</a:t>
            </a:r>
            <a:r>
              <a:rPr lang="zh-CN" altLang="zh-CN" sz="2400" dirty="0">
                <a:ea typeface="黑体" pitchFamily="49" charset="-122"/>
              </a:rPr>
              <a:t>Mo有效性较高</a:t>
            </a:r>
          </a:p>
          <a:p>
            <a:pPr>
              <a:lnSpc>
                <a:spcPct val="150000"/>
              </a:lnSpc>
              <a:spcBef>
                <a:spcPct val="50000"/>
              </a:spcBef>
            </a:pPr>
            <a:r>
              <a:rPr lang="zh-CN" altLang="zh-CN" sz="2400" dirty="0">
                <a:ea typeface="黑体" pitchFamily="49" charset="-122"/>
              </a:rPr>
              <a:t>2. 土壤有机质</a:t>
            </a:r>
          </a:p>
          <a:p>
            <a:pPr>
              <a:lnSpc>
                <a:spcPct val="150000"/>
              </a:lnSpc>
              <a:spcBef>
                <a:spcPct val="50000"/>
              </a:spcBef>
            </a:pPr>
            <a:r>
              <a:rPr lang="zh-CN" altLang="zh-CN" sz="2400" dirty="0">
                <a:ea typeface="黑体" pitchFamily="49" charset="-122"/>
              </a:rPr>
              <a:t>3. 土壤质地</a:t>
            </a:r>
          </a:p>
          <a:p>
            <a:pPr>
              <a:lnSpc>
                <a:spcPct val="150000"/>
              </a:lnSpc>
              <a:spcBef>
                <a:spcPct val="50000"/>
              </a:spcBef>
            </a:pPr>
            <a:r>
              <a:rPr lang="zh-CN" altLang="zh-CN" sz="2400" dirty="0">
                <a:ea typeface="黑体" pitchFamily="49" charset="-122"/>
              </a:rPr>
              <a:t>4. 土壤Eh</a:t>
            </a:r>
          </a:p>
          <a:p>
            <a:pPr>
              <a:lnSpc>
                <a:spcPct val="150000"/>
              </a:lnSpc>
              <a:spcBef>
                <a:spcPct val="50000"/>
              </a:spcBef>
            </a:pPr>
            <a:r>
              <a:rPr lang="zh-CN" altLang="zh-CN" sz="2400" dirty="0">
                <a:ea typeface="黑体" pitchFamily="49" charset="-122"/>
              </a:rPr>
              <a:t>5. 土壤磷酸盐含量</a:t>
            </a:r>
          </a:p>
          <a:p>
            <a:pPr>
              <a:lnSpc>
                <a:spcPct val="150000"/>
              </a:lnSpc>
              <a:spcBef>
                <a:spcPct val="50000"/>
              </a:spcBef>
            </a:pPr>
            <a:r>
              <a:rPr lang="zh-CN" altLang="zh-CN" sz="2400" dirty="0">
                <a:ea typeface="黑体" pitchFamily="49" charset="-122"/>
              </a:rPr>
              <a:t>6. 土壤盐分状况</a:t>
            </a:r>
          </a:p>
          <a:p>
            <a:pPr>
              <a:spcBef>
                <a:spcPct val="50000"/>
              </a:spcBef>
            </a:pPr>
            <a:endParaRPr lang="en-US" altLang="zh-CN" sz="2800" b="0" dirty="0">
              <a:ea typeface="黑体" pitchFamily="49" charset="-122"/>
            </a:endParaRPr>
          </a:p>
        </p:txBody>
      </p:sp>
    </p:spTree>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0866" name="Text Box 2"/>
          <p:cNvSpPr txBox="1">
            <a:spLocks noChangeArrowheads="1"/>
          </p:cNvSpPr>
          <p:nvPr/>
        </p:nvSpPr>
        <p:spPr bwMode="auto">
          <a:xfrm>
            <a:off x="827088" y="549275"/>
            <a:ext cx="7777162" cy="4893647"/>
          </a:xfrm>
          <a:prstGeom prst="rect">
            <a:avLst/>
          </a:prstGeom>
          <a:noFill/>
          <a:ln w="9525">
            <a:noFill/>
            <a:miter lim="800000"/>
            <a:headEnd/>
            <a:tailEnd/>
          </a:ln>
        </p:spPr>
        <p:txBody>
          <a:bodyPr>
            <a:spAutoFit/>
          </a:bodyPr>
          <a:lstStyle/>
          <a:p>
            <a:pPr>
              <a:spcBef>
                <a:spcPct val="50000"/>
              </a:spcBef>
            </a:pPr>
            <a:r>
              <a:rPr lang="zh-CN" altLang="en-US" sz="2400" dirty="0">
                <a:solidFill>
                  <a:srgbClr val="0BF57A"/>
                </a:solidFill>
                <a:ea typeface="黑体" pitchFamily="49" charset="-122"/>
              </a:rPr>
              <a:t>（四）可能缺素的土壤</a:t>
            </a:r>
          </a:p>
          <a:p>
            <a:pPr>
              <a:lnSpc>
                <a:spcPct val="150000"/>
              </a:lnSpc>
              <a:spcBef>
                <a:spcPct val="50000"/>
              </a:spcBef>
            </a:pPr>
            <a:r>
              <a:rPr lang="zh-CN" altLang="en-US" sz="2400" dirty="0">
                <a:ea typeface="黑体" pitchFamily="49" charset="-122"/>
              </a:rPr>
              <a:t>缺</a:t>
            </a:r>
            <a:r>
              <a:rPr lang="zh-CN" altLang="zh-CN" sz="2400" dirty="0">
                <a:ea typeface="黑体" pitchFamily="49" charset="-122"/>
              </a:rPr>
              <a:t>Fe</a:t>
            </a:r>
            <a:endParaRPr lang="en-US" altLang="zh-CN" sz="2400" dirty="0">
              <a:ea typeface="黑体" pitchFamily="49" charset="-122"/>
            </a:endParaRPr>
          </a:p>
          <a:p>
            <a:pPr>
              <a:lnSpc>
                <a:spcPct val="150000"/>
              </a:lnSpc>
              <a:spcBef>
                <a:spcPct val="50000"/>
              </a:spcBef>
            </a:pPr>
            <a:r>
              <a:rPr lang="zh-CN" altLang="en-US" sz="2400" dirty="0">
                <a:ea typeface="黑体" pitchFamily="49" charset="-122"/>
              </a:rPr>
              <a:t>缺</a:t>
            </a:r>
            <a:r>
              <a:rPr lang="zh-CN" altLang="zh-CN" sz="2400" dirty="0">
                <a:ea typeface="黑体" pitchFamily="49" charset="-122"/>
              </a:rPr>
              <a:t>Mn</a:t>
            </a:r>
            <a:endParaRPr lang="en-US" altLang="zh-CN" sz="2400" dirty="0">
              <a:ea typeface="黑体" pitchFamily="49" charset="-122"/>
            </a:endParaRPr>
          </a:p>
          <a:p>
            <a:pPr>
              <a:lnSpc>
                <a:spcPct val="150000"/>
              </a:lnSpc>
              <a:spcBef>
                <a:spcPct val="50000"/>
              </a:spcBef>
            </a:pPr>
            <a:r>
              <a:rPr lang="zh-CN" altLang="en-US" sz="2400" dirty="0">
                <a:ea typeface="黑体" pitchFamily="49" charset="-122"/>
              </a:rPr>
              <a:t>缺</a:t>
            </a:r>
            <a:r>
              <a:rPr lang="zh-CN" altLang="zh-CN" sz="2400" dirty="0">
                <a:ea typeface="黑体" pitchFamily="49" charset="-122"/>
              </a:rPr>
              <a:t>Zn</a:t>
            </a:r>
            <a:endParaRPr lang="en-US" altLang="zh-CN" sz="2400" dirty="0">
              <a:ea typeface="黑体" pitchFamily="49" charset="-122"/>
            </a:endParaRPr>
          </a:p>
          <a:p>
            <a:pPr>
              <a:lnSpc>
                <a:spcPct val="150000"/>
              </a:lnSpc>
              <a:spcBef>
                <a:spcPct val="50000"/>
              </a:spcBef>
            </a:pPr>
            <a:r>
              <a:rPr lang="zh-CN" altLang="en-US" sz="2400" dirty="0">
                <a:ea typeface="黑体" pitchFamily="49" charset="-122"/>
              </a:rPr>
              <a:t>缺</a:t>
            </a:r>
            <a:r>
              <a:rPr lang="zh-CN" altLang="zh-CN" sz="2400" dirty="0">
                <a:ea typeface="黑体" pitchFamily="49" charset="-122"/>
              </a:rPr>
              <a:t>Cu</a:t>
            </a:r>
            <a:endParaRPr lang="en-US" altLang="zh-CN" sz="2400" dirty="0">
              <a:ea typeface="黑体" pitchFamily="49" charset="-122"/>
            </a:endParaRPr>
          </a:p>
          <a:p>
            <a:pPr>
              <a:lnSpc>
                <a:spcPct val="150000"/>
              </a:lnSpc>
              <a:spcBef>
                <a:spcPct val="50000"/>
              </a:spcBef>
            </a:pPr>
            <a:r>
              <a:rPr lang="zh-CN" altLang="zh-CN" sz="2400" dirty="0">
                <a:ea typeface="黑体" pitchFamily="49" charset="-122"/>
              </a:rPr>
              <a:t>缺B                 </a:t>
            </a:r>
          </a:p>
          <a:p>
            <a:pPr>
              <a:lnSpc>
                <a:spcPct val="150000"/>
              </a:lnSpc>
              <a:spcBef>
                <a:spcPct val="50000"/>
              </a:spcBef>
            </a:pPr>
            <a:r>
              <a:rPr lang="zh-CN" altLang="zh-CN" sz="2400" dirty="0">
                <a:ea typeface="黑体" pitchFamily="49" charset="-122"/>
              </a:rPr>
              <a:t>缺Mo</a:t>
            </a:r>
          </a:p>
        </p:txBody>
      </p:sp>
    </p:spTree>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1890" name="Text Box 2"/>
          <p:cNvSpPr txBox="1">
            <a:spLocks noChangeArrowheads="1"/>
          </p:cNvSpPr>
          <p:nvPr/>
        </p:nvSpPr>
        <p:spPr bwMode="auto">
          <a:xfrm>
            <a:off x="539750" y="868065"/>
            <a:ext cx="8161338" cy="4001095"/>
          </a:xfrm>
          <a:prstGeom prst="rect">
            <a:avLst/>
          </a:prstGeom>
          <a:noFill/>
          <a:ln w="9525">
            <a:noFill/>
            <a:miter lim="800000"/>
            <a:headEnd/>
            <a:tailEnd/>
          </a:ln>
        </p:spPr>
        <p:txBody>
          <a:bodyPr>
            <a:spAutoFit/>
          </a:bodyPr>
          <a:lstStyle/>
          <a:p>
            <a:pPr>
              <a:spcBef>
                <a:spcPct val="50000"/>
              </a:spcBef>
            </a:pPr>
            <a:r>
              <a:rPr lang="zh-CN" altLang="en-US" sz="2400" dirty="0">
                <a:solidFill>
                  <a:srgbClr val="0BF57A"/>
                </a:solidFill>
                <a:ea typeface="黑体" pitchFamily="49" charset="-122"/>
              </a:rPr>
              <a:t>（五）可能缺素的土壤</a:t>
            </a:r>
          </a:p>
          <a:p>
            <a:pPr algn="just">
              <a:lnSpc>
                <a:spcPct val="150000"/>
              </a:lnSpc>
              <a:spcBef>
                <a:spcPts val="1200"/>
              </a:spcBef>
            </a:pPr>
            <a:r>
              <a:rPr lang="zh-CN" altLang="en-US" sz="2400" dirty="0">
                <a:ea typeface="黑体" pitchFamily="49" charset="-122"/>
              </a:rPr>
              <a:t>缺</a:t>
            </a:r>
            <a:r>
              <a:rPr lang="zh-CN" altLang="zh-CN" sz="2400" dirty="0">
                <a:ea typeface="黑体" pitchFamily="49" charset="-122"/>
              </a:rPr>
              <a:t>Fe/Mn/Zn/Cu：北方石灰性土</a:t>
            </a:r>
          </a:p>
          <a:p>
            <a:pPr algn="just">
              <a:lnSpc>
                <a:spcPct val="150000"/>
              </a:lnSpc>
              <a:spcBef>
                <a:spcPts val="1200"/>
              </a:spcBef>
            </a:pPr>
            <a:r>
              <a:rPr lang="zh-CN" altLang="zh-CN" sz="2400" dirty="0">
                <a:ea typeface="黑体" pitchFamily="49" charset="-122"/>
              </a:rPr>
              <a:t>                              或酸性土施用过量石灰时</a:t>
            </a:r>
          </a:p>
          <a:p>
            <a:pPr algn="just">
              <a:lnSpc>
                <a:spcPct val="150000"/>
              </a:lnSpc>
              <a:spcBef>
                <a:spcPts val="1200"/>
              </a:spcBef>
            </a:pPr>
            <a:r>
              <a:rPr lang="zh-CN" altLang="zh-CN" sz="2400" dirty="0">
                <a:ea typeface="黑体" pitchFamily="49" charset="-122"/>
              </a:rPr>
              <a:t>缺B：                    有效硼低的土壤</a:t>
            </a:r>
          </a:p>
          <a:p>
            <a:pPr algn="just">
              <a:lnSpc>
                <a:spcPct val="150000"/>
              </a:lnSpc>
              <a:spcBef>
                <a:spcPts val="1200"/>
              </a:spcBef>
            </a:pPr>
            <a:r>
              <a:rPr lang="zh-CN" altLang="zh-CN" sz="2400" dirty="0">
                <a:ea typeface="黑体" pitchFamily="49" charset="-122"/>
              </a:rPr>
              <a:t>缺Mo：                 南方酸性红壤地区</a:t>
            </a:r>
          </a:p>
          <a:p>
            <a:pPr algn="just">
              <a:lnSpc>
                <a:spcPct val="150000"/>
              </a:lnSpc>
              <a:spcBef>
                <a:spcPts val="1200"/>
              </a:spcBef>
            </a:pPr>
            <a:r>
              <a:rPr lang="zh-CN" altLang="zh-CN" sz="2400" dirty="0">
                <a:ea typeface="黑体" pitchFamily="49" charset="-122"/>
              </a:rPr>
              <a:t>缺Cu：                  有机质土</a:t>
            </a:r>
            <a:endParaRPr lang="zh-CN" altLang="en-US" sz="2400" dirty="0">
              <a:ea typeface="黑体" pitchFamily="49" charset="-122"/>
            </a:endParaRPr>
          </a:p>
        </p:txBody>
      </p:sp>
    </p:spTree>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p:cNvSpPr>
          <p:nvPr/>
        </p:nvSpPr>
        <p:spPr>
          <a:xfrm>
            <a:off x="755576" y="2348880"/>
            <a:ext cx="7056784" cy="1143000"/>
          </a:xfrm>
          <a:prstGeom prst="rect">
            <a:avLst/>
          </a:prstGeom>
        </p:spPr>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zh-CN" sz="4400" b="1" i="0" u="none" strike="noStrike" kern="1200" cap="none" spc="0" normalizeH="0" baseline="0" noProof="0" dirty="0">
                <a:ln>
                  <a:noFill/>
                </a:ln>
                <a:solidFill>
                  <a:srgbClr val="FFC000"/>
                </a:solidFill>
                <a:effectLst>
                  <a:outerShdw blurRad="38100" dist="38100" dir="2700000" algn="tl">
                    <a:srgbClr val="000000">
                      <a:alpha val="43137"/>
                    </a:srgbClr>
                  </a:outerShdw>
                </a:effectLst>
                <a:uLnTx/>
                <a:uFillTx/>
                <a:latin typeface="Times New Roman" pitchFamily="18" charset="0"/>
                <a:ea typeface="黑体" pitchFamily="2" charset="-122"/>
                <a:cs typeface="Times New Roman" pitchFamily="18" charset="0"/>
              </a:rPr>
              <a:t>Thank you!</a:t>
            </a:r>
            <a:endParaRPr kumimoji="0" lang="zh-CN" altLang="en-US" sz="4400" b="1" i="0" u="none" strike="noStrike" kern="1200" cap="none" spc="0" normalizeH="0" baseline="0" noProof="0" dirty="0">
              <a:ln>
                <a:noFill/>
              </a:ln>
              <a:solidFill>
                <a:srgbClr val="FFC000"/>
              </a:solidFill>
              <a:effectLst>
                <a:outerShdw blurRad="38100" dist="38100" dir="2700000" algn="tl">
                  <a:srgbClr val="000000">
                    <a:alpha val="43137"/>
                  </a:srgbClr>
                </a:outerShdw>
              </a:effectLst>
              <a:uLnTx/>
              <a:uFillTx/>
              <a:latin typeface="Times New Roman" pitchFamily="18" charset="0"/>
              <a:ea typeface="黑体" pitchFamily="2" charset="-122"/>
              <a:cs typeface="Times New Roman" pitchFamily="18"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3"/>
          <p:cNvSpPr>
            <a:spLocks noGrp="1" noChangeArrowheads="1"/>
          </p:cNvSpPr>
          <p:nvPr>
            <p:ph type="body" idx="1"/>
          </p:nvPr>
        </p:nvSpPr>
        <p:spPr>
          <a:xfrm>
            <a:off x="395288" y="1052513"/>
            <a:ext cx="8229600" cy="4525962"/>
          </a:xfrm>
        </p:spPr>
        <p:txBody>
          <a:bodyPr/>
          <a:lstStyle/>
          <a:p>
            <a:pPr eaLnBrk="1" hangingPunct="1">
              <a:lnSpc>
                <a:spcPct val="150000"/>
              </a:lnSpc>
              <a:buFont typeface="Symbol" pitchFamily="18" charset="2"/>
              <a:buNone/>
              <a:defRPr/>
            </a:pPr>
            <a:r>
              <a:rPr lang="zh-CN" altLang="en-US" sz="2800" b="1" dirty="0">
                <a:solidFill>
                  <a:srgbClr val="0BF57A"/>
                </a:solidFill>
                <a:ea typeface="宋体" pitchFamily="2" charset="-122"/>
              </a:rPr>
              <a:t>渗透作用</a:t>
            </a:r>
            <a:r>
              <a:rPr lang="zh-CN" altLang="en-US" sz="2800" b="1" dirty="0">
                <a:ea typeface="宋体" pitchFamily="2" charset="-122"/>
              </a:rPr>
              <a:t>——水分从水势高的系统通过半透膜向水势低的系统迁移的现象称为。</a:t>
            </a:r>
            <a:endParaRPr lang="en-US" altLang="zh-CN" sz="2800" b="1" dirty="0">
              <a:ea typeface="宋体" pitchFamily="2" charset="-122"/>
            </a:endParaRPr>
          </a:p>
          <a:p>
            <a:pPr eaLnBrk="1" hangingPunct="1">
              <a:lnSpc>
                <a:spcPct val="150000"/>
              </a:lnSpc>
              <a:buFont typeface="Symbol" pitchFamily="18" charset="2"/>
              <a:buNone/>
              <a:defRPr/>
            </a:pPr>
            <a:endParaRPr lang="zh-CN" altLang="en-US" sz="2800" b="1" dirty="0">
              <a:ea typeface="宋体" pitchFamily="2" charset="-122"/>
            </a:endParaRPr>
          </a:p>
          <a:p>
            <a:pPr eaLnBrk="1" hangingPunct="1">
              <a:lnSpc>
                <a:spcPct val="150000"/>
              </a:lnSpc>
              <a:buFont typeface="Symbol" pitchFamily="18" charset="2"/>
              <a:buNone/>
              <a:defRPr/>
            </a:pPr>
            <a:r>
              <a:rPr lang="zh-CN" altLang="en-US" sz="2800" b="1" dirty="0">
                <a:solidFill>
                  <a:srgbClr val="0BF57A"/>
                </a:solidFill>
                <a:ea typeface="宋体" pitchFamily="2" charset="-122"/>
              </a:rPr>
              <a:t>半透膜</a:t>
            </a:r>
            <a:r>
              <a:rPr lang="zh-CN" altLang="en-US" sz="2800" b="1" dirty="0">
                <a:ea typeface="宋体" pitchFamily="2" charset="-122"/>
              </a:rPr>
              <a:t>——植物根系吸收组织的质膜、液泡膜和各种细胞器的膜系统都属于半透膜。</a:t>
            </a:r>
          </a:p>
          <a:p>
            <a:pPr eaLnBrk="1" hangingPunct="1">
              <a:defRPr/>
            </a:pPr>
            <a:endParaRPr lang="zh-CN" altLang="en-US" sz="4000" b="1" dirty="0">
              <a:ea typeface="宋体" pitchFamily="2"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1" name="Rectangle 3"/>
          <p:cNvSpPr>
            <a:spLocks noGrp="1" noChangeArrowheads="1"/>
          </p:cNvSpPr>
          <p:nvPr>
            <p:ph type="body" idx="1"/>
          </p:nvPr>
        </p:nvSpPr>
        <p:spPr>
          <a:xfrm>
            <a:off x="222250" y="991269"/>
            <a:ext cx="8597900" cy="4525963"/>
          </a:xfrm>
        </p:spPr>
        <p:txBody>
          <a:bodyPr>
            <a:normAutofit fontScale="92500" lnSpcReduction="10000"/>
          </a:bodyPr>
          <a:lstStyle/>
          <a:p>
            <a:pPr marL="0" indent="342900" eaLnBrk="1" hangingPunct="1">
              <a:lnSpc>
                <a:spcPct val="150000"/>
              </a:lnSpc>
              <a:buFont typeface="Symbol" pitchFamily="18" charset="2"/>
              <a:buNone/>
              <a:defRPr/>
            </a:pPr>
            <a:r>
              <a:rPr lang="zh-CN" altLang="en-US" sz="2400" b="1" dirty="0">
                <a:ea typeface="宋体" pitchFamily="2" charset="-122"/>
              </a:rPr>
              <a:t>根系吸收组织的细胞及细胞内的细胞器中含有较多的物质(如矿物质、糖、酸等)，因此具有较低的水势，而介质中水分的水势较高，这样根外水势高的系统的水分就会通过膜系统向根内水势低的系统迁移而进入根内。</a:t>
            </a:r>
            <a:endParaRPr lang="en-US" altLang="zh-CN" sz="2400" b="1" dirty="0">
              <a:ea typeface="宋体" pitchFamily="2" charset="-122"/>
            </a:endParaRPr>
          </a:p>
          <a:p>
            <a:pPr marL="0" indent="342900" eaLnBrk="1" hangingPunct="1">
              <a:lnSpc>
                <a:spcPct val="150000"/>
              </a:lnSpc>
              <a:buFont typeface="Symbol" pitchFamily="18" charset="2"/>
              <a:buNone/>
              <a:defRPr/>
            </a:pPr>
            <a:endParaRPr lang="zh-CN" altLang="en-US" sz="2400" b="1" dirty="0">
              <a:ea typeface="宋体" pitchFamily="2" charset="-122"/>
            </a:endParaRPr>
          </a:p>
          <a:p>
            <a:pPr marL="0" indent="342900" eaLnBrk="1" hangingPunct="1">
              <a:lnSpc>
                <a:spcPct val="150000"/>
              </a:lnSpc>
              <a:buFont typeface="Symbol" pitchFamily="18" charset="2"/>
              <a:buNone/>
              <a:defRPr/>
            </a:pPr>
            <a:r>
              <a:rPr lang="zh-CN" altLang="en-US" sz="2400" b="1" dirty="0">
                <a:ea typeface="宋体" pitchFamily="2" charset="-122"/>
              </a:rPr>
              <a:t>根系外皮组织的细胞壁为多孔结构，这些微孔直径通常&lt;</a:t>
            </a:r>
            <a:r>
              <a:rPr lang="en-US" altLang="zh-CN" sz="2400" b="1" dirty="0">
                <a:ea typeface="宋体" pitchFamily="2" charset="-122"/>
              </a:rPr>
              <a:t>l0nm，</a:t>
            </a:r>
            <a:r>
              <a:rPr lang="zh-CN" altLang="en-US" sz="2400" b="1" dirty="0">
                <a:ea typeface="宋体" pitchFamily="2" charset="-122"/>
              </a:rPr>
              <a:t>介质中的水分就可以通过毛细管作用而被吸收到这些微孔中，这种毛细管作用实际上是细胞壁对水分产生的基质势（</a:t>
            </a:r>
            <a:r>
              <a:rPr lang="en-US" altLang="zh-CN" sz="2400" b="1" dirty="0" err="1">
                <a:ea typeface="宋体" pitchFamily="2" charset="-122"/>
              </a:rPr>
              <a:t>ψ</a:t>
            </a:r>
            <a:r>
              <a:rPr lang="en-US" altLang="zh-CN" sz="2400" b="1" baseline="-30000" dirty="0" err="1">
                <a:ea typeface="宋体" pitchFamily="2" charset="-122"/>
              </a:rPr>
              <a:t>m</a:t>
            </a:r>
            <a:r>
              <a:rPr lang="en-US" altLang="zh-CN" sz="2400" b="1" dirty="0">
                <a:ea typeface="宋体" pitchFamily="2" charset="-122"/>
              </a:rPr>
              <a:t>)，</a:t>
            </a:r>
            <a:r>
              <a:rPr lang="zh-CN" altLang="en-US" sz="2400" b="1" dirty="0">
                <a:ea typeface="宋体" pitchFamily="2" charset="-122"/>
              </a:rPr>
              <a:t>它可低至-10</a:t>
            </a:r>
            <a:r>
              <a:rPr lang="en-US" altLang="zh-CN" sz="2400" b="1" dirty="0" err="1">
                <a:ea typeface="宋体" pitchFamily="2" charset="-122"/>
              </a:rPr>
              <a:t>MPa</a:t>
            </a:r>
            <a:r>
              <a:rPr lang="en-US" altLang="zh-CN" sz="2400" b="1" dirty="0">
                <a:ea typeface="宋体" pitchFamily="2" charset="-122"/>
              </a:rPr>
              <a:t>。</a:t>
            </a:r>
            <a:r>
              <a:rPr lang="zh-CN" altLang="en-US" sz="2400" b="1" dirty="0">
                <a:ea typeface="宋体" pitchFamily="2" charset="-122"/>
              </a:rPr>
              <a:t>当基质势小于介质水势时，植物根系就可以向介质吸水。</a:t>
            </a:r>
          </a:p>
          <a:p>
            <a:pPr eaLnBrk="1" hangingPunct="1">
              <a:lnSpc>
                <a:spcPct val="90000"/>
              </a:lnSpc>
              <a:defRPr/>
            </a:pPr>
            <a:endParaRPr lang="zh-CN" altLang="en-US" sz="2800" dirty="0">
              <a:ea typeface="宋体" pitchFamily="2"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5" name="Rectangle 3"/>
          <p:cNvSpPr>
            <a:spLocks noGrp="1" noChangeArrowheads="1"/>
          </p:cNvSpPr>
          <p:nvPr>
            <p:ph type="body" idx="1"/>
          </p:nvPr>
        </p:nvSpPr>
        <p:spPr>
          <a:xfrm>
            <a:off x="468313" y="1556792"/>
            <a:ext cx="8229600" cy="4525962"/>
          </a:xfrm>
        </p:spPr>
        <p:txBody>
          <a:bodyPr>
            <a:normAutofit fontScale="85000" lnSpcReduction="20000"/>
          </a:bodyPr>
          <a:lstStyle/>
          <a:p>
            <a:pPr marL="0" indent="342900" eaLnBrk="1" hangingPunct="1">
              <a:lnSpc>
                <a:spcPct val="150000"/>
              </a:lnSpc>
              <a:buFont typeface="Symbol" pitchFamily="18" charset="2"/>
              <a:buNone/>
              <a:defRPr/>
            </a:pPr>
            <a:r>
              <a:rPr lang="zh-CN" altLang="en-US" sz="2400" b="1" dirty="0">
                <a:solidFill>
                  <a:srgbClr val="33CC33"/>
                </a:solidFill>
                <a:ea typeface="宋体" pitchFamily="2" charset="-122"/>
              </a:rPr>
              <a:t>水势</a:t>
            </a:r>
            <a:r>
              <a:rPr lang="zh-CN" altLang="en-US" sz="2400" b="1" dirty="0">
                <a:ea typeface="宋体" pitchFamily="2" charset="-122"/>
              </a:rPr>
              <a:t>——是指在一定的温度和压力条件下，1摩尔容积的水溶液与1摩尔容积的纯水之间的自由能的差值。</a:t>
            </a:r>
            <a:endParaRPr lang="en-US" altLang="zh-CN" sz="2400" b="1" dirty="0">
              <a:ea typeface="宋体" pitchFamily="2" charset="-122"/>
            </a:endParaRPr>
          </a:p>
          <a:p>
            <a:pPr eaLnBrk="1" hangingPunct="1">
              <a:lnSpc>
                <a:spcPct val="150000"/>
              </a:lnSpc>
              <a:buFont typeface="Symbol" pitchFamily="18" charset="2"/>
              <a:buNone/>
              <a:defRPr/>
            </a:pPr>
            <a:endParaRPr lang="zh-CN" altLang="en-US" sz="2400" b="1" dirty="0">
              <a:ea typeface="宋体" pitchFamily="2" charset="-122"/>
            </a:endParaRPr>
          </a:p>
          <a:p>
            <a:pPr marL="0" indent="342900" eaLnBrk="1" hangingPunct="1">
              <a:lnSpc>
                <a:spcPct val="150000"/>
              </a:lnSpc>
              <a:buFont typeface="Symbol" pitchFamily="18" charset="2"/>
              <a:buNone/>
              <a:defRPr/>
            </a:pPr>
            <a:r>
              <a:rPr lang="zh-CN" altLang="en-US" sz="2400" b="1" dirty="0">
                <a:ea typeface="宋体" pitchFamily="2" charset="-122"/>
              </a:rPr>
              <a:t>纯水的自由能最大，水势也最高。由于水势的绝对值难以测定，因此只能是把同样的温度和压力条件下的纯水和水溶液的水势作为比较。把纯水的水势定为零，其余的含有溶质的水溶液(如营养液)的水势均为负值。溶液的浓度越高，水势越低。表示水势的单位为大气压(</a:t>
            </a:r>
            <a:r>
              <a:rPr lang="en-US" altLang="zh-CN" sz="2400" b="1" dirty="0" err="1">
                <a:ea typeface="宋体" pitchFamily="2" charset="-122"/>
              </a:rPr>
              <a:t>atm</a:t>
            </a:r>
            <a:r>
              <a:rPr lang="en-US" altLang="zh-CN" sz="2400" b="1" dirty="0">
                <a:ea typeface="宋体" pitchFamily="2" charset="-122"/>
              </a:rPr>
              <a:t>)</a:t>
            </a:r>
            <a:r>
              <a:rPr lang="zh-CN" altLang="en-US" sz="2400" b="1" dirty="0">
                <a:ea typeface="宋体" pitchFamily="2" charset="-122"/>
              </a:rPr>
              <a:t>或巴(</a:t>
            </a:r>
            <a:r>
              <a:rPr lang="en-US" altLang="zh-CN" sz="2400" b="1" dirty="0">
                <a:ea typeface="宋体" pitchFamily="2" charset="-122"/>
              </a:rPr>
              <a:t>Pa)。</a:t>
            </a:r>
          </a:p>
          <a:p>
            <a:pPr eaLnBrk="1" hangingPunct="1">
              <a:lnSpc>
                <a:spcPct val="150000"/>
              </a:lnSpc>
              <a:buFont typeface="Symbol" pitchFamily="18" charset="2"/>
              <a:buNone/>
              <a:defRPr/>
            </a:pPr>
            <a:endParaRPr lang="en-US" altLang="zh-CN" sz="2400" b="1" dirty="0">
              <a:ea typeface="宋体" pitchFamily="2" charset="-122"/>
            </a:endParaRPr>
          </a:p>
          <a:p>
            <a:pPr eaLnBrk="1" hangingPunct="1">
              <a:lnSpc>
                <a:spcPct val="150000"/>
              </a:lnSpc>
              <a:buFont typeface="Symbol" pitchFamily="18" charset="2"/>
              <a:buNone/>
              <a:defRPr/>
            </a:pPr>
            <a:r>
              <a:rPr lang="en-US" altLang="zh-CN" sz="2400" b="1" dirty="0">
                <a:solidFill>
                  <a:srgbClr val="66CCFF"/>
                </a:solidFill>
                <a:ea typeface="宋体" pitchFamily="2" charset="-122"/>
              </a:rPr>
              <a:t>             </a:t>
            </a:r>
            <a:endParaRPr lang="zh-CN" altLang="en-US" sz="2400" b="1" dirty="0">
              <a:solidFill>
                <a:srgbClr val="FF0000"/>
              </a:solidFill>
              <a:ea typeface="宋体" pitchFamily="2" charset="-122"/>
            </a:endParaRPr>
          </a:p>
          <a:p>
            <a:pPr eaLnBrk="1" hangingPunct="1">
              <a:lnSpc>
                <a:spcPct val="90000"/>
              </a:lnSpc>
              <a:defRPr/>
            </a:pPr>
            <a:endParaRPr lang="zh-CN" altLang="en-US" sz="3600" b="1" dirty="0">
              <a:solidFill>
                <a:srgbClr val="808000"/>
              </a:solidFill>
              <a:ea typeface="宋体" pitchFamily="2" charset="-122"/>
            </a:endParaRPr>
          </a:p>
        </p:txBody>
      </p:sp>
      <p:sp>
        <p:nvSpPr>
          <p:cNvPr id="28675" name="矩形 4"/>
          <p:cNvSpPr>
            <a:spLocks noChangeArrowheads="1"/>
          </p:cNvSpPr>
          <p:nvPr/>
        </p:nvSpPr>
        <p:spPr bwMode="auto">
          <a:xfrm>
            <a:off x="3203575" y="5516563"/>
            <a:ext cx="2920992" cy="461665"/>
          </a:xfrm>
          <a:prstGeom prst="rect">
            <a:avLst/>
          </a:prstGeom>
          <a:noFill/>
          <a:ln w="9525">
            <a:noFill/>
            <a:miter lim="800000"/>
            <a:headEnd/>
            <a:tailEnd/>
          </a:ln>
        </p:spPr>
        <p:txBody>
          <a:bodyPr wrap="none">
            <a:spAutoFit/>
          </a:bodyPr>
          <a:lstStyle/>
          <a:p>
            <a:r>
              <a:rPr lang="en-US" altLang="zh-CN" sz="2400" b="1" dirty="0">
                <a:solidFill>
                  <a:srgbClr val="0BF57A"/>
                </a:solidFill>
              </a:rPr>
              <a:t>1Pa</a:t>
            </a:r>
            <a:r>
              <a:rPr lang="zh-CN" altLang="en-US" sz="2400" b="1" dirty="0">
                <a:solidFill>
                  <a:srgbClr val="0BF57A"/>
                </a:solidFill>
              </a:rPr>
              <a:t>=0.987大气压。</a:t>
            </a:r>
            <a:endParaRPr lang="zh-CN" altLang="en-US" sz="2400" dirty="0">
              <a:solidFill>
                <a:srgbClr val="0BF57A"/>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3"/>
          <p:cNvSpPr>
            <a:spLocks noGrp="1" noChangeArrowheads="1"/>
          </p:cNvSpPr>
          <p:nvPr>
            <p:ph type="body" idx="1"/>
          </p:nvPr>
        </p:nvSpPr>
        <p:spPr>
          <a:xfrm>
            <a:off x="395288" y="908050"/>
            <a:ext cx="8229600" cy="4525963"/>
          </a:xfrm>
        </p:spPr>
        <p:txBody>
          <a:bodyPr>
            <a:normAutofit fontScale="92500"/>
          </a:bodyPr>
          <a:lstStyle/>
          <a:p>
            <a:pPr marL="0" indent="514350" eaLnBrk="1" hangingPunct="1">
              <a:lnSpc>
                <a:spcPct val="150000"/>
              </a:lnSpc>
              <a:buFont typeface="Symbol" pitchFamily="18" charset="2"/>
              <a:buNone/>
              <a:defRPr/>
            </a:pPr>
            <a:r>
              <a:rPr lang="zh-CN" altLang="en-US" sz="2400" b="1">
                <a:ea typeface="宋体" pitchFamily="2" charset="-122"/>
              </a:rPr>
              <a:t>进入到根系表皮细胞壁间隙的水分可通过2个途径进入到木质部导管中：</a:t>
            </a:r>
          </a:p>
          <a:p>
            <a:pPr marL="0" indent="514350" eaLnBrk="1" hangingPunct="1">
              <a:lnSpc>
                <a:spcPct val="150000"/>
              </a:lnSpc>
              <a:buFont typeface="Symbol" pitchFamily="18" charset="2"/>
              <a:buNone/>
              <a:defRPr/>
            </a:pPr>
            <a:r>
              <a:rPr lang="zh-CN" altLang="en-US" sz="2400" b="1">
                <a:solidFill>
                  <a:srgbClr val="33CC33"/>
                </a:solidFill>
                <a:ea typeface="宋体" pitchFamily="2" charset="-122"/>
              </a:rPr>
              <a:t>质外体途径</a:t>
            </a:r>
            <a:r>
              <a:rPr lang="zh-CN" altLang="en-US" sz="2400" b="1">
                <a:ea typeface="宋体" pitchFamily="2" charset="-122"/>
              </a:rPr>
              <a:t>——在近根尖的幼嫩部位，由于内皮层细胞尚未形成凯氏带，因此水分可以在细胞间隙的质外体中较为畅顺地移动至木质部导管；</a:t>
            </a:r>
          </a:p>
          <a:p>
            <a:pPr marL="0" indent="514350" eaLnBrk="1" hangingPunct="1">
              <a:lnSpc>
                <a:spcPct val="150000"/>
              </a:lnSpc>
              <a:buFont typeface="Symbol" pitchFamily="18" charset="2"/>
              <a:buNone/>
              <a:defRPr/>
            </a:pPr>
            <a:r>
              <a:rPr lang="zh-CN" altLang="en-US" sz="2400" b="1">
                <a:solidFill>
                  <a:srgbClr val="33CC33"/>
                </a:solidFill>
                <a:ea typeface="宋体" pitchFamily="2" charset="-122"/>
              </a:rPr>
              <a:t>共质体途径</a:t>
            </a:r>
            <a:r>
              <a:rPr lang="zh-CN" altLang="en-US" sz="2400" b="1">
                <a:ea typeface="宋体" pitchFamily="2" charset="-122"/>
              </a:rPr>
              <a:t>——在发育较为成熟的根段，由于内皮层的凯氏带已经形成，同时组织木栓化程度较高，阻碍了水分通过质外体途径进入木质部，水分以共质体途径就成为向心运输的主要方式。 </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3"/>
          <p:cNvSpPr>
            <a:spLocks noGrp="1" noChangeArrowheads="1"/>
          </p:cNvSpPr>
          <p:nvPr>
            <p:ph type="body" idx="1"/>
          </p:nvPr>
        </p:nvSpPr>
        <p:spPr>
          <a:xfrm>
            <a:off x="250825" y="1557338"/>
            <a:ext cx="8229600" cy="4525962"/>
          </a:xfrm>
        </p:spPr>
        <p:txBody>
          <a:bodyPr/>
          <a:lstStyle/>
          <a:p>
            <a:pPr marL="0" indent="342900" eaLnBrk="1" hangingPunct="1">
              <a:lnSpc>
                <a:spcPct val="150000"/>
              </a:lnSpc>
              <a:buFont typeface="Symbol" pitchFamily="18" charset="2"/>
              <a:buNone/>
              <a:defRPr/>
            </a:pPr>
            <a:r>
              <a:rPr lang="zh-CN" altLang="en-US" sz="2400" b="1">
                <a:ea typeface="宋体" pitchFamily="2" charset="-122"/>
              </a:rPr>
              <a:t>通过共质体和质外体途径运输到根部的木质部导管中的水分，会使导管中的水势降低，同时由于木质部导管中的细胞壁对水分的物理吸附力的作用，从而使植株中自根系向地上部之间形成一个压力，即</a:t>
            </a:r>
            <a:r>
              <a:rPr lang="zh-CN" altLang="en-US" sz="2400" b="1">
                <a:solidFill>
                  <a:srgbClr val="33CC33"/>
                </a:solidFill>
                <a:ea typeface="宋体" pitchFamily="2" charset="-122"/>
              </a:rPr>
              <a:t>根压</a:t>
            </a:r>
            <a:r>
              <a:rPr lang="zh-CN" altLang="en-US" sz="2400" b="1">
                <a:ea typeface="宋体" pitchFamily="2" charset="-122"/>
              </a:rPr>
              <a:t>。</a:t>
            </a:r>
          </a:p>
          <a:p>
            <a:pPr marL="0" indent="342900" eaLnBrk="1" hangingPunct="1">
              <a:lnSpc>
                <a:spcPct val="150000"/>
              </a:lnSpc>
              <a:buFont typeface="Symbol" pitchFamily="18" charset="2"/>
              <a:buNone/>
              <a:defRPr/>
            </a:pPr>
            <a:endParaRPr lang="zh-CN" altLang="en-US" sz="2400" b="1">
              <a:ea typeface="宋体" pitchFamily="2" charset="-122"/>
            </a:endParaRPr>
          </a:p>
          <a:p>
            <a:pPr marL="0" indent="342900" eaLnBrk="1" hangingPunct="1">
              <a:lnSpc>
                <a:spcPct val="150000"/>
              </a:lnSpc>
              <a:buFont typeface="Symbol" pitchFamily="18" charset="2"/>
              <a:buNone/>
              <a:defRPr/>
            </a:pPr>
            <a:r>
              <a:rPr lang="zh-CN" altLang="en-US" sz="2400" b="1">
                <a:ea typeface="宋体" pitchFamily="2" charset="-122"/>
              </a:rPr>
              <a:t>在幼苗或长势旺盛的植物，由于根压强烈，常在清晨时见到叶尖有水珠分泌出来，这就是植物的</a:t>
            </a:r>
            <a:r>
              <a:rPr lang="zh-CN" altLang="en-US" sz="2400" b="1">
                <a:solidFill>
                  <a:srgbClr val="33CC33"/>
                </a:solidFill>
                <a:ea typeface="宋体" pitchFamily="2" charset="-122"/>
              </a:rPr>
              <a:t>吐水现象</a:t>
            </a:r>
            <a:r>
              <a:rPr lang="zh-CN" altLang="en-US" sz="2400" b="1">
                <a:ea typeface="宋体" pitchFamily="2" charset="-122"/>
              </a:rPr>
              <a:t>。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a:xfrm>
            <a:off x="457200" y="701824"/>
            <a:ext cx="8229600" cy="1143000"/>
          </a:xfrm>
        </p:spPr>
        <p:txBody>
          <a:bodyPr/>
          <a:lstStyle/>
          <a:p>
            <a:pPr eaLnBrk="1" hangingPunct="1">
              <a:defRPr/>
            </a:pPr>
            <a:r>
              <a:rPr lang="zh-CN" altLang="en-US" sz="2800" dirty="0">
                <a:solidFill>
                  <a:srgbClr val="0BF57A"/>
                </a:solidFill>
                <a:ea typeface="宋体" pitchFamily="2" charset="-122"/>
              </a:rPr>
              <a:t>一、植物的矿质营养学说与无土栽培</a:t>
            </a:r>
            <a:br>
              <a:rPr lang="zh-CN" altLang="en-US" sz="3600" dirty="0">
                <a:solidFill>
                  <a:srgbClr val="FF0000"/>
                </a:solidFill>
                <a:ea typeface="宋体" pitchFamily="2" charset="-122"/>
              </a:rPr>
            </a:br>
            <a:endParaRPr lang="zh-CN" altLang="en-US" sz="3600" dirty="0">
              <a:solidFill>
                <a:srgbClr val="FF0000"/>
              </a:solidFill>
              <a:ea typeface="宋体" pitchFamily="2" charset="-122"/>
            </a:endParaRPr>
          </a:p>
        </p:txBody>
      </p:sp>
      <p:sp>
        <p:nvSpPr>
          <p:cNvPr id="45059" name="Rectangle 3"/>
          <p:cNvSpPr>
            <a:spLocks noGrp="1" noChangeArrowheads="1"/>
          </p:cNvSpPr>
          <p:nvPr>
            <p:ph type="body" idx="1"/>
          </p:nvPr>
        </p:nvSpPr>
        <p:spPr>
          <a:xfrm>
            <a:off x="539552" y="1484784"/>
            <a:ext cx="8229600" cy="4525962"/>
          </a:xfrm>
        </p:spPr>
        <p:txBody>
          <a:bodyPr>
            <a:normAutofit fontScale="92500" lnSpcReduction="20000"/>
          </a:bodyPr>
          <a:lstStyle/>
          <a:p>
            <a:pPr eaLnBrk="1" hangingPunct="1">
              <a:lnSpc>
                <a:spcPct val="150000"/>
              </a:lnSpc>
              <a:buClr>
                <a:srgbClr val="FF0000"/>
              </a:buClr>
              <a:buFont typeface="Wingdings" pitchFamily="2" charset="2"/>
              <a:buChar char="p"/>
              <a:defRPr/>
            </a:pPr>
            <a:r>
              <a:rPr lang="en-US" altLang="zh-CN" sz="2400" b="1" dirty="0">
                <a:solidFill>
                  <a:srgbClr val="FFFF00"/>
                </a:solidFill>
                <a:ea typeface="宋体" pitchFamily="2" charset="-122"/>
              </a:rPr>
              <a:t>1</a:t>
            </a:r>
            <a:r>
              <a:rPr lang="zh-CN" altLang="en-US" sz="2400" b="1" dirty="0">
                <a:solidFill>
                  <a:srgbClr val="FFFF00"/>
                </a:solidFill>
                <a:ea typeface="宋体" pitchFamily="2" charset="-122"/>
              </a:rPr>
              <a:t>．1563年，</a:t>
            </a:r>
            <a:r>
              <a:rPr lang="en-US" altLang="zh-CN" sz="2400" b="1" dirty="0" err="1">
                <a:solidFill>
                  <a:srgbClr val="FFFF00"/>
                </a:solidFill>
                <a:ea typeface="宋体" pitchFamily="2" charset="-122"/>
              </a:rPr>
              <a:t>Palissy</a:t>
            </a:r>
            <a:r>
              <a:rPr lang="zh-CN" altLang="en-US" sz="2400" b="1" dirty="0">
                <a:solidFill>
                  <a:srgbClr val="FFFF00"/>
                </a:solidFill>
                <a:ea typeface="宋体" pitchFamily="2" charset="-122"/>
              </a:rPr>
              <a:t>认为植物灰分是植物的营养，荷尔蒙特(</a:t>
            </a:r>
            <a:r>
              <a:rPr lang="en-US" altLang="zh-CN" sz="2400" b="1" dirty="0">
                <a:solidFill>
                  <a:srgbClr val="FFFF00"/>
                </a:solidFill>
                <a:ea typeface="宋体" pitchFamily="2" charset="-122"/>
              </a:rPr>
              <a:t>Van </a:t>
            </a:r>
            <a:r>
              <a:rPr lang="en-US" altLang="zh-CN" sz="2400" b="1" dirty="0" err="1">
                <a:solidFill>
                  <a:srgbClr val="FFFF00"/>
                </a:solidFill>
                <a:ea typeface="宋体" pitchFamily="2" charset="-122"/>
              </a:rPr>
              <a:t>Helmont</a:t>
            </a:r>
            <a:r>
              <a:rPr lang="en-US" altLang="zh-CN" sz="2400" b="1" dirty="0">
                <a:solidFill>
                  <a:srgbClr val="FFFF00"/>
                </a:solidFill>
                <a:ea typeface="宋体" pitchFamily="2" charset="-122"/>
              </a:rPr>
              <a:t>)</a:t>
            </a:r>
            <a:r>
              <a:rPr lang="zh-CN" altLang="en-US" sz="2400" b="1" dirty="0">
                <a:solidFill>
                  <a:srgbClr val="FFFF00"/>
                </a:solidFill>
                <a:ea typeface="宋体" pitchFamily="2" charset="-122"/>
              </a:rPr>
              <a:t>从柳条试验中得出水是植物营养的结论，</a:t>
            </a:r>
            <a:r>
              <a:rPr lang="en-US" altLang="zh-CN" sz="2400" b="1" dirty="0">
                <a:solidFill>
                  <a:srgbClr val="FFFF00"/>
                </a:solidFill>
                <a:ea typeface="宋体" pitchFamily="2" charset="-122"/>
              </a:rPr>
              <a:t>G1auber</a:t>
            </a:r>
            <a:r>
              <a:rPr lang="zh-CN" altLang="en-US" sz="2400" b="1" dirty="0">
                <a:solidFill>
                  <a:srgbClr val="FFFF00"/>
                </a:solidFill>
                <a:ea typeface="宋体" pitchFamily="2" charset="-122"/>
              </a:rPr>
              <a:t>认为植物的营养要素是硝石(</a:t>
            </a:r>
            <a:r>
              <a:rPr lang="en-US" altLang="zh-CN" sz="2400" b="1" dirty="0">
                <a:solidFill>
                  <a:srgbClr val="FFFF00"/>
                </a:solidFill>
                <a:ea typeface="宋体" pitchFamily="2" charset="-122"/>
              </a:rPr>
              <a:t>KN0</a:t>
            </a:r>
            <a:r>
              <a:rPr lang="en-US" altLang="zh-CN" sz="2400" b="1" baseline="-30000" dirty="0">
                <a:solidFill>
                  <a:srgbClr val="FFFF00"/>
                </a:solidFill>
                <a:ea typeface="宋体" pitchFamily="2" charset="-122"/>
              </a:rPr>
              <a:t>3</a:t>
            </a:r>
            <a:r>
              <a:rPr lang="en-US" altLang="zh-CN" sz="2400" b="1" dirty="0">
                <a:solidFill>
                  <a:srgbClr val="FFFF00"/>
                </a:solidFill>
                <a:ea typeface="宋体" pitchFamily="2" charset="-122"/>
              </a:rPr>
              <a:t>)</a:t>
            </a:r>
            <a:r>
              <a:rPr lang="zh-CN" altLang="en-US" sz="2400" b="1" dirty="0">
                <a:solidFill>
                  <a:srgbClr val="FFFF00"/>
                </a:solidFill>
                <a:ea typeface="宋体" pitchFamily="2" charset="-122"/>
              </a:rPr>
              <a:t>而不是水。</a:t>
            </a:r>
            <a:endParaRPr lang="en-US" altLang="zh-CN" sz="2400" b="1" dirty="0">
              <a:solidFill>
                <a:srgbClr val="FFFF00"/>
              </a:solidFill>
              <a:ea typeface="宋体" pitchFamily="2" charset="-122"/>
            </a:endParaRPr>
          </a:p>
          <a:p>
            <a:pPr eaLnBrk="1" hangingPunct="1">
              <a:lnSpc>
                <a:spcPct val="150000"/>
              </a:lnSpc>
              <a:buClr>
                <a:srgbClr val="FF0000"/>
              </a:buClr>
              <a:buFont typeface="Wingdings" pitchFamily="2" charset="2"/>
              <a:buChar char="p"/>
              <a:defRPr/>
            </a:pPr>
            <a:endParaRPr lang="zh-CN" altLang="en-US" sz="2400" b="1" dirty="0">
              <a:solidFill>
                <a:srgbClr val="FFFF00"/>
              </a:solidFill>
              <a:ea typeface="宋体" pitchFamily="2" charset="-122"/>
            </a:endParaRPr>
          </a:p>
          <a:p>
            <a:pPr eaLnBrk="1" hangingPunct="1">
              <a:lnSpc>
                <a:spcPct val="150000"/>
              </a:lnSpc>
              <a:buClr>
                <a:srgbClr val="FF0000"/>
              </a:buClr>
              <a:buFont typeface="Wingdings" pitchFamily="2" charset="2"/>
              <a:buChar char="p"/>
              <a:defRPr/>
            </a:pPr>
            <a:r>
              <a:rPr lang="en-US" altLang="zh-CN" sz="2400" b="1" dirty="0">
                <a:solidFill>
                  <a:srgbClr val="FFFF00"/>
                </a:solidFill>
                <a:ea typeface="宋体" pitchFamily="2" charset="-122"/>
              </a:rPr>
              <a:t>2.</a:t>
            </a:r>
            <a:r>
              <a:rPr lang="zh-CN" altLang="en-US" sz="2400" b="1" dirty="0">
                <a:solidFill>
                  <a:srgbClr val="FFFF00"/>
                </a:solidFill>
                <a:ea typeface="宋体" pitchFamily="2" charset="-122"/>
              </a:rPr>
              <a:t>在1755年</a:t>
            </a:r>
            <a:r>
              <a:rPr lang="en-US" altLang="zh-CN" sz="2400" b="1" dirty="0">
                <a:solidFill>
                  <a:srgbClr val="FFFF00"/>
                </a:solidFill>
                <a:ea typeface="宋体" pitchFamily="2" charset="-122"/>
              </a:rPr>
              <a:t>Francis Home</a:t>
            </a:r>
            <a:r>
              <a:rPr lang="zh-CN" altLang="en-US" sz="2400" b="1" dirty="0">
                <a:solidFill>
                  <a:srgbClr val="FFFF00"/>
                </a:solidFill>
                <a:ea typeface="宋体" pitchFamily="2" charset="-122"/>
              </a:rPr>
              <a:t>指出植物的营养要素不是一种，而是多种，可能包括空气、水、土、盐、油和火等。</a:t>
            </a:r>
            <a:endParaRPr lang="en-US" altLang="zh-CN" sz="2400" b="1" dirty="0">
              <a:solidFill>
                <a:srgbClr val="FFFF00"/>
              </a:solidFill>
              <a:ea typeface="宋体" pitchFamily="2" charset="-122"/>
            </a:endParaRPr>
          </a:p>
          <a:p>
            <a:pPr eaLnBrk="1" hangingPunct="1">
              <a:lnSpc>
                <a:spcPct val="150000"/>
              </a:lnSpc>
              <a:buClr>
                <a:srgbClr val="FF0000"/>
              </a:buClr>
              <a:buFont typeface="Wingdings" pitchFamily="2" charset="2"/>
              <a:buChar char="p"/>
              <a:defRPr/>
            </a:pPr>
            <a:endParaRPr lang="zh-CN" altLang="en-US" sz="2400" b="1" dirty="0">
              <a:solidFill>
                <a:srgbClr val="FFFF00"/>
              </a:solidFill>
              <a:ea typeface="宋体" pitchFamily="2" charset="-122"/>
            </a:endParaRPr>
          </a:p>
          <a:p>
            <a:pPr eaLnBrk="1" hangingPunct="1">
              <a:lnSpc>
                <a:spcPct val="150000"/>
              </a:lnSpc>
              <a:buClr>
                <a:srgbClr val="FF0000"/>
              </a:buClr>
              <a:buFont typeface="Wingdings" pitchFamily="2" charset="2"/>
              <a:buChar char="p"/>
              <a:defRPr/>
            </a:pPr>
            <a:r>
              <a:rPr lang="en-US" altLang="zh-CN" sz="2400" b="1" dirty="0">
                <a:solidFill>
                  <a:srgbClr val="FFFF00"/>
                </a:solidFill>
                <a:ea typeface="宋体" pitchFamily="2" charset="-122"/>
              </a:rPr>
              <a:t>3</a:t>
            </a:r>
            <a:r>
              <a:rPr lang="zh-CN" altLang="en-US" sz="2400" b="1" dirty="0">
                <a:solidFill>
                  <a:srgbClr val="FFFF00"/>
                </a:solidFill>
                <a:ea typeface="宋体" pitchFamily="2" charset="-122"/>
              </a:rPr>
              <a:t>．泰伊尔(</a:t>
            </a:r>
            <a:r>
              <a:rPr lang="en-US" altLang="zh-CN" sz="2400" b="1" dirty="0" err="1">
                <a:solidFill>
                  <a:srgbClr val="FFFF00"/>
                </a:solidFill>
                <a:ea typeface="宋体" pitchFamily="2" charset="-122"/>
              </a:rPr>
              <a:t>Thaer</a:t>
            </a:r>
            <a:r>
              <a:rPr lang="en-US" altLang="zh-CN" sz="2400" b="1" dirty="0">
                <a:solidFill>
                  <a:srgbClr val="FFFF00"/>
                </a:solidFill>
                <a:ea typeface="宋体" pitchFamily="2" charset="-122"/>
              </a:rPr>
              <a:t>)</a:t>
            </a:r>
            <a:r>
              <a:rPr lang="zh-CN" altLang="en-US" sz="2400" b="1" dirty="0">
                <a:solidFill>
                  <a:srgbClr val="FFFF00"/>
                </a:solidFill>
                <a:ea typeface="宋体" pitchFamily="2" charset="-122"/>
              </a:rPr>
              <a:t>在1809年提出腐殖质营养学说。总之，在1840年以前，认为植物是以腐殖质作为其营养的。</a:t>
            </a:r>
          </a:p>
          <a:p>
            <a:pPr eaLnBrk="1" hangingPunct="1">
              <a:lnSpc>
                <a:spcPct val="90000"/>
              </a:lnSpc>
              <a:defRPr/>
            </a:pPr>
            <a:endParaRPr lang="zh-CN" altLang="en-US" sz="2800" b="1" dirty="0">
              <a:ea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5058"/>
                                        </p:tgtEl>
                                        <p:attrNameLst>
                                          <p:attrName>style.visibility</p:attrName>
                                        </p:attrNameLst>
                                      </p:cBhvr>
                                      <p:to>
                                        <p:strVal val="visible"/>
                                      </p:to>
                                    </p:set>
                                    <p:anim calcmode="lin" valueType="num">
                                      <p:cBhvr additive="base">
                                        <p:cTn id="7" dur="500" fill="hold"/>
                                        <p:tgtEl>
                                          <p:spTgt spid="45058"/>
                                        </p:tgtEl>
                                        <p:attrNameLst>
                                          <p:attrName>ppt_x</p:attrName>
                                        </p:attrNameLst>
                                      </p:cBhvr>
                                      <p:tavLst>
                                        <p:tav tm="0">
                                          <p:val>
                                            <p:strVal val="0-#ppt_w/2"/>
                                          </p:val>
                                        </p:tav>
                                        <p:tav tm="100000">
                                          <p:val>
                                            <p:strVal val="#ppt_x"/>
                                          </p:val>
                                        </p:tav>
                                      </p:tavLst>
                                    </p:anim>
                                    <p:anim calcmode="lin" valueType="num">
                                      <p:cBhvr additive="base">
                                        <p:cTn id="8" dur="500" fill="hold"/>
                                        <p:tgtEl>
                                          <p:spTgt spid="4505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5059">
                                            <p:txEl>
                                              <p:pRg st="0" end="0"/>
                                            </p:txEl>
                                          </p:spTgt>
                                        </p:tgtEl>
                                        <p:attrNameLst>
                                          <p:attrName>style.visibility</p:attrName>
                                        </p:attrNameLst>
                                      </p:cBhvr>
                                      <p:to>
                                        <p:strVal val="visible"/>
                                      </p:to>
                                    </p:set>
                                    <p:anim calcmode="lin" valueType="num">
                                      <p:cBhvr additive="base">
                                        <p:cTn id="13" dur="500" fill="hold"/>
                                        <p:tgtEl>
                                          <p:spTgt spid="45059">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505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8" presetClass="entr" presetSubtype="16" fill="hold" nodeType="clickEffect">
                                  <p:stCondLst>
                                    <p:cond delay="0"/>
                                  </p:stCondLst>
                                  <p:childTnLst>
                                    <p:set>
                                      <p:cBhvr>
                                        <p:cTn id="18" dur="1" fill="hold">
                                          <p:stCondLst>
                                            <p:cond delay="0"/>
                                          </p:stCondLst>
                                        </p:cTn>
                                        <p:tgtEl>
                                          <p:spTgt spid="45059">
                                            <p:txEl>
                                              <p:pRg st="2" end="2"/>
                                            </p:txEl>
                                          </p:spTgt>
                                        </p:tgtEl>
                                        <p:attrNameLst>
                                          <p:attrName>style.visibility</p:attrName>
                                        </p:attrNameLst>
                                      </p:cBhvr>
                                      <p:to>
                                        <p:strVal val="visible"/>
                                      </p:to>
                                    </p:set>
                                    <p:animEffect transition="in" filter="diamond(in)">
                                      <p:cBhvr>
                                        <p:cTn id="19" dur="2000"/>
                                        <p:tgtEl>
                                          <p:spTgt spid="45059">
                                            <p:txEl>
                                              <p:pRg st="2" end="2"/>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4" presetClass="entr" presetSubtype="16" fill="hold" nodeType="clickEffect">
                                  <p:stCondLst>
                                    <p:cond delay="0"/>
                                  </p:stCondLst>
                                  <p:childTnLst>
                                    <p:set>
                                      <p:cBhvr>
                                        <p:cTn id="23" dur="1" fill="hold">
                                          <p:stCondLst>
                                            <p:cond delay="0"/>
                                          </p:stCondLst>
                                        </p:cTn>
                                        <p:tgtEl>
                                          <p:spTgt spid="45059">
                                            <p:txEl>
                                              <p:pRg st="4" end="4"/>
                                            </p:txEl>
                                          </p:spTgt>
                                        </p:tgtEl>
                                        <p:attrNameLst>
                                          <p:attrName>style.visibility</p:attrName>
                                        </p:attrNameLst>
                                      </p:cBhvr>
                                      <p:to>
                                        <p:strVal val="visible"/>
                                      </p:to>
                                    </p:set>
                                    <p:animEffect transition="in" filter="box(in)">
                                      <p:cBhvr>
                                        <p:cTn id="24" dur="500"/>
                                        <p:tgtEl>
                                          <p:spTgt spid="4505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8" grpId="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250825" y="557808"/>
            <a:ext cx="8229600" cy="1143000"/>
          </a:xfrm>
        </p:spPr>
        <p:txBody>
          <a:bodyPr>
            <a:normAutofit fontScale="90000"/>
          </a:bodyPr>
          <a:lstStyle/>
          <a:p>
            <a:pPr eaLnBrk="1" hangingPunct="1">
              <a:defRPr/>
            </a:pPr>
            <a:r>
              <a:rPr lang="zh-CN" altLang="en-US" sz="2800" dirty="0">
                <a:solidFill>
                  <a:srgbClr val="FFFF00"/>
                </a:solidFill>
                <a:ea typeface="宋体" pitchFamily="2" charset="-122"/>
              </a:rPr>
              <a:t>（二）蒸腾作用及其生理意义</a:t>
            </a:r>
            <a:br>
              <a:rPr lang="zh-CN" altLang="en-US" dirty="0">
                <a:ea typeface="宋体" pitchFamily="2" charset="-122"/>
              </a:rPr>
            </a:br>
            <a:endParaRPr lang="zh-CN" altLang="en-US" dirty="0">
              <a:ea typeface="宋体" pitchFamily="2" charset="-122"/>
            </a:endParaRPr>
          </a:p>
        </p:txBody>
      </p:sp>
      <p:sp>
        <p:nvSpPr>
          <p:cNvPr id="67587" name="Rectangle 3"/>
          <p:cNvSpPr>
            <a:spLocks noGrp="1" noChangeArrowheads="1"/>
          </p:cNvSpPr>
          <p:nvPr>
            <p:ph type="body" idx="1"/>
          </p:nvPr>
        </p:nvSpPr>
        <p:spPr>
          <a:xfrm>
            <a:off x="457200" y="1190526"/>
            <a:ext cx="8229600" cy="4830762"/>
          </a:xfrm>
        </p:spPr>
        <p:txBody>
          <a:bodyPr>
            <a:normAutofit fontScale="92500" lnSpcReduction="10000"/>
          </a:bodyPr>
          <a:lstStyle/>
          <a:p>
            <a:pPr marL="0" indent="0" eaLnBrk="1" hangingPunct="1">
              <a:lnSpc>
                <a:spcPct val="150000"/>
              </a:lnSpc>
              <a:buFont typeface="Symbol" pitchFamily="18" charset="2"/>
              <a:buNone/>
              <a:defRPr/>
            </a:pPr>
            <a:r>
              <a:rPr lang="zh-CN" altLang="en-US" sz="2800" b="1" dirty="0">
                <a:solidFill>
                  <a:srgbClr val="0BF57A"/>
                </a:solidFill>
                <a:ea typeface="宋体" pitchFamily="2" charset="-122"/>
              </a:rPr>
              <a:t>1．蒸腾作用与蒸腾系数  </a:t>
            </a:r>
          </a:p>
          <a:p>
            <a:pPr marL="0" indent="342900" eaLnBrk="1" hangingPunct="1">
              <a:lnSpc>
                <a:spcPct val="150000"/>
              </a:lnSpc>
              <a:buFont typeface="Symbol" pitchFamily="18" charset="2"/>
              <a:buNone/>
              <a:defRPr/>
            </a:pPr>
            <a:r>
              <a:rPr lang="zh-CN" altLang="en-US" sz="2800" b="1" dirty="0">
                <a:solidFill>
                  <a:srgbClr val="33CC33"/>
                </a:solidFill>
                <a:ea typeface="宋体" pitchFamily="2" charset="-122"/>
              </a:rPr>
              <a:t>(1)蒸腾作用</a:t>
            </a:r>
            <a:r>
              <a:rPr lang="zh-CN" altLang="en-US" sz="2800" b="1" dirty="0">
                <a:ea typeface="宋体" pitchFamily="2" charset="-122"/>
              </a:rPr>
              <a:t>——植物吸收的水分除了一部分参与体内的代谢活动和作为植物本身的构成之外，绝大多数是从地上部的叶片和茎秆中以水蒸气的状态扩散到大气中的。水分的这种从植物体内由地上部以水蒸气的形式扩散的过程称为蒸腾作用。</a:t>
            </a:r>
          </a:p>
          <a:p>
            <a:pPr marL="0" indent="342900" eaLnBrk="1" hangingPunct="1">
              <a:lnSpc>
                <a:spcPct val="150000"/>
              </a:lnSpc>
              <a:buFont typeface="Symbol" pitchFamily="18" charset="2"/>
              <a:buNone/>
              <a:defRPr/>
            </a:pPr>
            <a:r>
              <a:rPr lang="zh-CN" altLang="en-US" sz="2800" b="1" dirty="0">
                <a:solidFill>
                  <a:srgbClr val="33CC33"/>
                </a:solidFill>
                <a:ea typeface="宋体" pitchFamily="2" charset="-122"/>
              </a:rPr>
              <a:t>(2)蒸腾拉力</a:t>
            </a:r>
            <a:r>
              <a:rPr lang="zh-CN" altLang="en-US" sz="2800" b="1" dirty="0">
                <a:ea typeface="宋体" pitchFamily="2" charset="-122"/>
              </a:rPr>
              <a:t>——蒸腾作用对植株体内水分自根系向地上部所产生的拉力。 </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1" name="Rectangle 3"/>
          <p:cNvSpPr>
            <a:spLocks noGrp="1" noChangeArrowheads="1"/>
          </p:cNvSpPr>
          <p:nvPr>
            <p:ph type="body" idx="1"/>
          </p:nvPr>
        </p:nvSpPr>
        <p:spPr>
          <a:xfrm>
            <a:off x="395288" y="1557338"/>
            <a:ext cx="8229600" cy="4525962"/>
          </a:xfrm>
        </p:spPr>
        <p:txBody>
          <a:bodyPr/>
          <a:lstStyle/>
          <a:p>
            <a:pPr marL="0" indent="720000" eaLnBrk="1" hangingPunct="1">
              <a:lnSpc>
                <a:spcPct val="150000"/>
              </a:lnSpc>
              <a:buFont typeface="Symbol" pitchFamily="18" charset="2"/>
              <a:buNone/>
              <a:defRPr/>
            </a:pPr>
            <a:r>
              <a:rPr lang="zh-CN" altLang="en-US" sz="3600" b="1" dirty="0">
                <a:ea typeface="宋体" pitchFamily="2" charset="-122"/>
              </a:rPr>
              <a:t>吸水过程完全是由于蒸腾作用而产生的蒸腾拉力所引起的，而蒸腾拉力传导到根系而引起的吸水过程是一个</a:t>
            </a:r>
            <a:r>
              <a:rPr lang="zh-CN" altLang="en-US" sz="3600" b="1" dirty="0">
                <a:solidFill>
                  <a:srgbClr val="33CC33"/>
                </a:solidFill>
                <a:ea typeface="宋体" pitchFamily="2" charset="-122"/>
              </a:rPr>
              <a:t>被动的过程。</a:t>
            </a:r>
          </a:p>
          <a:p>
            <a:pPr eaLnBrk="1" hangingPunct="1">
              <a:defRPr/>
            </a:pPr>
            <a:endParaRPr lang="zh-CN" altLang="en-US" sz="4400" b="1" dirty="0">
              <a:ea typeface="宋体" pitchFamily="2"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eaLnBrk="1" hangingPunct="1">
              <a:defRPr/>
            </a:pPr>
            <a:r>
              <a:rPr lang="zh-CN" altLang="en-US" sz="2800">
                <a:solidFill>
                  <a:srgbClr val="FFFF00"/>
                </a:solidFill>
                <a:ea typeface="宋体" pitchFamily="2" charset="-122"/>
              </a:rPr>
              <a:t>(3)植株蒸腾作用的部位主要是叶片：</a:t>
            </a:r>
          </a:p>
        </p:txBody>
      </p:sp>
      <p:sp>
        <p:nvSpPr>
          <p:cNvPr id="24579" name="Rectangle 3"/>
          <p:cNvSpPr>
            <a:spLocks noGrp="1" noChangeArrowheads="1"/>
          </p:cNvSpPr>
          <p:nvPr>
            <p:ph type="body" idx="1"/>
          </p:nvPr>
        </p:nvSpPr>
        <p:spPr>
          <a:xfrm>
            <a:off x="395288" y="1412875"/>
            <a:ext cx="8229600" cy="4525963"/>
          </a:xfrm>
        </p:spPr>
        <p:txBody>
          <a:bodyPr>
            <a:normAutofit fontScale="92500"/>
          </a:bodyPr>
          <a:lstStyle/>
          <a:p>
            <a:pPr marL="0" indent="342900" eaLnBrk="1" hangingPunct="1">
              <a:lnSpc>
                <a:spcPct val="150000"/>
              </a:lnSpc>
              <a:buFont typeface="Symbol" pitchFamily="18" charset="2"/>
              <a:buNone/>
              <a:defRPr/>
            </a:pPr>
            <a:r>
              <a:rPr lang="zh-CN" altLang="en-US" sz="2400" b="1" dirty="0">
                <a:ea typeface="宋体" pitchFamily="2" charset="-122"/>
              </a:rPr>
              <a:t>通过气孔蒸腾和角质层蒸腾这两个途径来进行。</a:t>
            </a:r>
            <a:endParaRPr lang="en-US" altLang="zh-CN" sz="2400" b="1" dirty="0">
              <a:ea typeface="宋体" pitchFamily="2" charset="-122"/>
            </a:endParaRPr>
          </a:p>
          <a:p>
            <a:pPr marL="0" indent="342900" eaLnBrk="1" hangingPunct="1">
              <a:lnSpc>
                <a:spcPct val="150000"/>
              </a:lnSpc>
              <a:buFont typeface="Wingdings" pitchFamily="2" charset="2"/>
              <a:buChar char="p"/>
              <a:defRPr/>
            </a:pPr>
            <a:r>
              <a:rPr lang="zh-CN" altLang="en-US" sz="2400" b="1" dirty="0">
                <a:solidFill>
                  <a:srgbClr val="33CC33"/>
                </a:solidFill>
                <a:ea typeface="黑体" pitchFamily="49" charset="-122"/>
              </a:rPr>
              <a:t>气孔蒸腾：</a:t>
            </a:r>
            <a:r>
              <a:rPr lang="zh-CN" altLang="en-US" sz="2400" b="1" dirty="0">
                <a:ea typeface="宋体" pitchFamily="2" charset="-122"/>
              </a:rPr>
              <a:t>通过密布在叶背的气孔来进行的.</a:t>
            </a:r>
          </a:p>
          <a:p>
            <a:pPr marL="0" indent="342900" eaLnBrk="1" hangingPunct="1">
              <a:lnSpc>
                <a:spcPct val="150000"/>
              </a:lnSpc>
              <a:buFont typeface="Wingdings" pitchFamily="2" charset="2"/>
              <a:buChar char="p"/>
              <a:defRPr/>
            </a:pPr>
            <a:r>
              <a:rPr lang="zh-CN" altLang="en-US" sz="2400" b="1" dirty="0">
                <a:solidFill>
                  <a:srgbClr val="33CC33"/>
                </a:solidFill>
                <a:ea typeface="黑体" pitchFamily="49" charset="-122"/>
              </a:rPr>
              <a:t>角质层蒸腾：</a:t>
            </a:r>
            <a:r>
              <a:rPr lang="zh-CN" altLang="en-US" sz="2400" b="1" dirty="0">
                <a:ea typeface="宋体" pitchFamily="2" charset="-122"/>
              </a:rPr>
              <a:t>通过除了气孔之外的角质层来进行蒸腾的，其蒸腾量的大小与角质层的厚薄程度有关。</a:t>
            </a:r>
          </a:p>
          <a:p>
            <a:pPr marL="0" indent="342900" eaLnBrk="1" hangingPunct="1">
              <a:lnSpc>
                <a:spcPct val="150000"/>
              </a:lnSpc>
              <a:buFont typeface="Symbol" pitchFamily="18" charset="2"/>
              <a:buNone/>
              <a:defRPr/>
            </a:pPr>
            <a:r>
              <a:rPr lang="zh-CN" altLang="en-US" sz="2400" b="1" dirty="0">
                <a:ea typeface="宋体" pitchFamily="2" charset="-122"/>
              </a:rPr>
              <a:t>一般而言，幼嫩的叶片或生长在荫蔽地方的植物的角质层较薄，蒸腾量较大；而老熟的叶片或在阳光充足下生长的植物，其角质层往往较厚，蒸腾量较小。植物的蒸腾作用主要是通过气孔来完成的，气孔的蒸腾量占总蒸腾量的80％～90％以上。 </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defRPr/>
            </a:pPr>
            <a:r>
              <a:rPr lang="zh-CN" altLang="en-US" sz="2800">
                <a:solidFill>
                  <a:srgbClr val="FFFF00"/>
                </a:solidFill>
                <a:ea typeface="宋体" pitchFamily="2" charset="-122"/>
              </a:rPr>
              <a:t>(4)蒸腾系数</a:t>
            </a:r>
          </a:p>
        </p:txBody>
      </p:sp>
      <p:sp>
        <p:nvSpPr>
          <p:cNvPr id="70659" name="Rectangle 3"/>
          <p:cNvSpPr>
            <a:spLocks noGrp="1" noChangeArrowheads="1"/>
          </p:cNvSpPr>
          <p:nvPr>
            <p:ph type="body" idx="1"/>
          </p:nvPr>
        </p:nvSpPr>
        <p:spPr>
          <a:xfrm>
            <a:off x="374650" y="1412875"/>
            <a:ext cx="8229600" cy="4525963"/>
          </a:xfrm>
        </p:spPr>
        <p:txBody>
          <a:bodyPr>
            <a:normAutofit lnSpcReduction="10000"/>
          </a:bodyPr>
          <a:lstStyle/>
          <a:p>
            <a:pPr marL="0" indent="342900" eaLnBrk="1" hangingPunct="1">
              <a:lnSpc>
                <a:spcPct val="150000"/>
              </a:lnSpc>
              <a:buFont typeface="Symbol" pitchFamily="18" charset="2"/>
              <a:buNone/>
              <a:defRPr/>
            </a:pPr>
            <a:r>
              <a:rPr lang="zh-CN" altLang="en-US" sz="2400" b="1" dirty="0">
                <a:solidFill>
                  <a:srgbClr val="33CC33"/>
                </a:solidFill>
                <a:ea typeface="宋体" pitchFamily="2" charset="-122"/>
              </a:rPr>
              <a:t>蒸腾系数</a:t>
            </a:r>
            <a:r>
              <a:rPr lang="zh-CN" altLang="en-US" sz="2400" b="1" dirty="0">
                <a:ea typeface="宋体" pitchFamily="2" charset="-122"/>
              </a:rPr>
              <a:t>：指在一定的生长时期内的蒸腾失水量与其干物质累积量的比值。</a:t>
            </a:r>
          </a:p>
          <a:p>
            <a:pPr marL="0" indent="342900" eaLnBrk="1" hangingPunct="1">
              <a:lnSpc>
                <a:spcPct val="150000"/>
              </a:lnSpc>
              <a:buFont typeface="Symbol" pitchFamily="18" charset="2"/>
              <a:buNone/>
              <a:defRPr/>
            </a:pPr>
            <a:endParaRPr lang="zh-CN" altLang="en-US" sz="2400" b="1" dirty="0">
              <a:ea typeface="宋体" pitchFamily="2" charset="-122"/>
            </a:endParaRPr>
          </a:p>
          <a:p>
            <a:pPr marL="0" indent="342900" eaLnBrk="1" hangingPunct="1">
              <a:lnSpc>
                <a:spcPct val="150000"/>
              </a:lnSpc>
              <a:buFont typeface="Symbol" pitchFamily="18" charset="2"/>
              <a:buNone/>
              <a:defRPr/>
            </a:pPr>
            <a:r>
              <a:rPr lang="zh-CN" altLang="en-US" sz="2400" b="1" dirty="0">
                <a:ea typeface="宋体" pitchFamily="2" charset="-122"/>
              </a:rPr>
              <a:t>通常用每生产单位重量(</a:t>
            </a:r>
            <a:r>
              <a:rPr lang="en-US" altLang="zh-CN" sz="2400" b="1" dirty="0">
                <a:ea typeface="宋体" pitchFamily="2" charset="-122"/>
              </a:rPr>
              <a:t>g)</a:t>
            </a:r>
            <a:r>
              <a:rPr lang="zh-CN" altLang="en-US" sz="2400" b="1" dirty="0">
                <a:ea typeface="宋体" pitchFamily="2" charset="-122"/>
              </a:rPr>
              <a:t>干物质所蒸腾散失的水量(</a:t>
            </a:r>
            <a:r>
              <a:rPr lang="en-US" altLang="zh-CN" sz="2400" b="1" dirty="0">
                <a:ea typeface="宋体" pitchFamily="2" charset="-122"/>
              </a:rPr>
              <a:t>g)</a:t>
            </a:r>
            <a:r>
              <a:rPr lang="zh-CN" altLang="en-US" sz="2400" b="1" dirty="0">
                <a:ea typeface="宋体" pitchFamily="2" charset="-122"/>
              </a:rPr>
              <a:t>来表示。</a:t>
            </a:r>
          </a:p>
          <a:p>
            <a:pPr marL="0" indent="342900" eaLnBrk="1" hangingPunct="1">
              <a:lnSpc>
                <a:spcPct val="150000"/>
              </a:lnSpc>
              <a:buFont typeface="Symbol" pitchFamily="18" charset="2"/>
              <a:buNone/>
              <a:defRPr/>
            </a:pPr>
            <a:r>
              <a:rPr lang="zh-CN" altLang="en-US" sz="2400" b="1" dirty="0">
                <a:ea typeface="宋体" pitchFamily="2" charset="-122"/>
              </a:rPr>
              <a:t>蒸腾系数也可以理解为水分的利用效率，即蒸腾系数越大，植物的水分利用效率越低，也即生产同等重量的干物质，蒸腾系数大的植物耗水量较多，而蒸腾系数小的耗水量就少。</a:t>
            </a:r>
          </a:p>
          <a:p>
            <a:pPr eaLnBrk="1" hangingPunct="1">
              <a:defRPr/>
            </a:pPr>
            <a:endParaRPr lang="zh-CN" altLang="en-US" sz="2800" b="1" dirty="0">
              <a:ea typeface="宋体" pitchFamily="2"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normAutofit fontScale="90000"/>
          </a:bodyPr>
          <a:lstStyle/>
          <a:p>
            <a:pPr eaLnBrk="1" hangingPunct="1">
              <a:defRPr/>
            </a:pPr>
            <a:r>
              <a:rPr lang="zh-CN" altLang="en-US" sz="2800">
                <a:solidFill>
                  <a:srgbClr val="FFFF00"/>
                </a:solidFill>
                <a:ea typeface="宋体" pitchFamily="2" charset="-122"/>
              </a:rPr>
              <a:t>几种作物的蒸腾系数  </a:t>
            </a:r>
            <a:br>
              <a:rPr lang="zh-CN" altLang="en-US" sz="2800">
                <a:solidFill>
                  <a:srgbClr val="FFFF00"/>
                </a:solidFill>
                <a:ea typeface="宋体" pitchFamily="2" charset="-122"/>
              </a:rPr>
            </a:br>
            <a:r>
              <a:rPr lang="zh-CN" altLang="en-US" sz="2800">
                <a:solidFill>
                  <a:srgbClr val="FFFF00"/>
                </a:solidFill>
                <a:ea typeface="宋体" pitchFamily="2" charset="-122"/>
              </a:rPr>
              <a:t>             </a:t>
            </a:r>
            <a:br>
              <a:rPr lang="en-US" altLang="zh-CN" sz="2800">
                <a:solidFill>
                  <a:srgbClr val="FFFF00"/>
                </a:solidFill>
                <a:ea typeface="宋体" pitchFamily="2" charset="-122"/>
              </a:rPr>
            </a:br>
            <a:r>
              <a:rPr lang="en-US" altLang="zh-CN" sz="2800">
                <a:solidFill>
                  <a:srgbClr val="FFFF00"/>
                </a:solidFill>
                <a:ea typeface="宋体" pitchFamily="2" charset="-122"/>
              </a:rPr>
              <a:t>                    </a:t>
            </a:r>
            <a:r>
              <a:rPr lang="zh-CN" altLang="en-US" sz="2800">
                <a:solidFill>
                  <a:srgbClr val="FFFF00"/>
                </a:solidFill>
                <a:ea typeface="宋体" pitchFamily="2" charset="-122"/>
              </a:rPr>
              <a:t>   耗水量(</a:t>
            </a:r>
            <a:r>
              <a:rPr lang="en-US" altLang="zh-CN" sz="2800">
                <a:solidFill>
                  <a:srgbClr val="FFFF00"/>
                </a:solidFill>
                <a:ea typeface="宋体" pitchFamily="2" charset="-122"/>
              </a:rPr>
              <a:t>g)/</a:t>
            </a:r>
            <a:r>
              <a:rPr lang="zh-CN" altLang="en-US" sz="2800">
                <a:solidFill>
                  <a:srgbClr val="FFFF00"/>
                </a:solidFill>
                <a:ea typeface="宋体" pitchFamily="2" charset="-122"/>
              </a:rPr>
              <a:t>干物质</a:t>
            </a:r>
            <a:r>
              <a:rPr lang="en-US" altLang="zh-CN" sz="2800">
                <a:solidFill>
                  <a:srgbClr val="FFFF00"/>
                </a:solidFill>
                <a:ea typeface="宋体" pitchFamily="2" charset="-122"/>
              </a:rPr>
              <a:t>（g）</a:t>
            </a:r>
          </a:p>
        </p:txBody>
      </p:sp>
      <p:pic>
        <p:nvPicPr>
          <p:cNvPr id="35843" name="Picture 5" descr="37"/>
          <p:cNvPicPr>
            <a:picLocks noGrp="1" noChangeAspect="1" noChangeArrowheads="1"/>
          </p:cNvPicPr>
          <p:nvPr>
            <p:ph type="body" idx="1"/>
          </p:nvPr>
        </p:nvPicPr>
        <p:blipFill>
          <a:blip r:embed="rId2" cstate="print"/>
          <a:srcRect l="1852" t="13553" r="6480"/>
          <a:stretch>
            <a:fillRect/>
          </a:stretch>
        </p:blipFill>
        <p:spPr bwMode="auto">
          <a:xfrm>
            <a:off x="611188" y="1844675"/>
            <a:ext cx="7924800" cy="3886200"/>
          </a:xfrm>
          <a:noFill/>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defRPr/>
            </a:pPr>
            <a:r>
              <a:rPr lang="zh-CN" altLang="en-US" sz="2800">
                <a:solidFill>
                  <a:srgbClr val="FFFF00"/>
                </a:solidFill>
                <a:ea typeface="宋体" pitchFamily="2" charset="-122"/>
              </a:rPr>
              <a:t>(二)蒸腾作用的生理意义 </a:t>
            </a:r>
            <a:br>
              <a:rPr lang="zh-CN" altLang="en-US" sz="2800">
                <a:solidFill>
                  <a:srgbClr val="FFFF00"/>
                </a:solidFill>
                <a:ea typeface="宋体" pitchFamily="2" charset="-122"/>
              </a:rPr>
            </a:br>
            <a:endParaRPr lang="zh-CN" altLang="en-US" sz="2800">
              <a:solidFill>
                <a:srgbClr val="FFFF00"/>
              </a:solidFill>
              <a:ea typeface="宋体" pitchFamily="2" charset="-122"/>
            </a:endParaRPr>
          </a:p>
        </p:txBody>
      </p:sp>
      <p:sp>
        <p:nvSpPr>
          <p:cNvPr id="72707" name="Rectangle 3"/>
          <p:cNvSpPr>
            <a:spLocks noGrp="1" noChangeArrowheads="1"/>
          </p:cNvSpPr>
          <p:nvPr>
            <p:ph type="body" idx="1"/>
          </p:nvPr>
        </p:nvSpPr>
        <p:spPr>
          <a:xfrm>
            <a:off x="457200" y="1219200"/>
            <a:ext cx="8229600" cy="4906963"/>
          </a:xfrm>
        </p:spPr>
        <p:txBody>
          <a:bodyPr>
            <a:normAutofit lnSpcReduction="10000"/>
          </a:bodyPr>
          <a:lstStyle/>
          <a:p>
            <a:pPr marL="0" indent="342900" eaLnBrk="1" hangingPunct="1">
              <a:lnSpc>
                <a:spcPct val="150000"/>
              </a:lnSpc>
              <a:buFont typeface="Symbol" pitchFamily="18" charset="2"/>
              <a:buNone/>
              <a:defRPr/>
            </a:pPr>
            <a:r>
              <a:rPr lang="zh-CN" altLang="en-US" sz="2400" b="1" dirty="0">
                <a:ea typeface="宋体" pitchFamily="2" charset="-122"/>
              </a:rPr>
              <a:t>1.提供了一个水分从地下部到地上部上升的垂直拉力，保证了水分在植株中的运输，为各种生理代谢的正常进行提供了充足的水分；</a:t>
            </a:r>
          </a:p>
          <a:p>
            <a:pPr marL="0" indent="342900" eaLnBrk="1" hangingPunct="1">
              <a:lnSpc>
                <a:spcPct val="150000"/>
              </a:lnSpc>
              <a:buFont typeface="Symbol" pitchFamily="18" charset="2"/>
              <a:buNone/>
              <a:defRPr/>
            </a:pPr>
            <a:r>
              <a:rPr lang="zh-CN" altLang="en-US" sz="2400" b="1" dirty="0">
                <a:ea typeface="宋体" pitchFamily="2" charset="-122"/>
              </a:rPr>
              <a:t>2.使得植物在夏季高温时植株体内及叶表面保持一定的温度，避免或减少高温的危害。</a:t>
            </a:r>
          </a:p>
          <a:p>
            <a:pPr marL="0" indent="342900" eaLnBrk="1" hangingPunct="1">
              <a:lnSpc>
                <a:spcPct val="150000"/>
              </a:lnSpc>
              <a:buFont typeface="Symbol" pitchFamily="18" charset="2"/>
              <a:buNone/>
              <a:defRPr/>
            </a:pPr>
            <a:r>
              <a:rPr lang="zh-CN" altLang="en-US" sz="2400" b="1" dirty="0">
                <a:ea typeface="宋体" pitchFamily="2" charset="-122"/>
              </a:rPr>
              <a:t>3.因为液态的水汽化为水蒸气时要吸收大量的热量(1</a:t>
            </a:r>
            <a:r>
              <a:rPr lang="en-US" altLang="zh-CN" sz="2400" b="1" dirty="0">
                <a:ea typeface="宋体" pitchFamily="2" charset="-122"/>
              </a:rPr>
              <a:t>g</a:t>
            </a:r>
            <a:r>
              <a:rPr lang="zh-CN" altLang="en-US" sz="2400" b="1" dirty="0">
                <a:ea typeface="宋体" pitchFamily="2" charset="-122"/>
              </a:rPr>
              <a:t>水汽化为水蒸气需500</a:t>
            </a:r>
            <a:r>
              <a:rPr lang="en-US" altLang="zh-CN" sz="2400" b="1" dirty="0">
                <a:ea typeface="宋体" pitchFamily="2" charset="-122"/>
              </a:rPr>
              <a:t>c~</a:t>
            </a:r>
            <a:r>
              <a:rPr lang="zh-CN" altLang="en-US" sz="2400" b="1" dirty="0">
                <a:ea typeface="宋体" pitchFamily="2" charset="-122"/>
              </a:rPr>
              <a:t>的热量)，在蒸腾作用正常进行时，叶片的蒸腾作用就可消耗大量的热量，使得植物表面及内部的温度不至于过高。</a:t>
            </a:r>
          </a:p>
          <a:p>
            <a:pPr eaLnBrk="1" hangingPunct="1">
              <a:lnSpc>
                <a:spcPct val="90000"/>
              </a:lnSpc>
              <a:buFont typeface="Symbol" pitchFamily="18" charset="2"/>
              <a:buNone/>
              <a:defRPr/>
            </a:pPr>
            <a:endParaRPr lang="zh-CN" altLang="en-US" sz="2800" b="1" dirty="0">
              <a:ea typeface="宋体" pitchFamily="2" charset="-122"/>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pPr eaLnBrk="1" hangingPunct="1">
              <a:defRPr/>
            </a:pPr>
            <a:r>
              <a:rPr lang="zh-CN" altLang="en-US" sz="2800">
                <a:solidFill>
                  <a:srgbClr val="FFFF00"/>
                </a:solidFill>
                <a:ea typeface="宋体" pitchFamily="2" charset="-122"/>
              </a:rPr>
              <a:t>3.有利于植物根系对养分的吸收。</a:t>
            </a:r>
          </a:p>
        </p:txBody>
      </p:sp>
      <p:sp>
        <p:nvSpPr>
          <p:cNvPr id="73731" name="Rectangle 3"/>
          <p:cNvSpPr>
            <a:spLocks noGrp="1" noChangeArrowheads="1"/>
          </p:cNvSpPr>
          <p:nvPr>
            <p:ph type="body" idx="1"/>
          </p:nvPr>
        </p:nvSpPr>
        <p:spPr>
          <a:xfrm>
            <a:off x="468313" y="1484313"/>
            <a:ext cx="8229600" cy="4525962"/>
          </a:xfrm>
        </p:spPr>
        <p:txBody>
          <a:bodyPr/>
          <a:lstStyle/>
          <a:p>
            <a:pPr eaLnBrk="1" hangingPunct="1">
              <a:defRPr/>
            </a:pPr>
            <a:endParaRPr lang="zh-CN" altLang="en-US" b="1" dirty="0">
              <a:ea typeface="宋体" pitchFamily="2" charset="-122"/>
            </a:endParaRPr>
          </a:p>
          <a:p>
            <a:pPr marL="0" indent="342900" eaLnBrk="1" hangingPunct="1">
              <a:lnSpc>
                <a:spcPct val="150000"/>
              </a:lnSpc>
              <a:buFont typeface="Symbol" pitchFamily="18" charset="2"/>
              <a:buNone/>
              <a:defRPr/>
            </a:pPr>
            <a:r>
              <a:rPr lang="zh-CN" altLang="en-US" sz="2400" b="1" dirty="0">
                <a:ea typeface="宋体" pitchFamily="2" charset="-122"/>
              </a:rPr>
              <a:t>现在一般认为，植物吸水过程是被动吸收过程，而对于许多养分离子的吸收则是主动吸收过程。虽然它们的吸收机理不同，但存在着很大的关系。水分吸收不足时，养分的吸收数量也会减少，生长会受到影响。</a:t>
            </a:r>
          </a:p>
          <a:p>
            <a:pPr eaLnBrk="1" hangingPunct="1">
              <a:defRPr/>
            </a:pPr>
            <a:endParaRPr lang="zh-CN" altLang="en-US" b="1" dirty="0">
              <a:ea typeface="宋体" pitchFamily="2" charset="-122"/>
            </a:endParaRPr>
          </a:p>
          <a:p>
            <a:pPr eaLnBrk="1" hangingPunct="1">
              <a:defRPr/>
            </a:pPr>
            <a:endParaRPr lang="zh-CN" altLang="en-US" b="1" dirty="0">
              <a:ea typeface="宋体" pitchFamily="2" charset="-122"/>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1026"/>
          <p:cNvSpPr>
            <a:spLocks noGrp="1" noChangeArrowheads="1"/>
          </p:cNvSpPr>
          <p:nvPr>
            <p:ph type="title"/>
          </p:nvPr>
        </p:nvSpPr>
        <p:spPr>
          <a:xfrm>
            <a:off x="457200" y="274638"/>
            <a:ext cx="8229600" cy="1354137"/>
          </a:xfrm>
        </p:spPr>
        <p:txBody>
          <a:bodyPr/>
          <a:lstStyle/>
          <a:p>
            <a:pPr algn="ctr" eaLnBrk="1" hangingPunct="1">
              <a:defRPr/>
            </a:pPr>
            <a:r>
              <a:rPr lang="zh-CN" altLang="en-US" sz="2400">
                <a:solidFill>
                  <a:srgbClr val="FFFF00"/>
                </a:solidFill>
                <a:ea typeface="宋体" pitchFamily="2" charset="-122"/>
              </a:rPr>
              <a:t>番茄在不同供水条件下茎和叶片的氮、磷含量</a:t>
            </a:r>
          </a:p>
        </p:txBody>
      </p:sp>
      <p:pic>
        <p:nvPicPr>
          <p:cNvPr id="38915" name="Picture 1029" descr="38"/>
          <p:cNvPicPr>
            <a:picLocks noGrp="1" noChangeAspect="1" noChangeArrowheads="1"/>
          </p:cNvPicPr>
          <p:nvPr>
            <p:ph type="body" idx="1"/>
          </p:nvPr>
        </p:nvPicPr>
        <p:blipFill>
          <a:blip r:embed="rId2" cstate="print"/>
          <a:srcRect l="2777" t="21201" r="5556"/>
          <a:stretch>
            <a:fillRect/>
          </a:stretch>
        </p:blipFill>
        <p:spPr bwMode="auto">
          <a:xfrm>
            <a:off x="1116013" y="1628775"/>
            <a:ext cx="7543800" cy="3808413"/>
          </a:xfrm>
          <a:noFill/>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1026"/>
          <p:cNvSpPr>
            <a:spLocks noGrp="1" noChangeArrowheads="1"/>
          </p:cNvSpPr>
          <p:nvPr>
            <p:ph type="title"/>
          </p:nvPr>
        </p:nvSpPr>
        <p:spPr>
          <a:xfrm>
            <a:off x="395536" y="557808"/>
            <a:ext cx="8229600" cy="1143000"/>
          </a:xfrm>
        </p:spPr>
        <p:txBody>
          <a:bodyPr/>
          <a:lstStyle/>
          <a:p>
            <a:pPr eaLnBrk="1" hangingPunct="1">
              <a:defRPr/>
            </a:pPr>
            <a:r>
              <a:rPr lang="zh-CN" altLang="en-US" sz="2800" dirty="0">
                <a:solidFill>
                  <a:srgbClr val="FFFF00"/>
                </a:solidFill>
                <a:ea typeface="宋体" pitchFamily="2" charset="-122"/>
              </a:rPr>
              <a:t>4.利于植物生物合成的物质在体内的进一步分配。</a:t>
            </a:r>
          </a:p>
        </p:txBody>
      </p:sp>
      <p:sp>
        <p:nvSpPr>
          <p:cNvPr id="143363" name="Rectangle 1027"/>
          <p:cNvSpPr>
            <a:spLocks noGrp="1" noChangeArrowheads="1"/>
          </p:cNvSpPr>
          <p:nvPr>
            <p:ph type="body" idx="1"/>
          </p:nvPr>
        </p:nvSpPr>
        <p:spPr/>
        <p:txBody>
          <a:bodyPr/>
          <a:lstStyle/>
          <a:p>
            <a:pPr eaLnBrk="1" hangingPunct="1">
              <a:buFont typeface="Symbol" pitchFamily="18" charset="2"/>
              <a:buNone/>
              <a:defRPr/>
            </a:pPr>
            <a:endParaRPr lang="zh-CN" altLang="en-US" b="1" dirty="0">
              <a:ea typeface="宋体" pitchFamily="2" charset="-122"/>
            </a:endParaRPr>
          </a:p>
          <a:p>
            <a:pPr marL="0" indent="342900" eaLnBrk="1" hangingPunct="1">
              <a:lnSpc>
                <a:spcPct val="150000"/>
              </a:lnSpc>
              <a:buFont typeface="Symbol" pitchFamily="18" charset="2"/>
              <a:buNone/>
              <a:defRPr/>
            </a:pPr>
            <a:r>
              <a:rPr lang="zh-CN" altLang="en-US" sz="2400" b="1" dirty="0">
                <a:ea typeface="宋体" pitchFamily="2" charset="-122"/>
              </a:rPr>
              <a:t>植物体内合成的物质必须借助水这一溶剂在不同的组织或器官甚至在同一细胞的不同细胞器之间来进行迁移。而蒸腾作用使得植株的吸水过程得以进行，利于体内物质的运输。例如在根系可合成许多激素、生物碱、氨基酸等物质，它可通过蒸腾流而运输到地上部，供植物生长所需。</a:t>
            </a:r>
          </a:p>
          <a:p>
            <a:pPr eaLnBrk="1" hangingPunct="1">
              <a:defRPr/>
            </a:pPr>
            <a:endParaRPr lang="zh-CN" altLang="en-US" b="1" dirty="0">
              <a:ea typeface="宋体" pitchFamily="2" charset="-122"/>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457200" y="629816"/>
            <a:ext cx="8229600" cy="1143000"/>
          </a:xfrm>
        </p:spPr>
        <p:txBody>
          <a:bodyPr/>
          <a:lstStyle/>
          <a:p>
            <a:pPr eaLnBrk="1" hangingPunct="1">
              <a:defRPr/>
            </a:pPr>
            <a:r>
              <a:rPr lang="zh-CN" altLang="en-US" sz="3200" dirty="0">
                <a:solidFill>
                  <a:srgbClr val="FFFF00"/>
                </a:solidFill>
                <a:ea typeface="宋体" pitchFamily="2" charset="-122"/>
              </a:rPr>
              <a:t>(三)影响根系吸水的因素</a:t>
            </a:r>
            <a:br>
              <a:rPr lang="zh-CN" altLang="en-US" sz="3200" dirty="0">
                <a:solidFill>
                  <a:srgbClr val="FFFF00"/>
                </a:solidFill>
                <a:ea typeface="宋体" pitchFamily="2" charset="-122"/>
              </a:rPr>
            </a:br>
            <a:endParaRPr lang="zh-CN" altLang="en-US" sz="3200" dirty="0">
              <a:solidFill>
                <a:srgbClr val="FFFF00"/>
              </a:solidFill>
              <a:ea typeface="宋体" pitchFamily="2" charset="-122"/>
            </a:endParaRPr>
          </a:p>
        </p:txBody>
      </p:sp>
      <p:sp>
        <p:nvSpPr>
          <p:cNvPr id="31747" name="Rectangle 3"/>
          <p:cNvSpPr>
            <a:spLocks noGrp="1" noChangeArrowheads="1"/>
          </p:cNvSpPr>
          <p:nvPr>
            <p:ph type="body" idx="1"/>
          </p:nvPr>
        </p:nvSpPr>
        <p:spPr/>
        <p:txBody>
          <a:bodyPr/>
          <a:lstStyle/>
          <a:p>
            <a:pPr eaLnBrk="1" hangingPunct="1">
              <a:buFont typeface="Symbol" pitchFamily="18" charset="2"/>
              <a:buNone/>
              <a:defRPr/>
            </a:pPr>
            <a:r>
              <a:rPr lang="zh-CN" altLang="en-US" b="1">
                <a:ea typeface="宋体" pitchFamily="2" charset="-122"/>
              </a:rPr>
              <a:t>1．植物的生长状况</a:t>
            </a:r>
            <a:r>
              <a:rPr lang="zh-CN" altLang="en-US">
                <a:ea typeface="宋体" pitchFamily="2" charset="-122"/>
              </a:rPr>
              <a:t> </a:t>
            </a:r>
          </a:p>
          <a:p>
            <a:pPr eaLnBrk="1" hangingPunct="1">
              <a:buFont typeface="Symbol" pitchFamily="18" charset="2"/>
              <a:buNone/>
              <a:defRPr/>
            </a:pPr>
            <a:r>
              <a:rPr lang="zh-CN" altLang="en-US" b="1">
                <a:ea typeface="宋体" pitchFamily="2" charset="-122"/>
              </a:rPr>
              <a:t>2．温度 </a:t>
            </a:r>
          </a:p>
          <a:p>
            <a:pPr eaLnBrk="1" hangingPunct="1">
              <a:buFont typeface="Symbol" pitchFamily="18" charset="2"/>
              <a:buNone/>
              <a:defRPr/>
            </a:pPr>
            <a:r>
              <a:rPr lang="zh-CN" altLang="en-US" b="1">
                <a:ea typeface="宋体" pitchFamily="2" charset="-122"/>
              </a:rPr>
              <a:t>3．介质中溶液的浓度 </a:t>
            </a:r>
          </a:p>
          <a:p>
            <a:pPr eaLnBrk="1" hangingPunct="1">
              <a:buFont typeface="Symbol" pitchFamily="18" charset="2"/>
              <a:buNone/>
              <a:defRPr/>
            </a:pPr>
            <a:r>
              <a:rPr lang="zh-CN" altLang="en-US" b="1">
                <a:ea typeface="宋体" pitchFamily="2" charset="-122"/>
              </a:rPr>
              <a:t>4．根系病害 </a:t>
            </a:r>
          </a:p>
          <a:p>
            <a:pPr eaLnBrk="1" hangingPunct="1">
              <a:buFont typeface="Symbol" pitchFamily="18" charset="2"/>
              <a:buNone/>
              <a:defRPr/>
            </a:pPr>
            <a:r>
              <a:rPr lang="zh-CN" altLang="en-US" b="1">
                <a:ea typeface="宋体" pitchFamily="2" charset="-122"/>
              </a:rPr>
              <a:t>5．根系的通气状况 </a:t>
            </a:r>
          </a:p>
          <a:p>
            <a:pPr eaLnBrk="1" hangingPunct="1">
              <a:buFont typeface="Symbol" pitchFamily="18" charset="2"/>
              <a:buNone/>
              <a:defRPr/>
            </a:pPr>
            <a:r>
              <a:rPr lang="zh-CN" altLang="en-US" b="1">
                <a:ea typeface="宋体" pitchFamily="2" charset="-122"/>
              </a:rPr>
              <a:t>6．空气湿度 </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5" name="Rectangle 3"/>
          <p:cNvSpPr>
            <a:spLocks noGrp="1" noChangeArrowheads="1"/>
          </p:cNvSpPr>
          <p:nvPr>
            <p:ph type="body" idx="1"/>
          </p:nvPr>
        </p:nvSpPr>
        <p:spPr>
          <a:xfrm>
            <a:off x="395288" y="1125538"/>
            <a:ext cx="8229600" cy="4524375"/>
          </a:xfrm>
        </p:spPr>
        <p:txBody>
          <a:bodyPr/>
          <a:lstStyle/>
          <a:p>
            <a:pPr eaLnBrk="1" hangingPunct="1">
              <a:lnSpc>
                <a:spcPct val="150000"/>
              </a:lnSpc>
              <a:buClr>
                <a:srgbClr val="FF0000"/>
              </a:buClr>
              <a:buFont typeface="Wingdings" pitchFamily="2" charset="2"/>
              <a:buChar char="p"/>
              <a:defRPr/>
            </a:pPr>
            <a:r>
              <a:rPr lang="zh-CN" altLang="en-US" sz="2400" b="1">
                <a:solidFill>
                  <a:srgbClr val="FFFF00"/>
                </a:solidFill>
                <a:ea typeface="宋体" pitchFamily="2" charset="-122"/>
              </a:rPr>
              <a:t>4．1840年德国的李比希(</a:t>
            </a:r>
            <a:r>
              <a:rPr lang="en-US" altLang="zh-CN" sz="2400" b="1">
                <a:solidFill>
                  <a:srgbClr val="FFFF00"/>
                </a:solidFill>
                <a:ea typeface="宋体" pitchFamily="2" charset="-122"/>
              </a:rPr>
              <a:t>Liebig)</a:t>
            </a:r>
            <a:r>
              <a:rPr lang="zh-CN" altLang="en-US" sz="2400" b="1">
                <a:solidFill>
                  <a:srgbClr val="FFFF00"/>
                </a:solidFill>
                <a:ea typeface="宋体" pitchFamily="2" charset="-122"/>
              </a:rPr>
              <a:t>创立了植物的矿质营养学说，作为其营养的问题才得以根本的解决。</a:t>
            </a:r>
          </a:p>
          <a:p>
            <a:pPr eaLnBrk="1" hangingPunct="1">
              <a:lnSpc>
                <a:spcPct val="150000"/>
              </a:lnSpc>
              <a:buClr>
                <a:srgbClr val="FF0000"/>
              </a:buClr>
              <a:buFont typeface="Wingdings" pitchFamily="2" charset="2"/>
              <a:buChar char="p"/>
              <a:defRPr/>
            </a:pPr>
            <a:endParaRPr lang="zh-CN" altLang="en-US" sz="2400" b="1">
              <a:solidFill>
                <a:srgbClr val="FFFF00"/>
              </a:solidFill>
              <a:ea typeface="宋体" pitchFamily="2" charset="-122"/>
            </a:endParaRPr>
          </a:p>
          <a:p>
            <a:pPr eaLnBrk="1" hangingPunct="1">
              <a:lnSpc>
                <a:spcPct val="150000"/>
              </a:lnSpc>
              <a:buClr>
                <a:srgbClr val="FF0000"/>
              </a:buClr>
              <a:buFont typeface="Wingdings" pitchFamily="2" charset="2"/>
              <a:buChar char="p"/>
              <a:defRPr/>
            </a:pPr>
            <a:r>
              <a:rPr lang="zh-CN" altLang="en-US" sz="2400" b="1">
                <a:solidFill>
                  <a:srgbClr val="FFFF00"/>
                </a:solidFill>
                <a:ea typeface="宋体" pitchFamily="2" charset="-122"/>
              </a:rPr>
              <a:t>5．在1858年</a:t>
            </a:r>
            <a:r>
              <a:rPr lang="en-US" altLang="zh-CN" sz="2400" b="1">
                <a:solidFill>
                  <a:srgbClr val="FFFF00"/>
                </a:solidFill>
                <a:ea typeface="宋体" pitchFamily="2" charset="-122"/>
              </a:rPr>
              <a:t>Knop</a:t>
            </a:r>
            <a:r>
              <a:rPr lang="zh-CN" altLang="en-US" sz="2400" b="1">
                <a:solidFill>
                  <a:srgbClr val="FFFF00"/>
                </a:solidFill>
                <a:ea typeface="宋体" pitchFamily="2" charset="-122"/>
              </a:rPr>
              <a:t>和</a:t>
            </a:r>
            <a:r>
              <a:rPr lang="en-US" altLang="zh-CN" sz="2400" b="1">
                <a:solidFill>
                  <a:srgbClr val="FFFF00"/>
                </a:solidFill>
                <a:ea typeface="宋体" pitchFamily="2" charset="-122"/>
              </a:rPr>
              <a:t>Sachs</a:t>
            </a:r>
            <a:r>
              <a:rPr lang="zh-CN" altLang="en-US" sz="2400" b="1">
                <a:solidFill>
                  <a:srgbClr val="FFFF00"/>
                </a:solidFill>
                <a:ea typeface="宋体" pitchFamily="2" charset="-122"/>
              </a:rPr>
              <a:t>用盐类制成的人工营养介质栽培植物成功，证明了矿质营养学说的正确性。</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9155">
                                            <p:txEl>
                                              <p:pRg st="0" end="0"/>
                                            </p:txEl>
                                          </p:spTgt>
                                        </p:tgtEl>
                                        <p:attrNameLst>
                                          <p:attrName>style.visibility</p:attrName>
                                        </p:attrNameLst>
                                      </p:cBhvr>
                                      <p:to>
                                        <p:strVal val="visible"/>
                                      </p:to>
                                    </p:set>
                                    <p:animEffect transition="in" filter="blinds(horizontal)">
                                      <p:cBhvr>
                                        <p:cTn id="7" dur="500"/>
                                        <p:tgtEl>
                                          <p:spTgt spid="4915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49155">
                                            <p:txEl>
                                              <p:pRg st="2" end="2"/>
                                            </p:txEl>
                                          </p:spTgt>
                                        </p:tgtEl>
                                        <p:attrNameLst>
                                          <p:attrName>style.visibility</p:attrName>
                                        </p:attrNameLst>
                                      </p:cBhvr>
                                      <p:to>
                                        <p:strVal val="visible"/>
                                      </p:to>
                                    </p:set>
                                    <p:animEffect transition="in" filter="diamond(in)">
                                      <p:cBhvr>
                                        <p:cTn id="12" dur="2000"/>
                                        <p:tgtEl>
                                          <p:spTgt spid="4915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107504" y="363538"/>
            <a:ext cx="8229600" cy="1143000"/>
          </a:xfrm>
        </p:spPr>
        <p:txBody>
          <a:bodyPr/>
          <a:lstStyle/>
          <a:p>
            <a:pPr eaLnBrk="1" hangingPunct="1">
              <a:defRPr/>
            </a:pPr>
            <a:r>
              <a:rPr lang="zh-CN" altLang="en-US" sz="3600" dirty="0">
                <a:solidFill>
                  <a:srgbClr val="FFFF00"/>
                </a:solidFill>
                <a:ea typeface="宋体" pitchFamily="2" charset="-122"/>
              </a:rPr>
              <a:t>四、植物对矿质营养的吸收 </a:t>
            </a:r>
          </a:p>
        </p:txBody>
      </p:sp>
      <p:sp>
        <p:nvSpPr>
          <p:cNvPr id="75779" name="Rectangle 3"/>
          <p:cNvSpPr>
            <a:spLocks noGrp="1" noChangeArrowheads="1"/>
          </p:cNvSpPr>
          <p:nvPr>
            <p:ph type="body" idx="1"/>
          </p:nvPr>
        </p:nvSpPr>
        <p:spPr>
          <a:xfrm>
            <a:off x="179512" y="1340768"/>
            <a:ext cx="8569325" cy="2807766"/>
          </a:xfrm>
        </p:spPr>
        <p:txBody>
          <a:bodyPr/>
          <a:lstStyle/>
          <a:p>
            <a:pPr marL="0" indent="0" algn="l" eaLnBrk="1" hangingPunct="1">
              <a:lnSpc>
                <a:spcPct val="150000"/>
              </a:lnSpc>
              <a:spcBef>
                <a:spcPts val="0"/>
              </a:spcBef>
              <a:buFont typeface="Symbol" pitchFamily="18" charset="2"/>
              <a:buNone/>
              <a:defRPr/>
            </a:pPr>
            <a:r>
              <a:rPr lang="en-US" altLang="zh-CN" sz="2800" b="1" dirty="0">
                <a:solidFill>
                  <a:srgbClr val="0BF57A"/>
                </a:solidFill>
                <a:ea typeface="宋体" pitchFamily="2" charset="-122"/>
              </a:rPr>
              <a:t>(</a:t>
            </a:r>
            <a:r>
              <a:rPr lang="zh-CN" altLang="en-US" sz="2800" b="1" dirty="0">
                <a:solidFill>
                  <a:srgbClr val="0BF57A"/>
                </a:solidFill>
                <a:ea typeface="宋体" pitchFamily="2" charset="-122"/>
              </a:rPr>
              <a:t>一</a:t>
            </a:r>
            <a:r>
              <a:rPr lang="en-US" altLang="zh-CN" sz="2800" b="1" dirty="0">
                <a:solidFill>
                  <a:srgbClr val="0BF57A"/>
                </a:solidFill>
                <a:ea typeface="宋体" pitchFamily="2" charset="-122"/>
              </a:rPr>
              <a:t>) </a:t>
            </a:r>
            <a:r>
              <a:rPr lang="zh-CN" altLang="en-US" sz="2800" b="1" dirty="0">
                <a:solidFill>
                  <a:srgbClr val="0BF57A"/>
                </a:solidFill>
                <a:ea typeface="宋体" pitchFamily="2" charset="-122"/>
              </a:rPr>
              <a:t>植物的营养成分</a:t>
            </a:r>
          </a:p>
          <a:p>
            <a:pPr marL="0" indent="342900" eaLnBrk="1" hangingPunct="1">
              <a:lnSpc>
                <a:spcPct val="150000"/>
              </a:lnSpc>
              <a:buFont typeface="Symbol" pitchFamily="18" charset="2"/>
              <a:buNone/>
              <a:defRPr/>
            </a:pPr>
            <a:r>
              <a:rPr lang="zh-CN" altLang="en-US" sz="2800" b="1" dirty="0">
                <a:solidFill>
                  <a:schemeClr val="tx1"/>
                </a:solidFill>
                <a:ea typeface="宋体" pitchFamily="2" charset="-122"/>
              </a:rPr>
              <a:t>植物体内的组成很复杂，新鲜的植物含有75％～95％的水分和5％～25％的干物质，所有</a:t>
            </a:r>
            <a:r>
              <a:rPr lang="zh-CN" altLang="en-US" sz="2800" b="1" dirty="0">
                <a:solidFill>
                  <a:srgbClr val="0BF57A"/>
                </a:solidFill>
                <a:ea typeface="宋体" pitchFamily="2" charset="-122"/>
              </a:rPr>
              <a:t>高等植物必需</a:t>
            </a:r>
            <a:r>
              <a:rPr lang="zh-CN" altLang="en-US" sz="2800" b="1" dirty="0">
                <a:solidFill>
                  <a:schemeClr val="tx1"/>
                </a:solidFill>
                <a:ea typeface="宋体" pitchFamily="2" charset="-122"/>
              </a:rPr>
              <a:t>的营养元素有</a:t>
            </a:r>
            <a:r>
              <a:rPr lang="zh-CN" altLang="en-US" sz="2800" b="1" dirty="0">
                <a:solidFill>
                  <a:srgbClr val="0BF57A"/>
                </a:solidFill>
                <a:ea typeface="宋体" pitchFamily="2" charset="-122"/>
              </a:rPr>
              <a:t>16</a:t>
            </a:r>
            <a:r>
              <a:rPr lang="zh-CN" altLang="en-US" sz="2800" b="1" dirty="0">
                <a:solidFill>
                  <a:schemeClr val="tx1"/>
                </a:solidFill>
                <a:ea typeface="宋体" pitchFamily="2" charset="-122"/>
              </a:rPr>
              <a:t>种，即</a:t>
            </a:r>
            <a:endParaRPr lang="en-US" altLang="zh-CN" sz="2800" b="1" dirty="0">
              <a:solidFill>
                <a:schemeClr val="tx1"/>
              </a:solidFill>
              <a:ea typeface="宋体" pitchFamily="2" charset="-122"/>
            </a:endParaRPr>
          </a:p>
          <a:p>
            <a:pPr eaLnBrk="1" hangingPunct="1">
              <a:defRPr/>
            </a:pPr>
            <a:endParaRPr lang="zh-CN" altLang="en-US" b="1" dirty="0">
              <a:ea typeface="宋体" pitchFamily="2" charset="-122"/>
            </a:endParaRPr>
          </a:p>
        </p:txBody>
      </p:sp>
      <p:sp>
        <p:nvSpPr>
          <p:cNvPr id="4" name="矩形 3"/>
          <p:cNvSpPr/>
          <p:nvPr/>
        </p:nvSpPr>
        <p:spPr>
          <a:xfrm>
            <a:off x="251520" y="4005064"/>
            <a:ext cx="8424936" cy="2031325"/>
          </a:xfrm>
          <a:prstGeom prst="rect">
            <a:avLst/>
          </a:prstGeom>
        </p:spPr>
        <p:txBody>
          <a:bodyPr wrap="square">
            <a:spAutoFit/>
          </a:bodyPr>
          <a:lstStyle/>
          <a:p>
            <a:pPr indent="457200" algn="just">
              <a:lnSpc>
                <a:spcPct val="150000"/>
              </a:lnSpc>
            </a:pPr>
            <a:r>
              <a:rPr lang="zh-CN" altLang="en-US" sz="2800" b="1" dirty="0">
                <a:solidFill>
                  <a:srgbClr val="FFC000"/>
                </a:solidFill>
                <a:effectLst>
                  <a:outerShdw blurRad="38100" dist="38100" dir="2700000" algn="tl">
                    <a:srgbClr val="000000">
                      <a:alpha val="43137"/>
                    </a:srgbClr>
                  </a:outerShdw>
                </a:effectLst>
                <a:latin typeface="Times New Roman" pitchFamily="18" charset="0"/>
                <a:cs typeface="Times New Roman" pitchFamily="18" charset="0"/>
              </a:rPr>
              <a:t>碳(</a:t>
            </a:r>
            <a:r>
              <a:rPr lang="en-US" altLang="zh-CN" sz="2800" b="1" dirty="0">
                <a:solidFill>
                  <a:srgbClr val="FFC000"/>
                </a:solidFill>
                <a:effectLst>
                  <a:outerShdw blurRad="38100" dist="38100" dir="2700000" algn="tl">
                    <a:srgbClr val="000000">
                      <a:alpha val="43137"/>
                    </a:srgbClr>
                  </a:outerShdw>
                </a:effectLst>
                <a:latin typeface="Times New Roman" pitchFamily="18" charset="0"/>
                <a:cs typeface="Times New Roman" pitchFamily="18" charset="0"/>
              </a:rPr>
              <a:t>C)、</a:t>
            </a:r>
            <a:r>
              <a:rPr lang="zh-CN" altLang="en-US" sz="2800" b="1" dirty="0">
                <a:solidFill>
                  <a:srgbClr val="FFC000"/>
                </a:solidFill>
                <a:effectLst>
                  <a:outerShdw blurRad="38100" dist="38100" dir="2700000" algn="tl">
                    <a:srgbClr val="000000">
                      <a:alpha val="43137"/>
                    </a:srgbClr>
                  </a:outerShdw>
                </a:effectLst>
                <a:latin typeface="Times New Roman" pitchFamily="18" charset="0"/>
                <a:cs typeface="Times New Roman" pitchFamily="18" charset="0"/>
              </a:rPr>
              <a:t>氢(</a:t>
            </a:r>
            <a:r>
              <a:rPr lang="en-US" altLang="zh-CN" sz="2800" b="1" dirty="0">
                <a:solidFill>
                  <a:srgbClr val="FFC000"/>
                </a:solidFill>
                <a:effectLst>
                  <a:outerShdw blurRad="38100" dist="38100" dir="2700000" algn="tl">
                    <a:srgbClr val="000000">
                      <a:alpha val="43137"/>
                    </a:srgbClr>
                  </a:outerShdw>
                </a:effectLst>
                <a:latin typeface="Times New Roman" pitchFamily="18" charset="0"/>
                <a:cs typeface="Times New Roman" pitchFamily="18" charset="0"/>
              </a:rPr>
              <a:t>H)、</a:t>
            </a:r>
            <a:r>
              <a:rPr lang="zh-CN" altLang="en-US" sz="2800" b="1" dirty="0">
                <a:solidFill>
                  <a:srgbClr val="FFC000"/>
                </a:solidFill>
                <a:effectLst>
                  <a:outerShdw blurRad="38100" dist="38100" dir="2700000" algn="tl">
                    <a:srgbClr val="000000">
                      <a:alpha val="43137"/>
                    </a:srgbClr>
                  </a:outerShdw>
                </a:effectLst>
                <a:latin typeface="Times New Roman" pitchFamily="18" charset="0"/>
                <a:cs typeface="Times New Roman" pitchFamily="18" charset="0"/>
              </a:rPr>
              <a:t>氧(</a:t>
            </a:r>
            <a:r>
              <a:rPr lang="en-US" altLang="zh-CN" sz="2800" b="1" dirty="0">
                <a:solidFill>
                  <a:srgbClr val="FFC000"/>
                </a:solidFill>
                <a:effectLst>
                  <a:outerShdw blurRad="38100" dist="38100" dir="2700000" algn="tl">
                    <a:srgbClr val="000000">
                      <a:alpha val="43137"/>
                    </a:srgbClr>
                  </a:outerShdw>
                </a:effectLst>
                <a:latin typeface="Times New Roman" pitchFamily="18" charset="0"/>
                <a:cs typeface="Times New Roman" pitchFamily="18" charset="0"/>
              </a:rPr>
              <a:t>O)、</a:t>
            </a:r>
            <a:r>
              <a:rPr lang="zh-CN" altLang="en-US" sz="2800" b="1" dirty="0">
                <a:solidFill>
                  <a:srgbClr val="FFC000"/>
                </a:solidFill>
                <a:effectLst>
                  <a:outerShdw blurRad="38100" dist="38100" dir="2700000" algn="tl">
                    <a:srgbClr val="000000">
                      <a:alpha val="43137"/>
                    </a:srgbClr>
                  </a:outerShdw>
                </a:effectLst>
                <a:latin typeface="Times New Roman" pitchFamily="18" charset="0"/>
                <a:cs typeface="Times New Roman" pitchFamily="18" charset="0"/>
              </a:rPr>
              <a:t>氮(</a:t>
            </a:r>
            <a:r>
              <a:rPr lang="en-US" altLang="zh-CN" sz="2800" b="1" dirty="0">
                <a:solidFill>
                  <a:srgbClr val="FFC000"/>
                </a:solidFill>
                <a:effectLst>
                  <a:outerShdw blurRad="38100" dist="38100" dir="2700000" algn="tl">
                    <a:srgbClr val="000000">
                      <a:alpha val="43137"/>
                    </a:srgbClr>
                  </a:outerShdw>
                </a:effectLst>
                <a:latin typeface="Times New Roman" pitchFamily="18" charset="0"/>
                <a:cs typeface="Times New Roman" pitchFamily="18" charset="0"/>
              </a:rPr>
              <a:t>N)、</a:t>
            </a:r>
            <a:r>
              <a:rPr lang="zh-CN" altLang="en-US" sz="2800" b="1" dirty="0">
                <a:solidFill>
                  <a:srgbClr val="FFC000"/>
                </a:solidFill>
                <a:effectLst>
                  <a:outerShdw blurRad="38100" dist="38100" dir="2700000" algn="tl">
                    <a:srgbClr val="000000">
                      <a:alpha val="43137"/>
                    </a:srgbClr>
                  </a:outerShdw>
                </a:effectLst>
                <a:latin typeface="Times New Roman" pitchFamily="18" charset="0"/>
                <a:cs typeface="Times New Roman" pitchFamily="18" charset="0"/>
              </a:rPr>
              <a:t>磷(</a:t>
            </a:r>
            <a:r>
              <a:rPr lang="en-US" altLang="zh-CN" sz="2800" b="1" dirty="0">
                <a:solidFill>
                  <a:srgbClr val="FFC000"/>
                </a:solidFill>
                <a:effectLst>
                  <a:outerShdw blurRad="38100" dist="38100" dir="2700000" algn="tl">
                    <a:srgbClr val="000000">
                      <a:alpha val="43137"/>
                    </a:srgbClr>
                  </a:outerShdw>
                </a:effectLst>
                <a:latin typeface="Times New Roman" pitchFamily="18" charset="0"/>
                <a:cs typeface="Times New Roman" pitchFamily="18" charset="0"/>
              </a:rPr>
              <a:t>P)、</a:t>
            </a:r>
            <a:r>
              <a:rPr lang="zh-CN" altLang="en-US" sz="2800" b="1" dirty="0">
                <a:solidFill>
                  <a:srgbClr val="FFC000"/>
                </a:solidFill>
                <a:effectLst>
                  <a:outerShdw blurRad="38100" dist="38100" dir="2700000" algn="tl">
                    <a:srgbClr val="000000">
                      <a:alpha val="43137"/>
                    </a:srgbClr>
                  </a:outerShdw>
                </a:effectLst>
                <a:latin typeface="Times New Roman" pitchFamily="18" charset="0"/>
                <a:cs typeface="Times New Roman" pitchFamily="18" charset="0"/>
              </a:rPr>
              <a:t>钾(</a:t>
            </a:r>
            <a:r>
              <a:rPr lang="en-US" altLang="zh-CN" sz="2800" b="1" dirty="0">
                <a:solidFill>
                  <a:srgbClr val="FFC000"/>
                </a:solidFill>
                <a:effectLst>
                  <a:outerShdw blurRad="38100" dist="38100" dir="2700000" algn="tl">
                    <a:srgbClr val="000000">
                      <a:alpha val="43137"/>
                    </a:srgbClr>
                  </a:outerShdw>
                </a:effectLst>
                <a:latin typeface="Times New Roman" pitchFamily="18" charset="0"/>
                <a:cs typeface="Times New Roman" pitchFamily="18" charset="0"/>
              </a:rPr>
              <a:t>K)、</a:t>
            </a:r>
            <a:r>
              <a:rPr lang="zh-CN" altLang="en-US" sz="2800" b="1" dirty="0">
                <a:solidFill>
                  <a:srgbClr val="FFC000"/>
                </a:solidFill>
                <a:effectLst>
                  <a:outerShdw blurRad="38100" dist="38100" dir="2700000" algn="tl">
                    <a:srgbClr val="000000">
                      <a:alpha val="43137"/>
                    </a:srgbClr>
                  </a:outerShdw>
                </a:effectLst>
                <a:latin typeface="Times New Roman" pitchFamily="18" charset="0"/>
                <a:cs typeface="Times New Roman" pitchFamily="18" charset="0"/>
              </a:rPr>
              <a:t>钙(</a:t>
            </a:r>
            <a:r>
              <a:rPr lang="en-US" altLang="zh-CN" sz="2800" b="1" dirty="0">
                <a:solidFill>
                  <a:srgbClr val="FFC000"/>
                </a:solidFill>
                <a:effectLst>
                  <a:outerShdw blurRad="38100" dist="38100" dir="2700000" algn="tl">
                    <a:srgbClr val="000000">
                      <a:alpha val="43137"/>
                    </a:srgbClr>
                  </a:outerShdw>
                </a:effectLst>
                <a:latin typeface="Times New Roman" pitchFamily="18" charset="0"/>
                <a:cs typeface="Times New Roman" pitchFamily="18" charset="0"/>
              </a:rPr>
              <a:t>Ca)、</a:t>
            </a:r>
            <a:r>
              <a:rPr lang="zh-CN" altLang="en-US" sz="2800" b="1" dirty="0">
                <a:solidFill>
                  <a:srgbClr val="FFC000"/>
                </a:solidFill>
                <a:effectLst>
                  <a:outerShdw blurRad="38100" dist="38100" dir="2700000" algn="tl">
                    <a:srgbClr val="000000">
                      <a:alpha val="43137"/>
                    </a:srgbClr>
                  </a:outerShdw>
                </a:effectLst>
                <a:latin typeface="Times New Roman" pitchFamily="18" charset="0"/>
                <a:cs typeface="Times New Roman" pitchFamily="18" charset="0"/>
              </a:rPr>
              <a:t>镁(</a:t>
            </a:r>
            <a:r>
              <a:rPr lang="en-US" altLang="zh-CN" sz="2800" b="1" dirty="0">
                <a:solidFill>
                  <a:srgbClr val="FFC000"/>
                </a:solidFill>
                <a:effectLst>
                  <a:outerShdw blurRad="38100" dist="38100" dir="2700000" algn="tl">
                    <a:srgbClr val="000000">
                      <a:alpha val="43137"/>
                    </a:srgbClr>
                  </a:outerShdw>
                </a:effectLst>
                <a:latin typeface="Times New Roman" pitchFamily="18" charset="0"/>
                <a:cs typeface="Times New Roman" pitchFamily="18" charset="0"/>
              </a:rPr>
              <a:t>Mg)、</a:t>
            </a:r>
            <a:r>
              <a:rPr lang="zh-CN" altLang="en-US" sz="2800" b="1" dirty="0">
                <a:solidFill>
                  <a:srgbClr val="FFC000"/>
                </a:solidFill>
                <a:effectLst>
                  <a:outerShdw blurRad="38100" dist="38100" dir="2700000" algn="tl">
                    <a:srgbClr val="000000">
                      <a:alpha val="43137"/>
                    </a:srgbClr>
                  </a:outerShdw>
                </a:effectLst>
                <a:latin typeface="Times New Roman" pitchFamily="18" charset="0"/>
                <a:cs typeface="Times New Roman" pitchFamily="18" charset="0"/>
              </a:rPr>
              <a:t>硫(</a:t>
            </a:r>
            <a:r>
              <a:rPr lang="en-US" altLang="zh-CN" sz="2800" b="1" dirty="0">
                <a:solidFill>
                  <a:srgbClr val="FFC000"/>
                </a:solidFill>
                <a:effectLst>
                  <a:outerShdw blurRad="38100" dist="38100" dir="2700000" algn="tl">
                    <a:srgbClr val="000000">
                      <a:alpha val="43137"/>
                    </a:srgbClr>
                  </a:outerShdw>
                </a:effectLst>
                <a:latin typeface="Times New Roman" pitchFamily="18" charset="0"/>
                <a:cs typeface="Times New Roman" pitchFamily="18" charset="0"/>
              </a:rPr>
              <a:t>S)、</a:t>
            </a:r>
            <a:r>
              <a:rPr lang="zh-CN" altLang="en-US" sz="2800" b="1" dirty="0">
                <a:solidFill>
                  <a:srgbClr val="FFC000"/>
                </a:solidFill>
                <a:effectLst>
                  <a:outerShdw blurRad="38100" dist="38100" dir="2700000" algn="tl">
                    <a:srgbClr val="000000">
                      <a:alpha val="43137"/>
                    </a:srgbClr>
                  </a:outerShdw>
                </a:effectLst>
                <a:latin typeface="Times New Roman" pitchFamily="18" charset="0"/>
                <a:cs typeface="Times New Roman" pitchFamily="18" charset="0"/>
              </a:rPr>
              <a:t>铁(</a:t>
            </a:r>
            <a:r>
              <a:rPr lang="en-US" altLang="zh-CN" sz="2800" b="1" dirty="0">
                <a:solidFill>
                  <a:srgbClr val="FFC000"/>
                </a:solidFill>
                <a:effectLst>
                  <a:outerShdw blurRad="38100" dist="38100" dir="2700000" algn="tl">
                    <a:srgbClr val="000000">
                      <a:alpha val="43137"/>
                    </a:srgbClr>
                  </a:outerShdw>
                </a:effectLst>
                <a:latin typeface="Times New Roman" pitchFamily="18" charset="0"/>
                <a:cs typeface="Times New Roman" pitchFamily="18" charset="0"/>
              </a:rPr>
              <a:t>Fe)、</a:t>
            </a:r>
            <a:r>
              <a:rPr lang="zh-CN" altLang="en-US" sz="2800" b="1" dirty="0">
                <a:solidFill>
                  <a:srgbClr val="FFC000"/>
                </a:solidFill>
                <a:effectLst>
                  <a:outerShdw blurRad="38100" dist="38100" dir="2700000" algn="tl">
                    <a:srgbClr val="000000">
                      <a:alpha val="43137"/>
                    </a:srgbClr>
                  </a:outerShdw>
                </a:effectLst>
                <a:latin typeface="Times New Roman" pitchFamily="18" charset="0"/>
                <a:cs typeface="Times New Roman" pitchFamily="18" charset="0"/>
              </a:rPr>
              <a:t>锰(</a:t>
            </a:r>
            <a:r>
              <a:rPr lang="en-US" altLang="zh-CN" sz="2800" b="1" dirty="0" err="1">
                <a:solidFill>
                  <a:srgbClr val="FFC000"/>
                </a:solidFill>
                <a:effectLst>
                  <a:outerShdw blurRad="38100" dist="38100" dir="2700000" algn="tl">
                    <a:srgbClr val="000000">
                      <a:alpha val="43137"/>
                    </a:srgbClr>
                  </a:outerShdw>
                </a:effectLst>
                <a:latin typeface="Times New Roman" pitchFamily="18" charset="0"/>
                <a:cs typeface="Times New Roman" pitchFamily="18" charset="0"/>
              </a:rPr>
              <a:t>Mn</a:t>
            </a:r>
            <a:r>
              <a:rPr lang="en-US" altLang="zh-CN" sz="2800" b="1" dirty="0">
                <a:solidFill>
                  <a:srgbClr val="FFC000"/>
                </a:solidFill>
                <a:effectLst>
                  <a:outerShdw blurRad="38100" dist="38100" dir="2700000" algn="tl">
                    <a:srgbClr val="000000">
                      <a:alpha val="43137"/>
                    </a:srgbClr>
                  </a:outerShdw>
                </a:effectLst>
                <a:latin typeface="Times New Roman" pitchFamily="18" charset="0"/>
                <a:cs typeface="Times New Roman" pitchFamily="18" charset="0"/>
              </a:rPr>
              <a:t>)、</a:t>
            </a:r>
            <a:r>
              <a:rPr lang="zh-CN" altLang="en-US" sz="2800" b="1" dirty="0">
                <a:solidFill>
                  <a:srgbClr val="FFC000"/>
                </a:solidFill>
                <a:effectLst>
                  <a:outerShdw blurRad="38100" dist="38100" dir="2700000" algn="tl">
                    <a:srgbClr val="000000">
                      <a:alpha val="43137"/>
                    </a:srgbClr>
                  </a:outerShdw>
                </a:effectLst>
                <a:latin typeface="Times New Roman" pitchFamily="18" charset="0"/>
                <a:cs typeface="Times New Roman" pitchFamily="18" charset="0"/>
              </a:rPr>
              <a:t>锌(</a:t>
            </a:r>
            <a:r>
              <a:rPr lang="en-US" altLang="zh-CN" sz="2800" b="1" dirty="0">
                <a:solidFill>
                  <a:srgbClr val="FFC000"/>
                </a:solidFill>
                <a:effectLst>
                  <a:outerShdw blurRad="38100" dist="38100" dir="2700000" algn="tl">
                    <a:srgbClr val="000000">
                      <a:alpha val="43137"/>
                    </a:srgbClr>
                  </a:outerShdw>
                </a:effectLst>
                <a:latin typeface="Times New Roman" pitchFamily="18" charset="0"/>
                <a:cs typeface="Times New Roman" pitchFamily="18" charset="0"/>
              </a:rPr>
              <a:t>Zn)、</a:t>
            </a:r>
            <a:r>
              <a:rPr lang="zh-CN" altLang="en-US" sz="2800" b="1" dirty="0">
                <a:solidFill>
                  <a:srgbClr val="FFC000"/>
                </a:solidFill>
                <a:effectLst>
                  <a:outerShdw blurRad="38100" dist="38100" dir="2700000" algn="tl">
                    <a:srgbClr val="000000">
                      <a:alpha val="43137"/>
                    </a:srgbClr>
                  </a:outerShdw>
                </a:effectLst>
                <a:latin typeface="Times New Roman" pitchFamily="18" charset="0"/>
                <a:cs typeface="Times New Roman" pitchFamily="18" charset="0"/>
              </a:rPr>
              <a:t>铜(</a:t>
            </a:r>
            <a:r>
              <a:rPr lang="en-US" altLang="zh-CN" sz="2800" b="1" dirty="0">
                <a:solidFill>
                  <a:srgbClr val="FFC000"/>
                </a:solidFill>
                <a:effectLst>
                  <a:outerShdw blurRad="38100" dist="38100" dir="2700000" algn="tl">
                    <a:srgbClr val="000000">
                      <a:alpha val="43137"/>
                    </a:srgbClr>
                  </a:outerShdw>
                </a:effectLst>
                <a:latin typeface="Times New Roman" pitchFamily="18" charset="0"/>
                <a:cs typeface="Times New Roman" pitchFamily="18" charset="0"/>
              </a:rPr>
              <a:t>Cu)、</a:t>
            </a:r>
            <a:r>
              <a:rPr lang="zh-CN" altLang="en-US" sz="2800" b="1" dirty="0">
                <a:solidFill>
                  <a:srgbClr val="FFC000"/>
                </a:solidFill>
                <a:effectLst>
                  <a:outerShdw blurRad="38100" dist="38100" dir="2700000" algn="tl">
                    <a:srgbClr val="000000">
                      <a:alpha val="43137"/>
                    </a:srgbClr>
                  </a:outerShdw>
                </a:effectLst>
                <a:latin typeface="Times New Roman" pitchFamily="18" charset="0"/>
                <a:cs typeface="Times New Roman" pitchFamily="18" charset="0"/>
              </a:rPr>
              <a:t>硼(</a:t>
            </a:r>
            <a:r>
              <a:rPr lang="en-US" altLang="zh-CN" sz="2800" b="1" dirty="0">
                <a:solidFill>
                  <a:srgbClr val="FFC000"/>
                </a:solidFill>
                <a:effectLst>
                  <a:outerShdw blurRad="38100" dist="38100" dir="2700000" algn="tl">
                    <a:srgbClr val="000000">
                      <a:alpha val="43137"/>
                    </a:srgbClr>
                  </a:outerShdw>
                </a:effectLst>
                <a:latin typeface="Times New Roman" pitchFamily="18" charset="0"/>
                <a:cs typeface="Times New Roman" pitchFamily="18" charset="0"/>
              </a:rPr>
              <a:t>B)、</a:t>
            </a:r>
            <a:r>
              <a:rPr lang="zh-CN" altLang="en-US" sz="2800" b="1" dirty="0">
                <a:solidFill>
                  <a:srgbClr val="FFC000"/>
                </a:solidFill>
                <a:effectLst>
                  <a:outerShdw blurRad="38100" dist="38100" dir="2700000" algn="tl">
                    <a:srgbClr val="000000">
                      <a:alpha val="43137"/>
                    </a:srgbClr>
                  </a:outerShdw>
                </a:effectLst>
                <a:latin typeface="Times New Roman" pitchFamily="18" charset="0"/>
                <a:cs typeface="Times New Roman" pitchFamily="18" charset="0"/>
              </a:rPr>
              <a:t>钼(</a:t>
            </a:r>
            <a:r>
              <a:rPr lang="en-US" altLang="zh-CN" sz="2800" b="1" dirty="0">
                <a:solidFill>
                  <a:srgbClr val="FFC000"/>
                </a:solidFill>
                <a:effectLst>
                  <a:outerShdw blurRad="38100" dist="38100" dir="2700000" algn="tl">
                    <a:srgbClr val="000000">
                      <a:alpha val="43137"/>
                    </a:srgbClr>
                  </a:outerShdw>
                </a:effectLst>
                <a:latin typeface="Times New Roman" pitchFamily="18" charset="0"/>
                <a:cs typeface="Times New Roman" pitchFamily="18" charset="0"/>
              </a:rPr>
              <a:t>Mo)、</a:t>
            </a:r>
            <a:r>
              <a:rPr lang="zh-CN" altLang="en-US" sz="2800" b="1" dirty="0">
                <a:solidFill>
                  <a:srgbClr val="FFC000"/>
                </a:solidFill>
                <a:effectLst>
                  <a:outerShdw blurRad="38100" dist="38100" dir="2700000" algn="tl">
                    <a:srgbClr val="000000">
                      <a:alpha val="43137"/>
                    </a:srgbClr>
                  </a:outerShdw>
                </a:effectLst>
                <a:latin typeface="Times New Roman" pitchFamily="18" charset="0"/>
                <a:cs typeface="Times New Roman" pitchFamily="18" charset="0"/>
              </a:rPr>
              <a:t>氯(</a:t>
            </a:r>
            <a:r>
              <a:rPr lang="en-US" altLang="zh-CN" sz="2800" b="1" dirty="0">
                <a:solidFill>
                  <a:srgbClr val="FFC000"/>
                </a:solidFill>
                <a:effectLst>
                  <a:outerShdw blurRad="38100" dist="38100" dir="2700000" algn="tl">
                    <a:srgbClr val="000000">
                      <a:alpha val="43137"/>
                    </a:srgbClr>
                  </a:outerShdw>
                </a:effectLst>
                <a:latin typeface="Times New Roman" pitchFamily="18" charset="0"/>
                <a:cs typeface="Times New Roman" pitchFamily="18" charset="0"/>
              </a:rPr>
              <a:t>C1)。</a:t>
            </a:r>
            <a:endParaRPr lang="zh-CN" altLang="en-US" sz="2800" b="1" dirty="0">
              <a:solidFill>
                <a:srgbClr val="FFC000"/>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5" name="矩形 4"/>
          <p:cNvSpPr/>
          <p:nvPr/>
        </p:nvSpPr>
        <p:spPr>
          <a:xfrm>
            <a:off x="1979712" y="6021288"/>
            <a:ext cx="4608512" cy="461665"/>
          </a:xfrm>
          <a:prstGeom prst="rect">
            <a:avLst/>
          </a:prstGeom>
        </p:spPr>
        <p:txBody>
          <a:bodyPr wrap="square">
            <a:spAutoFit/>
          </a:bodyPr>
          <a:lstStyle/>
          <a:p>
            <a:pPr algn="ctr"/>
            <a:r>
              <a:rPr lang="en-US" altLang="zh-CN" dirty="0">
                <a:solidFill>
                  <a:schemeClr val="bg1"/>
                </a:solidFill>
              </a:rPr>
              <a:t>1987</a:t>
            </a:r>
            <a:r>
              <a:rPr lang="en-US" altLang="zh-CN" dirty="0">
                <a:solidFill>
                  <a:srgbClr val="0BF57A"/>
                </a:solidFill>
              </a:rPr>
              <a:t>	</a:t>
            </a:r>
            <a:r>
              <a:rPr lang="en-US" altLang="zh-CN" b="1" dirty="0">
                <a:solidFill>
                  <a:srgbClr val="0BF57A"/>
                </a:solidFill>
              </a:rPr>
              <a:t> </a:t>
            </a:r>
            <a:r>
              <a:rPr lang="en-US" altLang="zh-CN" sz="2400" b="1" dirty="0" err="1">
                <a:solidFill>
                  <a:srgbClr val="0BF57A"/>
                </a:solidFill>
              </a:rPr>
              <a:t>1987</a:t>
            </a:r>
            <a:r>
              <a:rPr lang="zh-CN" altLang="en-US" sz="2400" b="1" dirty="0">
                <a:solidFill>
                  <a:srgbClr val="0BF57A"/>
                </a:solidFill>
              </a:rPr>
              <a:t>年</a:t>
            </a:r>
            <a:r>
              <a:rPr lang="en-US" altLang="zh-CN" sz="2400" b="1" dirty="0">
                <a:solidFill>
                  <a:srgbClr val="0BF57A"/>
                </a:solidFill>
              </a:rPr>
              <a:t>—</a:t>
            </a:r>
            <a:r>
              <a:rPr lang="zh-CN" altLang="en-US" sz="2400" b="1" dirty="0">
                <a:solidFill>
                  <a:srgbClr val="0BF57A"/>
                </a:solidFill>
              </a:rPr>
              <a:t>镍（</a:t>
            </a:r>
            <a:r>
              <a:rPr lang="en-US" altLang="zh-CN" sz="2400" b="1" dirty="0">
                <a:solidFill>
                  <a:srgbClr val="0BF57A"/>
                </a:solidFill>
              </a:rPr>
              <a:t>Ni</a:t>
            </a:r>
            <a:r>
              <a:rPr lang="zh-CN" altLang="en-US" sz="2400" b="1" dirty="0">
                <a:solidFill>
                  <a:srgbClr val="0BF57A"/>
                </a:solidFill>
              </a:rPr>
              <a:t>）</a:t>
            </a:r>
            <a:r>
              <a:rPr lang="zh-CN" altLang="en-US" dirty="0">
                <a:solidFill>
                  <a:schemeClr val="bg1"/>
                </a:solidFill>
              </a:rPr>
              <a:t>	</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5779">
                                            <p:txEl>
                                              <p:pRg st="0" end="0"/>
                                            </p:txEl>
                                          </p:spTgt>
                                        </p:tgtEl>
                                        <p:attrNameLst>
                                          <p:attrName>style.visibility</p:attrName>
                                        </p:attrNameLst>
                                      </p:cBhvr>
                                      <p:to>
                                        <p:strVal val="visible"/>
                                      </p:to>
                                    </p:set>
                                    <p:animEffect transition="in" filter="blinds(horizontal)">
                                      <p:cBhvr>
                                        <p:cTn id="7" dur="500"/>
                                        <p:tgtEl>
                                          <p:spTgt spid="7577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75779">
                                            <p:txEl>
                                              <p:pRg st="1" end="1"/>
                                            </p:txEl>
                                          </p:spTgt>
                                        </p:tgtEl>
                                        <p:attrNameLst>
                                          <p:attrName>style.visibility</p:attrName>
                                        </p:attrNameLst>
                                      </p:cBhvr>
                                      <p:to>
                                        <p:strVal val="visible"/>
                                      </p:to>
                                    </p:set>
                                    <p:animEffect transition="in" filter="box(in)">
                                      <p:cBhvr>
                                        <p:cTn id="12" dur="500"/>
                                        <p:tgtEl>
                                          <p:spTgt spid="7577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 calcmode="lin" valueType="num">
                                      <p:cBhvr additive="base">
                                        <p:cTn id="1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8" presetClass="entr" presetSubtype="16"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diamond(in)">
                                      <p:cBhvr>
                                        <p:cTn id="23"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457200" y="557808"/>
            <a:ext cx="8229600" cy="1143000"/>
          </a:xfrm>
        </p:spPr>
        <p:txBody>
          <a:bodyPr>
            <a:normAutofit/>
          </a:bodyPr>
          <a:lstStyle/>
          <a:p>
            <a:pPr algn="just" eaLnBrk="1" hangingPunct="1">
              <a:defRPr/>
            </a:pPr>
            <a:r>
              <a:rPr lang="zh-CN" altLang="en-US" sz="2800" dirty="0">
                <a:solidFill>
                  <a:schemeClr val="tx1"/>
                </a:solidFill>
                <a:ea typeface="宋体" pitchFamily="2" charset="-122"/>
              </a:rPr>
              <a:t>高等植物必需的营养元素要符合以下的三个标准：</a:t>
            </a:r>
          </a:p>
        </p:txBody>
      </p:sp>
      <p:sp>
        <p:nvSpPr>
          <p:cNvPr id="33795" name="Rectangle 3"/>
          <p:cNvSpPr>
            <a:spLocks noGrp="1" noChangeArrowheads="1"/>
          </p:cNvSpPr>
          <p:nvPr>
            <p:ph type="body" idx="1"/>
          </p:nvPr>
        </p:nvSpPr>
        <p:spPr>
          <a:xfrm>
            <a:off x="467544" y="1556891"/>
            <a:ext cx="8352928" cy="4896445"/>
          </a:xfrm>
        </p:spPr>
        <p:txBody>
          <a:bodyPr>
            <a:normAutofit/>
          </a:bodyPr>
          <a:lstStyle/>
          <a:p>
            <a:pPr eaLnBrk="1" hangingPunct="1">
              <a:lnSpc>
                <a:spcPct val="200000"/>
              </a:lnSpc>
              <a:buClr>
                <a:srgbClr val="FF0000"/>
              </a:buClr>
              <a:buFont typeface="Wingdings" pitchFamily="2" charset="2"/>
              <a:buChar char="p"/>
              <a:defRPr/>
            </a:pPr>
            <a:r>
              <a:rPr lang="zh-CN" altLang="en-US" sz="2400" b="1" dirty="0">
                <a:ea typeface="宋体" pitchFamily="2" charset="-122"/>
              </a:rPr>
              <a:t> 该元素是植物正常生长所不可缺少的，如果缺少了，植物就不能完成其生活史，也即营养元素的</a:t>
            </a:r>
            <a:r>
              <a:rPr lang="zh-CN" altLang="en-US" sz="2400" b="1" dirty="0">
                <a:solidFill>
                  <a:srgbClr val="0BF57A"/>
                </a:solidFill>
                <a:ea typeface="宋体" pitchFamily="2" charset="-122"/>
              </a:rPr>
              <a:t>必要性</a:t>
            </a:r>
            <a:r>
              <a:rPr lang="zh-CN" altLang="en-US" sz="2400" b="1" dirty="0">
                <a:ea typeface="宋体" pitchFamily="2" charset="-122"/>
              </a:rPr>
              <a:t>；</a:t>
            </a:r>
          </a:p>
          <a:p>
            <a:pPr eaLnBrk="1" hangingPunct="1">
              <a:lnSpc>
                <a:spcPct val="200000"/>
              </a:lnSpc>
              <a:buClr>
                <a:srgbClr val="FF0000"/>
              </a:buClr>
              <a:buFont typeface="Wingdings" pitchFamily="2" charset="2"/>
              <a:buChar char="p"/>
              <a:defRPr/>
            </a:pPr>
            <a:r>
              <a:rPr lang="zh-CN" altLang="en-US" sz="2400" b="1" dirty="0">
                <a:ea typeface="宋体" pitchFamily="2" charset="-122"/>
              </a:rPr>
              <a:t>该元素在植物体内的营养功能不能被其他元素所代替，即营养元素功能的</a:t>
            </a:r>
            <a:r>
              <a:rPr lang="zh-CN" altLang="en-US" sz="2400" b="1" dirty="0">
                <a:solidFill>
                  <a:srgbClr val="0BF57A"/>
                </a:solidFill>
                <a:ea typeface="宋体" pitchFamily="2" charset="-122"/>
              </a:rPr>
              <a:t>专一性</a:t>
            </a:r>
            <a:r>
              <a:rPr lang="zh-CN" altLang="en-US" sz="2400" b="1" dirty="0">
                <a:ea typeface="宋体" pitchFamily="2" charset="-122"/>
              </a:rPr>
              <a:t>；</a:t>
            </a:r>
          </a:p>
          <a:p>
            <a:pPr eaLnBrk="1" hangingPunct="1">
              <a:lnSpc>
                <a:spcPct val="200000"/>
              </a:lnSpc>
              <a:buClr>
                <a:srgbClr val="FF0000"/>
              </a:buClr>
              <a:buFont typeface="Wingdings" pitchFamily="2" charset="2"/>
              <a:buChar char="p"/>
              <a:defRPr/>
            </a:pPr>
            <a:r>
              <a:rPr lang="zh-CN" altLang="en-US" sz="2400" b="1" dirty="0">
                <a:ea typeface="宋体" pitchFamily="2" charset="-122"/>
              </a:rPr>
              <a:t>该元素必须是直接参与植物的代谢作用，即起直接作用的，而不是起其他的间接作用的，也即营养元素功能的</a:t>
            </a:r>
            <a:r>
              <a:rPr lang="zh-CN" altLang="en-US" sz="2400" b="1" dirty="0">
                <a:solidFill>
                  <a:srgbClr val="0BF57A"/>
                </a:solidFill>
                <a:ea typeface="宋体" pitchFamily="2" charset="-122"/>
              </a:rPr>
              <a:t>直接性</a:t>
            </a:r>
            <a:r>
              <a:rPr lang="zh-CN" altLang="en-US" sz="2400" b="1" dirty="0">
                <a:ea typeface="宋体" pitchFamily="2" charset="-122"/>
              </a:rPr>
              <a:t>。</a:t>
            </a:r>
          </a:p>
          <a:p>
            <a:pPr eaLnBrk="1" hangingPunct="1">
              <a:lnSpc>
                <a:spcPct val="90000"/>
              </a:lnSpc>
              <a:defRPr/>
            </a:pPr>
            <a:endParaRPr lang="zh-CN" altLang="en-US" dirty="0">
              <a:ea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3795">
                                            <p:txEl>
                                              <p:pRg st="0" end="0"/>
                                            </p:txEl>
                                          </p:spTgt>
                                        </p:tgtEl>
                                        <p:attrNameLst>
                                          <p:attrName>style.visibility</p:attrName>
                                        </p:attrNameLst>
                                      </p:cBhvr>
                                      <p:to>
                                        <p:strVal val="visible"/>
                                      </p:to>
                                    </p:set>
                                    <p:animEffect transition="in" filter="blinds(horizontal)">
                                      <p:cBhvr>
                                        <p:cTn id="7" dur="500"/>
                                        <p:tgtEl>
                                          <p:spTgt spid="3379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33795">
                                            <p:txEl>
                                              <p:pRg st="1" end="1"/>
                                            </p:txEl>
                                          </p:spTgt>
                                        </p:tgtEl>
                                        <p:attrNameLst>
                                          <p:attrName>style.visibility</p:attrName>
                                        </p:attrNameLst>
                                      </p:cBhvr>
                                      <p:to>
                                        <p:strVal val="visible"/>
                                      </p:to>
                                    </p:set>
                                    <p:animEffect transition="in" filter="box(in)">
                                      <p:cBhvr>
                                        <p:cTn id="12" dur="500"/>
                                        <p:tgtEl>
                                          <p:spTgt spid="3379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33795">
                                            <p:txEl>
                                              <p:pRg st="2" end="2"/>
                                            </p:txEl>
                                          </p:spTgt>
                                        </p:tgtEl>
                                        <p:attrNameLst>
                                          <p:attrName>style.visibility</p:attrName>
                                        </p:attrNameLst>
                                      </p:cBhvr>
                                      <p:to>
                                        <p:strVal val="visible"/>
                                      </p:to>
                                    </p:set>
                                    <p:animEffect transition="in" filter="diamond(in)">
                                      <p:cBhvr>
                                        <p:cTn id="17" dur="2000"/>
                                        <p:tgtEl>
                                          <p:spTgt spid="3379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1" name="Rectangle 3"/>
          <p:cNvSpPr>
            <a:spLocks noGrp="1" noChangeArrowheads="1"/>
          </p:cNvSpPr>
          <p:nvPr>
            <p:ph type="body" idx="1"/>
          </p:nvPr>
        </p:nvSpPr>
        <p:spPr>
          <a:xfrm>
            <a:off x="323528" y="476250"/>
            <a:ext cx="8496944" cy="6121102"/>
          </a:xfrm>
        </p:spPr>
        <p:txBody>
          <a:bodyPr>
            <a:normAutofit fontScale="85000" lnSpcReduction="10000"/>
          </a:bodyPr>
          <a:lstStyle/>
          <a:p>
            <a:pPr marL="0" indent="0" eaLnBrk="1" hangingPunct="1">
              <a:lnSpc>
                <a:spcPct val="160000"/>
              </a:lnSpc>
              <a:spcBef>
                <a:spcPts val="0"/>
              </a:spcBef>
              <a:buFont typeface="Symbol" pitchFamily="18" charset="2"/>
              <a:buNone/>
              <a:defRPr/>
            </a:pPr>
            <a:r>
              <a:rPr lang="zh-CN" altLang="en-US" sz="2600" b="1" dirty="0">
                <a:solidFill>
                  <a:schemeClr val="tx1"/>
                </a:solidFill>
                <a:latin typeface="黑体" pitchFamily="49" charset="-122"/>
                <a:ea typeface="黑体" pitchFamily="49" charset="-122"/>
              </a:rPr>
              <a:t>植物必需的16种营养元素可分为：</a:t>
            </a:r>
            <a:endParaRPr lang="en-US" altLang="zh-CN" sz="2600" b="1" dirty="0">
              <a:solidFill>
                <a:schemeClr val="tx1"/>
              </a:solidFill>
              <a:latin typeface="黑体" pitchFamily="49" charset="-122"/>
              <a:ea typeface="黑体" pitchFamily="49" charset="-122"/>
            </a:endParaRPr>
          </a:p>
          <a:p>
            <a:pPr marL="0" indent="342900" eaLnBrk="1" hangingPunct="1">
              <a:lnSpc>
                <a:spcPct val="150000"/>
              </a:lnSpc>
              <a:buFont typeface="Symbol" pitchFamily="18" charset="2"/>
              <a:buNone/>
              <a:defRPr/>
            </a:pPr>
            <a:endParaRPr lang="zh-CN" altLang="en-US" sz="2600" b="1" dirty="0">
              <a:ea typeface="宋体" pitchFamily="2" charset="-122"/>
            </a:endParaRPr>
          </a:p>
          <a:p>
            <a:pPr marL="0" indent="342900" eaLnBrk="1" hangingPunct="1">
              <a:lnSpc>
                <a:spcPct val="150000"/>
              </a:lnSpc>
              <a:buFont typeface="Symbol" pitchFamily="18" charset="2"/>
              <a:buNone/>
              <a:defRPr/>
            </a:pPr>
            <a:r>
              <a:rPr lang="zh-CN" altLang="en-US" sz="2400" b="1" dirty="0">
                <a:solidFill>
                  <a:srgbClr val="33CC33"/>
                </a:solidFill>
                <a:ea typeface="宋体" pitchFamily="2" charset="-122"/>
              </a:rPr>
              <a:t>        大量元素</a:t>
            </a:r>
            <a:r>
              <a:rPr lang="zh-CN" altLang="en-US" sz="2400" b="1" dirty="0">
                <a:ea typeface="宋体" pitchFamily="2" charset="-122"/>
              </a:rPr>
              <a:t>(包括</a:t>
            </a:r>
            <a:r>
              <a:rPr lang="en-US" altLang="zh-CN" sz="2400" b="1" u="sng" dirty="0" err="1">
                <a:ea typeface="宋体" pitchFamily="2" charset="-122"/>
              </a:rPr>
              <a:t>C、H、O、N、P、K、Ca、Mg、S</a:t>
            </a:r>
            <a:r>
              <a:rPr lang="zh-CN" altLang="en-US" sz="2400" b="1" dirty="0">
                <a:ea typeface="宋体" pitchFamily="2" charset="-122"/>
              </a:rPr>
              <a:t>这9种)</a:t>
            </a:r>
            <a:endParaRPr lang="en-US" altLang="zh-CN" sz="2400" b="1" dirty="0">
              <a:ea typeface="宋体" pitchFamily="2" charset="-122"/>
            </a:endParaRPr>
          </a:p>
          <a:p>
            <a:pPr marL="0" indent="342900" eaLnBrk="1" hangingPunct="1">
              <a:lnSpc>
                <a:spcPct val="150000"/>
              </a:lnSpc>
              <a:buFont typeface="Symbol" pitchFamily="18" charset="2"/>
              <a:buNone/>
              <a:defRPr/>
            </a:pPr>
            <a:endParaRPr lang="zh-CN" altLang="en-US" sz="2400" b="1" dirty="0">
              <a:ea typeface="宋体" pitchFamily="2" charset="-122"/>
            </a:endParaRPr>
          </a:p>
          <a:p>
            <a:pPr marL="0" indent="342900" eaLnBrk="1" hangingPunct="1">
              <a:lnSpc>
                <a:spcPct val="150000"/>
              </a:lnSpc>
              <a:buFont typeface="Symbol" pitchFamily="18" charset="2"/>
              <a:buNone/>
              <a:defRPr/>
            </a:pPr>
            <a:r>
              <a:rPr lang="zh-CN" altLang="en-US" sz="2400" b="1" dirty="0">
                <a:solidFill>
                  <a:srgbClr val="33CC33"/>
                </a:solidFill>
                <a:ea typeface="宋体" pitchFamily="2" charset="-122"/>
              </a:rPr>
              <a:t>        微量元素</a:t>
            </a:r>
            <a:r>
              <a:rPr lang="zh-CN" altLang="en-US" sz="2400" b="1" dirty="0">
                <a:ea typeface="宋体" pitchFamily="2" charset="-122"/>
              </a:rPr>
              <a:t>(包括</a:t>
            </a:r>
            <a:r>
              <a:rPr lang="en-US" altLang="zh-CN" sz="2400" b="1" u="sng" dirty="0" err="1">
                <a:ea typeface="宋体" pitchFamily="2" charset="-122"/>
              </a:rPr>
              <a:t>Fe、Mn、Zn、Cu、B、Mo、Cl</a:t>
            </a:r>
            <a:r>
              <a:rPr lang="zh-CN" altLang="en-US" sz="2400" b="1" dirty="0">
                <a:ea typeface="宋体" pitchFamily="2" charset="-122"/>
              </a:rPr>
              <a:t>这 7种)</a:t>
            </a:r>
            <a:endParaRPr lang="en-US" altLang="zh-CN" sz="2400" b="1" dirty="0">
              <a:solidFill>
                <a:srgbClr val="33CC33"/>
              </a:solidFill>
              <a:ea typeface="宋体" pitchFamily="2" charset="-122"/>
            </a:endParaRPr>
          </a:p>
          <a:p>
            <a:pPr marL="0" indent="342900" eaLnBrk="1" hangingPunct="1">
              <a:lnSpc>
                <a:spcPct val="150000"/>
              </a:lnSpc>
              <a:buFont typeface="Symbol" pitchFamily="18" charset="2"/>
              <a:buNone/>
              <a:defRPr/>
            </a:pPr>
            <a:endParaRPr lang="en-US" altLang="zh-CN" sz="2600" b="1" dirty="0">
              <a:ea typeface="宋体" pitchFamily="2" charset="-122"/>
            </a:endParaRPr>
          </a:p>
          <a:p>
            <a:pPr marL="0" indent="342900" eaLnBrk="1" hangingPunct="1">
              <a:lnSpc>
                <a:spcPct val="150000"/>
              </a:lnSpc>
              <a:buFont typeface="Symbol" pitchFamily="18" charset="2"/>
              <a:buNone/>
              <a:defRPr/>
            </a:pPr>
            <a:r>
              <a:rPr lang="zh-CN" altLang="en-US" sz="2600" b="1" dirty="0">
                <a:solidFill>
                  <a:schemeClr val="tx1"/>
                </a:solidFill>
                <a:ea typeface="宋体" pitchFamily="2" charset="-122"/>
              </a:rPr>
              <a:t>有时也把</a:t>
            </a:r>
            <a:r>
              <a:rPr lang="en-US" altLang="zh-CN" sz="2600" b="1" dirty="0" err="1">
                <a:solidFill>
                  <a:srgbClr val="FFFF00"/>
                </a:solidFill>
                <a:ea typeface="宋体" pitchFamily="2" charset="-122"/>
              </a:rPr>
              <a:t>Ca、Mg、S</a:t>
            </a:r>
            <a:r>
              <a:rPr lang="zh-CN" altLang="en-US" sz="2600" b="1" dirty="0">
                <a:solidFill>
                  <a:schemeClr val="tx1"/>
                </a:solidFill>
                <a:ea typeface="宋体" pitchFamily="2" charset="-122"/>
              </a:rPr>
              <a:t>这三种营养元素称为</a:t>
            </a:r>
            <a:r>
              <a:rPr lang="zh-CN" altLang="en-US" sz="2600" b="1" dirty="0">
                <a:solidFill>
                  <a:srgbClr val="0BF57A"/>
                </a:solidFill>
                <a:ea typeface="宋体" pitchFamily="2" charset="-122"/>
              </a:rPr>
              <a:t>中量元素或次量元素</a:t>
            </a:r>
            <a:r>
              <a:rPr lang="zh-CN" altLang="en-US" sz="2600" b="1" dirty="0">
                <a:ea typeface="宋体" pitchFamily="2" charset="-122"/>
              </a:rPr>
              <a:t>。</a:t>
            </a:r>
            <a:endParaRPr lang="en-US" altLang="zh-CN" sz="2600" b="1" dirty="0">
              <a:ea typeface="宋体" pitchFamily="2" charset="-122"/>
            </a:endParaRPr>
          </a:p>
          <a:p>
            <a:pPr marL="0" indent="342900" eaLnBrk="1" hangingPunct="1">
              <a:lnSpc>
                <a:spcPct val="150000"/>
              </a:lnSpc>
              <a:buFont typeface="Symbol" pitchFamily="18" charset="2"/>
              <a:buNone/>
              <a:defRPr/>
            </a:pPr>
            <a:endParaRPr lang="zh-CN" altLang="en-US" sz="2600" b="1" dirty="0">
              <a:ea typeface="宋体" pitchFamily="2" charset="-122"/>
            </a:endParaRPr>
          </a:p>
          <a:p>
            <a:pPr marL="0" indent="342900" eaLnBrk="1" hangingPunct="1">
              <a:lnSpc>
                <a:spcPct val="150000"/>
              </a:lnSpc>
              <a:buFont typeface="Symbol" pitchFamily="18" charset="2"/>
              <a:buNone/>
              <a:defRPr/>
            </a:pPr>
            <a:r>
              <a:rPr lang="zh-CN" altLang="en-US" sz="2600" b="1" dirty="0">
                <a:solidFill>
                  <a:schemeClr val="tx1"/>
                </a:solidFill>
                <a:ea typeface="宋体" pitchFamily="2" charset="-122"/>
              </a:rPr>
              <a:t>这16种必需营养元素中，</a:t>
            </a:r>
            <a:r>
              <a:rPr lang="en-US" altLang="zh-CN" sz="2600" b="1" dirty="0">
                <a:solidFill>
                  <a:srgbClr val="FFFF00"/>
                </a:solidFill>
                <a:ea typeface="宋体" pitchFamily="2" charset="-122"/>
              </a:rPr>
              <a:t>C、H、O</a:t>
            </a:r>
            <a:r>
              <a:rPr lang="zh-CN" altLang="en-US" sz="2600" b="1" dirty="0">
                <a:solidFill>
                  <a:schemeClr val="tx1"/>
                </a:solidFill>
                <a:ea typeface="宋体" pitchFamily="2" charset="-122"/>
              </a:rPr>
              <a:t>三种元素主要是来自空气和水，而其他的13种必需营养元素主要是从根系生长的介质以离子形态吸收的，所以也称</a:t>
            </a:r>
            <a:r>
              <a:rPr lang="zh-CN" altLang="en-US" sz="2600" b="1" dirty="0">
                <a:solidFill>
                  <a:srgbClr val="0BF57A"/>
                </a:solidFill>
                <a:latin typeface="黑体" pitchFamily="49" charset="-122"/>
                <a:ea typeface="黑体" pitchFamily="49" charset="-122"/>
              </a:rPr>
              <a:t>矿质营养元素</a:t>
            </a:r>
            <a:r>
              <a:rPr lang="zh-CN" altLang="en-US" sz="2600" b="1" dirty="0">
                <a:solidFill>
                  <a:srgbClr val="FF0000"/>
                </a:solidFill>
                <a:latin typeface="黑体" pitchFamily="49" charset="-122"/>
                <a:ea typeface="黑体" pitchFamily="49" charset="-122"/>
              </a:rPr>
              <a:t>。</a:t>
            </a:r>
          </a:p>
          <a:p>
            <a:pPr eaLnBrk="1" hangingPunct="1">
              <a:lnSpc>
                <a:spcPct val="90000"/>
              </a:lnSpc>
              <a:defRPr/>
            </a:pPr>
            <a:endParaRPr lang="zh-CN" altLang="en-US" sz="2800" b="1" dirty="0">
              <a:solidFill>
                <a:srgbClr val="33CC33"/>
              </a:solidFill>
              <a:latin typeface="黑体" pitchFamily="49" charset="-122"/>
              <a:ea typeface="黑体" pitchFamily="49" charset="-122"/>
            </a:endParaRPr>
          </a:p>
        </p:txBody>
      </p:sp>
      <p:sp>
        <p:nvSpPr>
          <p:cNvPr id="44035" name="AutoShape 4"/>
          <p:cNvSpPr>
            <a:spLocks/>
          </p:cNvSpPr>
          <p:nvPr/>
        </p:nvSpPr>
        <p:spPr bwMode="auto">
          <a:xfrm>
            <a:off x="826691" y="1867098"/>
            <a:ext cx="288925" cy="985838"/>
          </a:xfrm>
          <a:prstGeom prst="leftBrace">
            <a:avLst>
              <a:gd name="adj1" fmla="val 33205"/>
              <a:gd name="adj2" fmla="val 50000"/>
            </a:avLst>
          </a:prstGeom>
          <a:noFill/>
          <a:ln w="25400">
            <a:solidFill>
              <a:srgbClr val="FF0000"/>
            </a:solidFill>
            <a:round/>
            <a:headEnd/>
            <a:tailEnd/>
          </a:ln>
        </p:spPr>
        <p:txBody>
          <a:bodyPr wrap="none" anchor="ctr"/>
          <a:lstStyle/>
          <a:p>
            <a:endParaRPr lang="zh-CN" altLang="en-US"/>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6" name="Text Box 2"/>
          <p:cNvSpPr txBox="1">
            <a:spLocks noChangeArrowheads="1"/>
          </p:cNvSpPr>
          <p:nvPr/>
        </p:nvSpPr>
        <p:spPr bwMode="auto">
          <a:xfrm>
            <a:off x="461392" y="965856"/>
            <a:ext cx="8215064" cy="4961358"/>
          </a:xfrm>
          <a:prstGeom prst="rect">
            <a:avLst/>
          </a:prstGeom>
          <a:noFill/>
          <a:ln w="9525">
            <a:noFill/>
            <a:miter lim="800000"/>
            <a:headEnd/>
            <a:tailEnd/>
          </a:ln>
          <a:effectLst/>
        </p:spPr>
        <p:txBody>
          <a:bodyPr wrap="square">
            <a:spAutoFit/>
          </a:bodyPr>
          <a:lstStyle/>
          <a:p>
            <a:pPr indent="457200" algn="just">
              <a:lnSpc>
                <a:spcPct val="150000"/>
              </a:lnSpc>
              <a:spcBef>
                <a:spcPts val="600"/>
              </a:spcBef>
            </a:pPr>
            <a:r>
              <a:rPr lang="zh-CN" altLang="en-US" sz="2400" dirty="0">
                <a:solidFill>
                  <a:srgbClr val="FF0000"/>
                </a:solidFill>
                <a:ea typeface="黑体" pitchFamily="49" charset="-122"/>
              </a:rPr>
              <a:t>有益元素</a:t>
            </a:r>
            <a:r>
              <a:rPr lang="zh-CN" altLang="en-US" sz="2400" dirty="0">
                <a:ea typeface="黑体" pitchFamily="49" charset="-122"/>
              </a:rPr>
              <a:t>：</a:t>
            </a:r>
            <a:r>
              <a:rPr lang="zh-CN" altLang="en-US" sz="2400" dirty="0">
                <a:ea typeface="宋体" pitchFamily="2" charset="-122"/>
              </a:rPr>
              <a:t>某些元素适量存在时能促进植物的生长发育；或者是某些特定的植物、在某些特定条件下所必需的，这些类型的元素称为</a:t>
            </a:r>
            <a:r>
              <a:rPr lang="zh-CN" altLang="en-US" sz="2400" dirty="0">
                <a:ea typeface="黑体" pitchFamily="49" charset="-122"/>
              </a:rPr>
              <a:t>“有益元素”</a:t>
            </a:r>
            <a:r>
              <a:rPr lang="zh-CN" altLang="en-US" sz="2400" dirty="0">
                <a:ea typeface="宋体" pitchFamily="2" charset="-122"/>
              </a:rPr>
              <a:t>，也称</a:t>
            </a:r>
            <a:r>
              <a:rPr lang="zh-CN" altLang="en-US" sz="2400" dirty="0">
                <a:ea typeface="黑体" pitchFamily="49" charset="-122"/>
              </a:rPr>
              <a:t>“农学必需元素”</a:t>
            </a:r>
            <a:r>
              <a:rPr lang="zh-CN" altLang="en-US" sz="2400" dirty="0">
                <a:ea typeface="宋体" pitchFamily="2" charset="-122"/>
              </a:rPr>
              <a:t>。</a:t>
            </a:r>
            <a:endParaRPr lang="en-US" altLang="zh-CN" sz="2400" dirty="0">
              <a:ea typeface="宋体" pitchFamily="2" charset="-122"/>
            </a:endParaRPr>
          </a:p>
          <a:p>
            <a:pPr indent="457200" algn="just">
              <a:lnSpc>
                <a:spcPct val="150000"/>
              </a:lnSpc>
              <a:spcBef>
                <a:spcPts val="600"/>
              </a:spcBef>
            </a:pPr>
            <a:endParaRPr lang="en-US" altLang="zh-CN" sz="2400" dirty="0">
              <a:solidFill>
                <a:schemeClr val="tx1"/>
              </a:solidFill>
            </a:endParaRPr>
          </a:p>
          <a:p>
            <a:pPr indent="457200" algn="just">
              <a:lnSpc>
                <a:spcPct val="150000"/>
              </a:lnSpc>
              <a:spcBef>
                <a:spcPts val="600"/>
              </a:spcBef>
            </a:pPr>
            <a:r>
              <a:rPr lang="zh-CN" altLang="en-US" sz="2400" b="1" dirty="0">
                <a:solidFill>
                  <a:schemeClr val="tx1"/>
                </a:solidFill>
              </a:rPr>
              <a:t>有益元素包括：</a:t>
            </a:r>
            <a:r>
              <a:rPr lang="zh-CN" altLang="en-US" sz="2400" b="1" dirty="0">
                <a:solidFill>
                  <a:srgbClr val="FFFF00"/>
                </a:solidFill>
              </a:rPr>
              <a:t>钠（</a:t>
            </a:r>
            <a:r>
              <a:rPr lang="en-US" altLang="zh-CN" sz="2400" b="1" dirty="0">
                <a:solidFill>
                  <a:srgbClr val="FFFF00"/>
                </a:solidFill>
              </a:rPr>
              <a:t>Na</a:t>
            </a:r>
            <a:r>
              <a:rPr lang="zh-CN" altLang="en-US" sz="2400" b="1" dirty="0">
                <a:solidFill>
                  <a:srgbClr val="FFFF00"/>
                </a:solidFill>
              </a:rPr>
              <a:t>）</a:t>
            </a:r>
            <a:r>
              <a:rPr lang="en-US" altLang="zh-CN" sz="2400" b="1" dirty="0">
                <a:solidFill>
                  <a:srgbClr val="FFFF00"/>
                </a:solidFill>
              </a:rPr>
              <a:t> </a:t>
            </a:r>
            <a:r>
              <a:rPr lang="zh-CN" altLang="en-US" sz="2400" b="1" dirty="0">
                <a:solidFill>
                  <a:srgbClr val="FFFF00"/>
                </a:solidFill>
              </a:rPr>
              <a:t>、硅（ </a:t>
            </a:r>
            <a:r>
              <a:rPr lang="en-US" altLang="zh-CN" sz="2400" b="1" dirty="0">
                <a:solidFill>
                  <a:srgbClr val="FFFF00"/>
                </a:solidFill>
              </a:rPr>
              <a:t>Si </a:t>
            </a:r>
            <a:r>
              <a:rPr lang="zh-CN" altLang="en-US" sz="2400" b="1" dirty="0">
                <a:solidFill>
                  <a:srgbClr val="FFFF00"/>
                </a:solidFill>
              </a:rPr>
              <a:t>）、铝（ </a:t>
            </a:r>
            <a:r>
              <a:rPr lang="en-US" altLang="zh-CN" sz="2400" b="1" dirty="0">
                <a:solidFill>
                  <a:srgbClr val="FFFF00"/>
                </a:solidFill>
              </a:rPr>
              <a:t>Al </a:t>
            </a:r>
            <a:r>
              <a:rPr lang="zh-CN" altLang="en-US" sz="2400" b="1" dirty="0">
                <a:solidFill>
                  <a:srgbClr val="FFFF00"/>
                </a:solidFill>
              </a:rPr>
              <a:t>）、 钴（</a:t>
            </a:r>
            <a:r>
              <a:rPr lang="en-US" altLang="zh-CN" sz="2400" b="1" dirty="0">
                <a:solidFill>
                  <a:srgbClr val="FFFF00"/>
                </a:solidFill>
              </a:rPr>
              <a:t>Co </a:t>
            </a:r>
            <a:r>
              <a:rPr lang="zh-CN" altLang="en-US" sz="2400" b="1" dirty="0">
                <a:solidFill>
                  <a:srgbClr val="FFFF00"/>
                </a:solidFill>
              </a:rPr>
              <a:t>）、 钛（</a:t>
            </a:r>
            <a:r>
              <a:rPr lang="en-US" altLang="zh-CN" sz="2400" b="1" dirty="0">
                <a:solidFill>
                  <a:srgbClr val="FFFF00"/>
                </a:solidFill>
              </a:rPr>
              <a:t>Ti</a:t>
            </a:r>
            <a:r>
              <a:rPr lang="zh-CN" altLang="en-US" sz="2400" b="1" dirty="0">
                <a:solidFill>
                  <a:srgbClr val="FFFF00"/>
                </a:solidFill>
              </a:rPr>
              <a:t>）</a:t>
            </a:r>
            <a:r>
              <a:rPr lang="en-US" altLang="zh-CN" sz="2400" b="1" dirty="0">
                <a:solidFill>
                  <a:srgbClr val="FFFF00"/>
                </a:solidFill>
              </a:rPr>
              <a:t> </a:t>
            </a:r>
            <a:r>
              <a:rPr lang="zh-CN" altLang="en-US" sz="2400" b="1" dirty="0">
                <a:solidFill>
                  <a:srgbClr val="FFFF00"/>
                </a:solidFill>
              </a:rPr>
              <a:t>、锂（ </a:t>
            </a:r>
            <a:r>
              <a:rPr lang="en-US" altLang="zh-CN" sz="2400" b="1" dirty="0">
                <a:solidFill>
                  <a:srgbClr val="FFFF00"/>
                </a:solidFill>
              </a:rPr>
              <a:t>Li </a:t>
            </a:r>
            <a:r>
              <a:rPr lang="zh-CN" altLang="en-US" sz="2400" b="1" dirty="0">
                <a:solidFill>
                  <a:srgbClr val="FFFF00"/>
                </a:solidFill>
              </a:rPr>
              <a:t>）、 </a:t>
            </a:r>
            <a:r>
              <a:rPr lang="en-US" altLang="zh-CN" sz="2400" b="1" dirty="0">
                <a:solidFill>
                  <a:srgbClr val="FFFF00"/>
                </a:solidFill>
              </a:rPr>
              <a:t>Cr</a:t>
            </a:r>
            <a:r>
              <a:rPr lang="zh-CN" altLang="en-US" sz="2400" b="1" dirty="0">
                <a:solidFill>
                  <a:srgbClr val="FFFF00"/>
                </a:solidFill>
              </a:rPr>
              <a:t>（铬）</a:t>
            </a:r>
            <a:r>
              <a:rPr lang="en-US" altLang="zh-CN" sz="2400" b="1" dirty="0">
                <a:solidFill>
                  <a:srgbClr val="FFFF00"/>
                </a:solidFill>
              </a:rPr>
              <a:t> </a:t>
            </a:r>
            <a:r>
              <a:rPr lang="zh-CN" altLang="en-US" sz="2400" b="1" dirty="0">
                <a:solidFill>
                  <a:srgbClr val="FFFF00"/>
                </a:solidFill>
              </a:rPr>
              <a:t>、 硒（</a:t>
            </a:r>
            <a:r>
              <a:rPr lang="en-US" altLang="zh-CN" sz="2400" b="1" dirty="0">
                <a:solidFill>
                  <a:srgbClr val="FFFF00"/>
                </a:solidFill>
              </a:rPr>
              <a:t>Se</a:t>
            </a:r>
            <a:r>
              <a:rPr lang="zh-CN" altLang="en-US" sz="2400" b="1" dirty="0">
                <a:solidFill>
                  <a:srgbClr val="FFFF00"/>
                </a:solidFill>
              </a:rPr>
              <a:t>）</a:t>
            </a:r>
            <a:r>
              <a:rPr lang="en-US" altLang="zh-CN" sz="2400" b="1" dirty="0">
                <a:solidFill>
                  <a:srgbClr val="FFFF00"/>
                </a:solidFill>
              </a:rPr>
              <a:t> </a:t>
            </a:r>
            <a:r>
              <a:rPr lang="zh-CN" altLang="en-US" sz="2400" b="1" dirty="0">
                <a:solidFill>
                  <a:srgbClr val="FFFF00"/>
                </a:solidFill>
              </a:rPr>
              <a:t>、矾（</a:t>
            </a:r>
            <a:r>
              <a:rPr lang="en-US" altLang="zh-CN" sz="2400" b="1" dirty="0">
                <a:solidFill>
                  <a:srgbClr val="FFFF00"/>
                </a:solidFill>
              </a:rPr>
              <a:t>V</a:t>
            </a:r>
            <a:r>
              <a:rPr lang="zh-CN" altLang="en-US" sz="2400" b="1" dirty="0">
                <a:solidFill>
                  <a:srgbClr val="FFFF00"/>
                </a:solidFill>
              </a:rPr>
              <a:t>）等。</a:t>
            </a:r>
            <a:endParaRPr lang="en-US" altLang="zh-CN" sz="2400" b="1" dirty="0">
              <a:solidFill>
                <a:srgbClr val="FFFF00"/>
              </a:solidFill>
            </a:endParaRPr>
          </a:p>
          <a:p>
            <a:pPr>
              <a:lnSpc>
                <a:spcPct val="120000"/>
              </a:lnSpc>
              <a:spcBef>
                <a:spcPct val="50000"/>
              </a:spcBef>
            </a:pPr>
            <a:endParaRPr lang="zh-CN" altLang="en-US" sz="3200" dirty="0">
              <a:solidFill>
                <a:schemeClr val="accent2"/>
              </a:solidFill>
              <a:ea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41666">
                                            <p:txEl>
                                              <p:pRg st="2" end="2"/>
                                            </p:txEl>
                                          </p:spTgt>
                                        </p:tgtEl>
                                        <p:attrNameLst>
                                          <p:attrName>style.visibility</p:attrName>
                                        </p:attrNameLst>
                                      </p:cBhvr>
                                      <p:to>
                                        <p:strVal val="visible"/>
                                      </p:to>
                                    </p:set>
                                    <p:animEffect transition="in" filter="box(in)">
                                      <p:cBhvr>
                                        <p:cTn id="7" dur="500"/>
                                        <p:tgtEl>
                                          <p:spTgt spid="24166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39"/>
          <p:cNvGrpSpPr>
            <a:grpSpLocks/>
          </p:cNvGrpSpPr>
          <p:nvPr/>
        </p:nvGrpSpPr>
        <p:grpSpPr bwMode="auto">
          <a:xfrm>
            <a:off x="539750" y="614957"/>
            <a:ext cx="8167688" cy="5734051"/>
            <a:chOff x="295" y="346"/>
            <a:chExt cx="5145" cy="3612"/>
          </a:xfrm>
        </p:grpSpPr>
        <p:sp>
          <p:nvSpPr>
            <p:cNvPr id="5260" name="Oval 140"/>
            <p:cNvSpPr>
              <a:spLocks noChangeArrowheads="1"/>
            </p:cNvSpPr>
            <p:nvPr/>
          </p:nvSpPr>
          <p:spPr bwMode="auto">
            <a:xfrm>
              <a:off x="1655" y="346"/>
              <a:ext cx="2268" cy="1179"/>
            </a:xfrm>
            <a:prstGeom prst="ellipse">
              <a:avLst/>
            </a:prstGeom>
            <a:solidFill>
              <a:srgbClr val="CCFF33"/>
            </a:solidFill>
            <a:ln w="3175">
              <a:noFill/>
              <a:round/>
              <a:headEnd/>
              <a:tailEnd/>
            </a:ln>
            <a:effectLst/>
          </p:spPr>
          <p:txBody>
            <a:bodyPr wrap="none" anchor="ctr"/>
            <a:lstStyle/>
            <a:p>
              <a:endParaRPr lang="zh-CN" altLang="en-US"/>
            </a:p>
          </p:txBody>
        </p:sp>
        <p:grpSp>
          <p:nvGrpSpPr>
            <p:cNvPr id="3" name="Group 141"/>
            <p:cNvGrpSpPr>
              <a:grpSpLocks/>
            </p:cNvGrpSpPr>
            <p:nvPr/>
          </p:nvGrpSpPr>
          <p:grpSpPr bwMode="auto">
            <a:xfrm>
              <a:off x="2608" y="1480"/>
              <a:ext cx="2832" cy="1987"/>
              <a:chOff x="2772" y="937"/>
              <a:chExt cx="2988" cy="2293"/>
            </a:xfrm>
          </p:grpSpPr>
          <p:sp>
            <p:nvSpPr>
              <p:cNvPr id="5262" name="Arc 142"/>
              <p:cNvSpPr>
                <a:spLocks/>
              </p:cNvSpPr>
              <p:nvPr/>
            </p:nvSpPr>
            <p:spPr bwMode="auto">
              <a:xfrm>
                <a:off x="2772" y="981"/>
                <a:ext cx="740" cy="1478"/>
              </a:xfrm>
              <a:custGeom>
                <a:avLst/>
                <a:gdLst>
                  <a:gd name="G0" fmla="+- 21600 0 0"/>
                  <a:gd name="G1" fmla="+- 20373 0 0"/>
                  <a:gd name="G2" fmla="+- 21600 0 0"/>
                  <a:gd name="T0" fmla="*/ 17783 w 21600"/>
                  <a:gd name="T1" fmla="*/ 41633 h 41633"/>
                  <a:gd name="T2" fmla="*/ 14424 w 21600"/>
                  <a:gd name="T3" fmla="*/ 0 h 41633"/>
                  <a:gd name="T4" fmla="*/ 21600 w 21600"/>
                  <a:gd name="T5" fmla="*/ 20373 h 41633"/>
                </a:gdLst>
                <a:ahLst/>
                <a:cxnLst>
                  <a:cxn ang="0">
                    <a:pos x="T0" y="T1"/>
                  </a:cxn>
                  <a:cxn ang="0">
                    <a:pos x="T2" y="T3"/>
                  </a:cxn>
                  <a:cxn ang="0">
                    <a:pos x="T4" y="T5"/>
                  </a:cxn>
                </a:cxnLst>
                <a:rect l="0" t="0" r="r" b="b"/>
                <a:pathLst>
                  <a:path w="21600" h="41633" fill="none" extrusionOk="0">
                    <a:moveTo>
                      <a:pt x="17782" y="41633"/>
                    </a:moveTo>
                    <a:cubicBezTo>
                      <a:pt x="7490" y="39785"/>
                      <a:pt x="0" y="30829"/>
                      <a:pt x="0" y="20373"/>
                    </a:cubicBezTo>
                    <a:cubicBezTo>
                      <a:pt x="-1" y="11209"/>
                      <a:pt x="5781" y="3044"/>
                      <a:pt x="14423" y="-1"/>
                    </a:cubicBezTo>
                  </a:path>
                  <a:path w="21600" h="41633" stroke="0" extrusionOk="0">
                    <a:moveTo>
                      <a:pt x="17782" y="41633"/>
                    </a:moveTo>
                    <a:cubicBezTo>
                      <a:pt x="7490" y="39785"/>
                      <a:pt x="0" y="30829"/>
                      <a:pt x="0" y="20373"/>
                    </a:cubicBezTo>
                    <a:cubicBezTo>
                      <a:pt x="-1" y="11209"/>
                      <a:pt x="5781" y="3044"/>
                      <a:pt x="14423" y="-1"/>
                    </a:cubicBezTo>
                    <a:lnTo>
                      <a:pt x="21600" y="20373"/>
                    </a:lnTo>
                    <a:close/>
                  </a:path>
                </a:pathLst>
              </a:custGeom>
              <a:solidFill>
                <a:srgbClr val="00FF00"/>
              </a:solidFill>
              <a:ln w="11113">
                <a:solidFill>
                  <a:srgbClr val="000000"/>
                </a:solidFill>
                <a:round/>
                <a:headEnd/>
                <a:tailEnd/>
              </a:ln>
            </p:spPr>
            <p:txBody>
              <a:bodyPr/>
              <a:lstStyle/>
              <a:p>
                <a:endParaRPr lang="zh-CN" altLang="en-US"/>
              </a:p>
            </p:txBody>
          </p:sp>
          <p:sp>
            <p:nvSpPr>
              <p:cNvPr id="5263" name="Arc 143"/>
              <p:cNvSpPr>
                <a:spLocks/>
              </p:cNvSpPr>
              <p:nvPr/>
            </p:nvSpPr>
            <p:spPr bwMode="auto">
              <a:xfrm>
                <a:off x="3266" y="937"/>
                <a:ext cx="930" cy="767"/>
              </a:xfrm>
              <a:custGeom>
                <a:avLst/>
                <a:gdLst>
                  <a:gd name="G0" fmla="+- 7176 0 0"/>
                  <a:gd name="G1" fmla="+- 21600 0 0"/>
                  <a:gd name="G2" fmla="+- 21600 0 0"/>
                  <a:gd name="T0" fmla="*/ 0 w 27147"/>
                  <a:gd name="T1" fmla="*/ 1227 h 21600"/>
                  <a:gd name="T2" fmla="*/ 27147 w 27147"/>
                  <a:gd name="T3" fmla="*/ 13371 h 21600"/>
                  <a:gd name="T4" fmla="*/ 7176 w 27147"/>
                  <a:gd name="T5" fmla="*/ 21600 h 21600"/>
                </a:gdLst>
                <a:ahLst/>
                <a:cxnLst>
                  <a:cxn ang="0">
                    <a:pos x="T0" y="T1"/>
                  </a:cxn>
                  <a:cxn ang="0">
                    <a:pos x="T2" y="T3"/>
                  </a:cxn>
                  <a:cxn ang="0">
                    <a:pos x="T4" y="T5"/>
                  </a:cxn>
                </a:cxnLst>
                <a:rect l="0" t="0" r="r" b="b"/>
                <a:pathLst>
                  <a:path w="27147" h="21600" fill="none" extrusionOk="0">
                    <a:moveTo>
                      <a:pt x="-1" y="1226"/>
                    </a:moveTo>
                    <a:cubicBezTo>
                      <a:pt x="2305" y="414"/>
                      <a:pt x="4731" y="-1"/>
                      <a:pt x="7176" y="0"/>
                    </a:cubicBezTo>
                    <a:cubicBezTo>
                      <a:pt x="15926" y="0"/>
                      <a:pt x="23813" y="5279"/>
                      <a:pt x="27147" y="13370"/>
                    </a:cubicBezTo>
                  </a:path>
                  <a:path w="27147" h="21600" stroke="0" extrusionOk="0">
                    <a:moveTo>
                      <a:pt x="-1" y="1226"/>
                    </a:moveTo>
                    <a:cubicBezTo>
                      <a:pt x="2305" y="414"/>
                      <a:pt x="4731" y="-1"/>
                      <a:pt x="7176" y="0"/>
                    </a:cubicBezTo>
                    <a:cubicBezTo>
                      <a:pt x="15926" y="0"/>
                      <a:pt x="23813" y="5279"/>
                      <a:pt x="27147" y="13370"/>
                    </a:cubicBezTo>
                    <a:lnTo>
                      <a:pt x="7176" y="21600"/>
                    </a:lnTo>
                    <a:close/>
                  </a:path>
                </a:pathLst>
              </a:custGeom>
              <a:solidFill>
                <a:srgbClr val="FF0000"/>
              </a:solidFill>
              <a:ln w="11113">
                <a:solidFill>
                  <a:srgbClr val="000000"/>
                </a:solidFill>
                <a:round/>
                <a:headEnd/>
                <a:tailEnd/>
              </a:ln>
            </p:spPr>
            <p:txBody>
              <a:bodyPr/>
              <a:lstStyle/>
              <a:p>
                <a:endParaRPr lang="zh-CN" altLang="en-US"/>
              </a:p>
            </p:txBody>
          </p:sp>
          <p:sp>
            <p:nvSpPr>
              <p:cNvPr id="5264" name="Arc 144"/>
              <p:cNvSpPr>
                <a:spLocks/>
              </p:cNvSpPr>
              <p:nvPr/>
            </p:nvSpPr>
            <p:spPr bwMode="auto">
              <a:xfrm>
                <a:off x="3512" y="1412"/>
                <a:ext cx="740" cy="327"/>
              </a:xfrm>
              <a:custGeom>
                <a:avLst/>
                <a:gdLst>
                  <a:gd name="G0" fmla="+- 0 0 0"/>
                  <a:gd name="G1" fmla="+- 8229 0 0"/>
                  <a:gd name="G2" fmla="+- 21600 0 0"/>
                  <a:gd name="T0" fmla="*/ 19971 w 21600"/>
                  <a:gd name="T1" fmla="*/ 0 h 9241"/>
                  <a:gd name="T2" fmla="*/ 21576 w 21600"/>
                  <a:gd name="T3" fmla="*/ 9241 h 9241"/>
                  <a:gd name="T4" fmla="*/ 0 w 21600"/>
                  <a:gd name="T5" fmla="*/ 8229 h 9241"/>
                </a:gdLst>
                <a:ahLst/>
                <a:cxnLst>
                  <a:cxn ang="0">
                    <a:pos x="T0" y="T1"/>
                  </a:cxn>
                  <a:cxn ang="0">
                    <a:pos x="T2" y="T3"/>
                  </a:cxn>
                  <a:cxn ang="0">
                    <a:pos x="T4" y="T5"/>
                  </a:cxn>
                </a:cxnLst>
                <a:rect l="0" t="0" r="r" b="b"/>
                <a:pathLst>
                  <a:path w="21600" h="9241" fill="none" extrusionOk="0">
                    <a:moveTo>
                      <a:pt x="19971" y="-1"/>
                    </a:moveTo>
                    <a:cubicBezTo>
                      <a:pt x="21046" y="2610"/>
                      <a:pt x="21600" y="5405"/>
                      <a:pt x="21600" y="8229"/>
                    </a:cubicBezTo>
                    <a:cubicBezTo>
                      <a:pt x="21600" y="8566"/>
                      <a:pt x="21592" y="8903"/>
                      <a:pt x="21576" y="9241"/>
                    </a:cubicBezTo>
                  </a:path>
                  <a:path w="21600" h="9241" stroke="0" extrusionOk="0">
                    <a:moveTo>
                      <a:pt x="19971" y="-1"/>
                    </a:moveTo>
                    <a:cubicBezTo>
                      <a:pt x="21046" y="2610"/>
                      <a:pt x="21600" y="5405"/>
                      <a:pt x="21600" y="8229"/>
                    </a:cubicBezTo>
                    <a:cubicBezTo>
                      <a:pt x="21600" y="8566"/>
                      <a:pt x="21592" y="8903"/>
                      <a:pt x="21576" y="9241"/>
                    </a:cubicBezTo>
                    <a:lnTo>
                      <a:pt x="0" y="8229"/>
                    </a:lnTo>
                    <a:close/>
                  </a:path>
                </a:pathLst>
              </a:custGeom>
              <a:solidFill>
                <a:srgbClr val="0000FF"/>
              </a:solidFill>
              <a:ln w="11113">
                <a:solidFill>
                  <a:srgbClr val="000000"/>
                </a:solidFill>
                <a:round/>
                <a:headEnd/>
                <a:tailEnd/>
              </a:ln>
            </p:spPr>
            <p:txBody>
              <a:bodyPr/>
              <a:lstStyle/>
              <a:p>
                <a:endParaRPr lang="zh-CN" altLang="en-US"/>
              </a:p>
            </p:txBody>
          </p:sp>
          <p:sp>
            <p:nvSpPr>
              <p:cNvPr id="5265" name="Arc 145"/>
              <p:cNvSpPr>
                <a:spLocks/>
              </p:cNvSpPr>
              <p:nvPr/>
            </p:nvSpPr>
            <p:spPr bwMode="auto">
              <a:xfrm>
                <a:off x="3512" y="1704"/>
                <a:ext cx="739" cy="358"/>
              </a:xfrm>
              <a:custGeom>
                <a:avLst/>
                <a:gdLst>
                  <a:gd name="G0" fmla="+- 0 0 0"/>
                  <a:gd name="G1" fmla="+- 0 0 0"/>
                  <a:gd name="G2" fmla="+- 21600 0 0"/>
                  <a:gd name="T0" fmla="*/ 21576 w 21576"/>
                  <a:gd name="T1" fmla="*/ 1012 h 10077"/>
                  <a:gd name="T2" fmla="*/ 19105 w 21576"/>
                  <a:gd name="T3" fmla="*/ 10077 h 10077"/>
                  <a:gd name="T4" fmla="*/ 0 w 21576"/>
                  <a:gd name="T5" fmla="*/ 0 h 10077"/>
                </a:gdLst>
                <a:ahLst/>
                <a:cxnLst>
                  <a:cxn ang="0">
                    <a:pos x="T0" y="T1"/>
                  </a:cxn>
                  <a:cxn ang="0">
                    <a:pos x="T2" y="T3"/>
                  </a:cxn>
                  <a:cxn ang="0">
                    <a:pos x="T4" y="T5"/>
                  </a:cxn>
                </a:cxnLst>
                <a:rect l="0" t="0" r="r" b="b"/>
                <a:pathLst>
                  <a:path w="21576" h="10077" fill="none" extrusionOk="0">
                    <a:moveTo>
                      <a:pt x="21576" y="1012"/>
                    </a:moveTo>
                    <a:cubicBezTo>
                      <a:pt x="21427" y="4178"/>
                      <a:pt x="20584" y="7273"/>
                      <a:pt x="19105" y="10077"/>
                    </a:cubicBezTo>
                  </a:path>
                  <a:path w="21576" h="10077" stroke="0" extrusionOk="0">
                    <a:moveTo>
                      <a:pt x="21576" y="1012"/>
                    </a:moveTo>
                    <a:cubicBezTo>
                      <a:pt x="21427" y="4178"/>
                      <a:pt x="20584" y="7273"/>
                      <a:pt x="19105" y="10077"/>
                    </a:cubicBezTo>
                    <a:lnTo>
                      <a:pt x="0" y="0"/>
                    </a:lnTo>
                    <a:close/>
                  </a:path>
                </a:pathLst>
              </a:custGeom>
              <a:solidFill>
                <a:srgbClr val="FFFF00"/>
              </a:solidFill>
              <a:ln w="11113">
                <a:solidFill>
                  <a:srgbClr val="000000"/>
                </a:solidFill>
                <a:round/>
                <a:headEnd/>
                <a:tailEnd/>
              </a:ln>
            </p:spPr>
            <p:txBody>
              <a:bodyPr/>
              <a:lstStyle/>
              <a:p>
                <a:endParaRPr lang="zh-CN" altLang="en-US"/>
              </a:p>
            </p:txBody>
          </p:sp>
          <p:sp>
            <p:nvSpPr>
              <p:cNvPr id="5266" name="Arc 146"/>
              <p:cNvSpPr>
                <a:spLocks/>
              </p:cNvSpPr>
              <p:nvPr/>
            </p:nvSpPr>
            <p:spPr bwMode="auto">
              <a:xfrm>
                <a:off x="3512" y="1704"/>
                <a:ext cx="654" cy="555"/>
              </a:xfrm>
              <a:custGeom>
                <a:avLst/>
                <a:gdLst>
                  <a:gd name="G0" fmla="+- 0 0 0"/>
                  <a:gd name="G1" fmla="+- 0 0 0"/>
                  <a:gd name="G2" fmla="+- 21600 0 0"/>
                  <a:gd name="T0" fmla="*/ 19105 w 19105"/>
                  <a:gd name="T1" fmla="*/ 10077 h 15619"/>
                  <a:gd name="T2" fmla="*/ 14920 w 19105"/>
                  <a:gd name="T3" fmla="*/ 15619 h 15619"/>
                  <a:gd name="T4" fmla="*/ 0 w 19105"/>
                  <a:gd name="T5" fmla="*/ 0 h 15619"/>
                </a:gdLst>
                <a:ahLst/>
                <a:cxnLst>
                  <a:cxn ang="0">
                    <a:pos x="T0" y="T1"/>
                  </a:cxn>
                  <a:cxn ang="0">
                    <a:pos x="T2" y="T3"/>
                  </a:cxn>
                  <a:cxn ang="0">
                    <a:pos x="T4" y="T5"/>
                  </a:cxn>
                </a:cxnLst>
                <a:rect l="0" t="0" r="r" b="b"/>
                <a:pathLst>
                  <a:path w="19105" h="15619" fill="none" extrusionOk="0">
                    <a:moveTo>
                      <a:pt x="19105" y="10077"/>
                    </a:moveTo>
                    <a:cubicBezTo>
                      <a:pt x="18018" y="12138"/>
                      <a:pt x="16604" y="14009"/>
                      <a:pt x="14920" y="15619"/>
                    </a:cubicBezTo>
                  </a:path>
                  <a:path w="19105" h="15619" stroke="0" extrusionOk="0">
                    <a:moveTo>
                      <a:pt x="19105" y="10077"/>
                    </a:moveTo>
                    <a:cubicBezTo>
                      <a:pt x="18018" y="12138"/>
                      <a:pt x="16604" y="14009"/>
                      <a:pt x="14920" y="15619"/>
                    </a:cubicBezTo>
                    <a:lnTo>
                      <a:pt x="0" y="0"/>
                    </a:lnTo>
                    <a:close/>
                  </a:path>
                </a:pathLst>
              </a:custGeom>
              <a:solidFill>
                <a:srgbClr val="00FFFF"/>
              </a:solidFill>
              <a:ln w="11113">
                <a:solidFill>
                  <a:srgbClr val="000000"/>
                </a:solidFill>
                <a:round/>
                <a:headEnd/>
                <a:tailEnd/>
              </a:ln>
            </p:spPr>
            <p:txBody>
              <a:bodyPr/>
              <a:lstStyle/>
              <a:p>
                <a:endParaRPr lang="zh-CN" altLang="en-US"/>
              </a:p>
            </p:txBody>
          </p:sp>
          <p:sp>
            <p:nvSpPr>
              <p:cNvPr id="5267" name="Arc 147"/>
              <p:cNvSpPr>
                <a:spLocks/>
              </p:cNvSpPr>
              <p:nvPr/>
            </p:nvSpPr>
            <p:spPr bwMode="auto">
              <a:xfrm>
                <a:off x="3512" y="1704"/>
                <a:ext cx="510" cy="690"/>
              </a:xfrm>
              <a:custGeom>
                <a:avLst/>
                <a:gdLst>
                  <a:gd name="G0" fmla="+- 0 0 0"/>
                  <a:gd name="G1" fmla="+- 0 0 0"/>
                  <a:gd name="G2" fmla="+- 21600 0 0"/>
                  <a:gd name="T0" fmla="*/ 14920 w 14920"/>
                  <a:gd name="T1" fmla="*/ 15619 h 19439"/>
                  <a:gd name="T2" fmla="*/ 9416 w 14920"/>
                  <a:gd name="T3" fmla="*/ 19439 h 19439"/>
                  <a:gd name="T4" fmla="*/ 0 w 14920"/>
                  <a:gd name="T5" fmla="*/ 0 h 19439"/>
                </a:gdLst>
                <a:ahLst/>
                <a:cxnLst>
                  <a:cxn ang="0">
                    <a:pos x="T0" y="T1"/>
                  </a:cxn>
                  <a:cxn ang="0">
                    <a:pos x="T2" y="T3"/>
                  </a:cxn>
                  <a:cxn ang="0">
                    <a:pos x="T4" y="T5"/>
                  </a:cxn>
                </a:cxnLst>
                <a:rect l="0" t="0" r="r" b="b"/>
                <a:pathLst>
                  <a:path w="14920" h="19439" fill="none" extrusionOk="0">
                    <a:moveTo>
                      <a:pt x="14920" y="15619"/>
                    </a:moveTo>
                    <a:cubicBezTo>
                      <a:pt x="13295" y="17171"/>
                      <a:pt x="11438" y="18460"/>
                      <a:pt x="9416" y="19439"/>
                    </a:cubicBezTo>
                  </a:path>
                  <a:path w="14920" h="19439" stroke="0" extrusionOk="0">
                    <a:moveTo>
                      <a:pt x="14920" y="15619"/>
                    </a:moveTo>
                    <a:cubicBezTo>
                      <a:pt x="13295" y="17171"/>
                      <a:pt x="11438" y="18460"/>
                      <a:pt x="9416" y="19439"/>
                    </a:cubicBezTo>
                    <a:lnTo>
                      <a:pt x="0" y="0"/>
                    </a:lnTo>
                    <a:close/>
                  </a:path>
                </a:pathLst>
              </a:custGeom>
              <a:solidFill>
                <a:srgbClr val="FF00FF"/>
              </a:solidFill>
              <a:ln w="11113">
                <a:solidFill>
                  <a:srgbClr val="000000"/>
                </a:solidFill>
                <a:round/>
                <a:headEnd/>
                <a:tailEnd/>
              </a:ln>
            </p:spPr>
            <p:txBody>
              <a:bodyPr/>
              <a:lstStyle/>
              <a:p>
                <a:endParaRPr lang="zh-CN" altLang="en-US"/>
              </a:p>
            </p:txBody>
          </p:sp>
          <p:sp>
            <p:nvSpPr>
              <p:cNvPr id="5268" name="Arc 148"/>
              <p:cNvSpPr>
                <a:spLocks/>
              </p:cNvSpPr>
              <p:nvPr/>
            </p:nvSpPr>
            <p:spPr bwMode="auto">
              <a:xfrm>
                <a:off x="3512" y="1704"/>
                <a:ext cx="323" cy="749"/>
              </a:xfrm>
              <a:custGeom>
                <a:avLst/>
                <a:gdLst>
                  <a:gd name="G0" fmla="+- 0 0 0"/>
                  <a:gd name="G1" fmla="+- 0 0 0"/>
                  <a:gd name="G2" fmla="+- 21600 0 0"/>
                  <a:gd name="T0" fmla="*/ 9416 w 9416"/>
                  <a:gd name="T1" fmla="*/ 19439 h 21127"/>
                  <a:gd name="T2" fmla="*/ 4498 w 9416"/>
                  <a:gd name="T3" fmla="*/ 21127 h 21127"/>
                  <a:gd name="T4" fmla="*/ 0 w 9416"/>
                  <a:gd name="T5" fmla="*/ 0 h 21127"/>
                </a:gdLst>
                <a:ahLst/>
                <a:cxnLst>
                  <a:cxn ang="0">
                    <a:pos x="T0" y="T1"/>
                  </a:cxn>
                  <a:cxn ang="0">
                    <a:pos x="T2" y="T3"/>
                  </a:cxn>
                  <a:cxn ang="0">
                    <a:pos x="T4" y="T5"/>
                  </a:cxn>
                </a:cxnLst>
                <a:rect l="0" t="0" r="r" b="b"/>
                <a:pathLst>
                  <a:path w="9416" h="21127" fill="none" extrusionOk="0">
                    <a:moveTo>
                      <a:pt x="9416" y="19439"/>
                    </a:moveTo>
                    <a:cubicBezTo>
                      <a:pt x="7850" y="20197"/>
                      <a:pt x="6199" y="20764"/>
                      <a:pt x="4497" y="21126"/>
                    </a:cubicBezTo>
                  </a:path>
                  <a:path w="9416" h="21127" stroke="0" extrusionOk="0">
                    <a:moveTo>
                      <a:pt x="9416" y="19439"/>
                    </a:moveTo>
                    <a:cubicBezTo>
                      <a:pt x="7850" y="20197"/>
                      <a:pt x="6199" y="20764"/>
                      <a:pt x="4497" y="21126"/>
                    </a:cubicBezTo>
                    <a:lnTo>
                      <a:pt x="0" y="0"/>
                    </a:lnTo>
                    <a:close/>
                  </a:path>
                </a:pathLst>
              </a:custGeom>
              <a:solidFill>
                <a:srgbClr val="969696"/>
              </a:solidFill>
              <a:ln w="11113">
                <a:solidFill>
                  <a:srgbClr val="000000"/>
                </a:solidFill>
                <a:round/>
                <a:headEnd/>
                <a:tailEnd/>
              </a:ln>
            </p:spPr>
            <p:txBody>
              <a:bodyPr/>
              <a:lstStyle/>
              <a:p>
                <a:endParaRPr lang="zh-CN" altLang="en-US"/>
              </a:p>
            </p:txBody>
          </p:sp>
          <p:sp>
            <p:nvSpPr>
              <p:cNvPr id="5269" name="Arc 149"/>
              <p:cNvSpPr>
                <a:spLocks/>
              </p:cNvSpPr>
              <p:nvPr/>
            </p:nvSpPr>
            <p:spPr bwMode="auto">
              <a:xfrm>
                <a:off x="3468" y="1704"/>
                <a:ext cx="198" cy="767"/>
              </a:xfrm>
              <a:custGeom>
                <a:avLst/>
                <a:gdLst>
                  <a:gd name="G0" fmla="+- 1296 0 0"/>
                  <a:gd name="G1" fmla="+- 0 0 0"/>
                  <a:gd name="G2" fmla="+- 21600 0 0"/>
                  <a:gd name="T0" fmla="*/ 5794 w 5794"/>
                  <a:gd name="T1" fmla="*/ 21127 h 21600"/>
                  <a:gd name="T2" fmla="*/ 0 w 5794"/>
                  <a:gd name="T3" fmla="*/ 21561 h 21600"/>
                  <a:gd name="T4" fmla="*/ 1296 w 5794"/>
                  <a:gd name="T5" fmla="*/ 0 h 21600"/>
                </a:gdLst>
                <a:ahLst/>
                <a:cxnLst>
                  <a:cxn ang="0">
                    <a:pos x="T0" y="T1"/>
                  </a:cxn>
                  <a:cxn ang="0">
                    <a:pos x="T2" y="T3"/>
                  </a:cxn>
                  <a:cxn ang="0">
                    <a:pos x="T4" y="T5"/>
                  </a:cxn>
                </a:cxnLst>
                <a:rect l="0" t="0" r="r" b="b"/>
                <a:pathLst>
                  <a:path w="5794" h="21600" fill="none" extrusionOk="0">
                    <a:moveTo>
                      <a:pt x="5793" y="21126"/>
                    </a:moveTo>
                    <a:cubicBezTo>
                      <a:pt x="4315" y="21441"/>
                      <a:pt x="2807" y="21599"/>
                      <a:pt x="1296" y="21600"/>
                    </a:cubicBezTo>
                    <a:cubicBezTo>
                      <a:pt x="863" y="21600"/>
                      <a:pt x="431" y="21587"/>
                      <a:pt x="-1" y="21561"/>
                    </a:cubicBezTo>
                  </a:path>
                  <a:path w="5794" h="21600" stroke="0" extrusionOk="0">
                    <a:moveTo>
                      <a:pt x="5793" y="21126"/>
                    </a:moveTo>
                    <a:cubicBezTo>
                      <a:pt x="4315" y="21441"/>
                      <a:pt x="2807" y="21599"/>
                      <a:pt x="1296" y="21600"/>
                    </a:cubicBezTo>
                    <a:cubicBezTo>
                      <a:pt x="863" y="21600"/>
                      <a:pt x="431" y="21587"/>
                      <a:pt x="-1" y="21561"/>
                    </a:cubicBezTo>
                    <a:lnTo>
                      <a:pt x="1296" y="0"/>
                    </a:lnTo>
                    <a:close/>
                  </a:path>
                </a:pathLst>
              </a:custGeom>
              <a:noFill/>
              <a:ln w="11113">
                <a:solidFill>
                  <a:srgbClr val="000000"/>
                </a:solidFill>
                <a:round/>
                <a:headEnd/>
                <a:tailEnd/>
              </a:ln>
            </p:spPr>
            <p:txBody>
              <a:bodyPr/>
              <a:lstStyle/>
              <a:p>
                <a:endParaRPr lang="zh-CN" altLang="en-US"/>
              </a:p>
            </p:txBody>
          </p:sp>
          <p:sp>
            <p:nvSpPr>
              <p:cNvPr id="5270" name="Arc 150"/>
              <p:cNvSpPr>
                <a:spLocks/>
              </p:cNvSpPr>
              <p:nvPr/>
            </p:nvSpPr>
            <p:spPr bwMode="auto">
              <a:xfrm>
                <a:off x="3428" y="1704"/>
                <a:ext cx="84" cy="765"/>
              </a:xfrm>
              <a:custGeom>
                <a:avLst/>
                <a:gdLst>
                  <a:gd name="G0" fmla="+- 2452 0 0"/>
                  <a:gd name="G1" fmla="+- 0 0 0"/>
                  <a:gd name="G2" fmla="+- 21600 0 0"/>
                  <a:gd name="T0" fmla="*/ 1156 w 2452"/>
                  <a:gd name="T1" fmla="*/ 21561 h 21561"/>
                  <a:gd name="T2" fmla="*/ 0 w 2452"/>
                  <a:gd name="T3" fmla="*/ 21460 h 21561"/>
                  <a:gd name="T4" fmla="*/ 2452 w 2452"/>
                  <a:gd name="T5" fmla="*/ 0 h 21561"/>
                </a:gdLst>
                <a:ahLst/>
                <a:cxnLst>
                  <a:cxn ang="0">
                    <a:pos x="T0" y="T1"/>
                  </a:cxn>
                  <a:cxn ang="0">
                    <a:pos x="T2" y="T3"/>
                  </a:cxn>
                  <a:cxn ang="0">
                    <a:pos x="T4" y="T5"/>
                  </a:cxn>
                </a:cxnLst>
                <a:rect l="0" t="0" r="r" b="b"/>
                <a:pathLst>
                  <a:path w="2452" h="21561" fill="none" extrusionOk="0">
                    <a:moveTo>
                      <a:pt x="1155" y="21561"/>
                    </a:moveTo>
                    <a:cubicBezTo>
                      <a:pt x="769" y="21537"/>
                      <a:pt x="384" y="21504"/>
                      <a:pt x="-1" y="21460"/>
                    </a:cubicBezTo>
                  </a:path>
                  <a:path w="2452" h="21561" stroke="0" extrusionOk="0">
                    <a:moveTo>
                      <a:pt x="1155" y="21561"/>
                    </a:moveTo>
                    <a:cubicBezTo>
                      <a:pt x="769" y="21537"/>
                      <a:pt x="384" y="21504"/>
                      <a:pt x="-1" y="21460"/>
                    </a:cubicBezTo>
                    <a:lnTo>
                      <a:pt x="2452" y="0"/>
                    </a:lnTo>
                    <a:close/>
                  </a:path>
                </a:pathLst>
              </a:custGeom>
              <a:solidFill>
                <a:srgbClr val="993366"/>
              </a:solidFill>
              <a:ln w="11113">
                <a:solidFill>
                  <a:srgbClr val="000000"/>
                </a:solidFill>
                <a:round/>
                <a:headEnd/>
                <a:tailEnd/>
              </a:ln>
            </p:spPr>
            <p:txBody>
              <a:bodyPr/>
              <a:lstStyle/>
              <a:p>
                <a:endParaRPr lang="zh-CN" altLang="en-US"/>
              </a:p>
            </p:txBody>
          </p:sp>
          <p:sp>
            <p:nvSpPr>
              <p:cNvPr id="5271" name="Arc 151"/>
              <p:cNvSpPr>
                <a:spLocks/>
              </p:cNvSpPr>
              <p:nvPr/>
            </p:nvSpPr>
            <p:spPr bwMode="auto">
              <a:xfrm>
                <a:off x="3381" y="1704"/>
                <a:ext cx="131" cy="761"/>
              </a:xfrm>
              <a:custGeom>
                <a:avLst/>
                <a:gdLst>
                  <a:gd name="G0" fmla="+- 3817 0 0"/>
                  <a:gd name="G1" fmla="+- 0 0 0"/>
                  <a:gd name="G2" fmla="+- 21600 0 0"/>
                  <a:gd name="T0" fmla="*/ 1365 w 3817"/>
                  <a:gd name="T1" fmla="*/ 21460 h 21460"/>
                  <a:gd name="T2" fmla="*/ 0 w 3817"/>
                  <a:gd name="T3" fmla="*/ 21260 h 21460"/>
                  <a:gd name="T4" fmla="*/ 3817 w 3817"/>
                  <a:gd name="T5" fmla="*/ 0 h 21460"/>
                </a:gdLst>
                <a:ahLst/>
                <a:cxnLst>
                  <a:cxn ang="0">
                    <a:pos x="T0" y="T1"/>
                  </a:cxn>
                  <a:cxn ang="0">
                    <a:pos x="T2" y="T3"/>
                  </a:cxn>
                  <a:cxn ang="0">
                    <a:pos x="T4" y="T5"/>
                  </a:cxn>
                </a:cxnLst>
                <a:rect l="0" t="0" r="r" b="b"/>
                <a:pathLst>
                  <a:path w="3817" h="21460" fill="none" extrusionOk="0">
                    <a:moveTo>
                      <a:pt x="1364" y="21460"/>
                    </a:moveTo>
                    <a:cubicBezTo>
                      <a:pt x="907" y="21408"/>
                      <a:pt x="452" y="21341"/>
                      <a:pt x="-1" y="21260"/>
                    </a:cubicBezTo>
                  </a:path>
                  <a:path w="3817" h="21460" stroke="0" extrusionOk="0">
                    <a:moveTo>
                      <a:pt x="1364" y="21460"/>
                    </a:moveTo>
                    <a:cubicBezTo>
                      <a:pt x="907" y="21408"/>
                      <a:pt x="452" y="21341"/>
                      <a:pt x="-1" y="21260"/>
                    </a:cubicBezTo>
                    <a:lnTo>
                      <a:pt x="3817" y="0"/>
                    </a:lnTo>
                    <a:close/>
                  </a:path>
                </a:pathLst>
              </a:custGeom>
              <a:solidFill>
                <a:srgbClr val="FF6600"/>
              </a:solidFill>
              <a:ln w="11113">
                <a:solidFill>
                  <a:srgbClr val="000000"/>
                </a:solidFill>
                <a:round/>
                <a:headEnd/>
                <a:tailEnd/>
              </a:ln>
            </p:spPr>
            <p:txBody>
              <a:bodyPr/>
              <a:lstStyle/>
              <a:p>
                <a:endParaRPr lang="zh-CN" altLang="en-US"/>
              </a:p>
            </p:txBody>
          </p:sp>
          <p:sp>
            <p:nvSpPr>
              <p:cNvPr id="5272" name="Rectangle 152"/>
              <p:cNvSpPr>
                <a:spLocks noChangeArrowheads="1"/>
              </p:cNvSpPr>
              <p:nvPr/>
            </p:nvSpPr>
            <p:spPr bwMode="auto">
              <a:xfrm>
                <a:off x="2968" y="1562"/>
                <a:ext cx="328" cy="377"/>
              </a:xfrm>
              <a:prstGeom prst="rect">
                <a:avLst/>
              </a:prstGeom>
              <a:noFill/>
              <a:ln w="9525">
                <a:noFill/>
                <a:miter lim="800000"/>
                <a:headEnd/>
                <a:tailEnd/>
              </a:ln>
            </p:spPr>
            <p:txBody>
              <a:bodyPr wrap="none" lIns="0" tIns="0" rIns="0" bIns="0">
                <a:spAutoFit/>
              </a:bodyPr>
              <a:lstStyle/>
              <a:p>
                <a:pPr algn="ctr" eaLnBrk="0" hangingPunct="0"/>
                <a:r>
                  <a:rPr lang="zh-CN" altLang="en-US" sz="1700" b="1" dirty="0"/>
                  <a:t>钾</a:t>
                </a:r>
              </a:p>
              <a:p>
                <a:pPr algn="ctr" eaLnBrk="0" hangingPunct="0"/>
                <a:r>
                  <a:rPr lang="en-US" sz="1700" b="1" dirty="0">
                    <a:cs typeface="Times New Roman (Hebrew)" pitchFamily="26" charset="-79"/>
                  </a:rPr>
                  <a:t>42 %</a:t>
                </a:r>
                <a:endParaRPr lang="en-US" sz="2800" b="1" dirty="0">
                  <a:latin typeface="Times New Roman" pitchFamily="18" charset="0"/>
                  <a:cs typeface="Times New Roman (Hebrew)" pitchFamily="26" charset="-79"/>
                </a:endParaRPr>
              </a:p>
            </p:txBody>
          </p:sp>
          <p:sp>
            <p:nvSpPr>
              <p:cNvPr id="5273" name="Rectangle 153"/>
              <p:cNvSpPr>
                <a:spLocks noChangeArrowheads="1"/>
              </p:cNvSpPr>
              <p:nvPr/>
            </p:nvSpPr>
            <p:spPr bwMode="auto">
              <a:xfrm>
                <a:off x="3578" y="1109"/>
                <a:ext cx="254" cy="332"/>
              </a:xfrm>
              <a:prstGeom prst="rect">
                <a:avLst/>
              </a:prstGeom>
              <a:noFill/>
              <a:ln w="9525">
                <a:noFill/>
                <a:miter lim="800000"/>
                <a:headEnd/>
                <a:tailEnd/>
              </a:ln>
            </p:spPr>
            <p:txBody>
              <a:bodyPr wrap="none" lIns="0" tIns="0" rIns="0" bIns="0">
                <a:spAutoFit/>
              </a:bodyPr>
              <a:lstStyle/>
              <a:p>
                <a:pPr algn="ctr" eaLnBrk="0" hangingPunct="0"/>
                <a:r>
                  <a:rPr lang="zh-CN" altLang="en-US" sz="1500" b="1"/>
                  <a:t>氧</a:t>
                </a:r>
              </a:p>
              <a:p>
                <a:pPr algn="ctr" eaLnBrk="0" hangingPunct="0"/>
                <a:r>
                  <a:rPr lang="en-US" sz="1500" b="1">
                    <a:cs typeface="Times New Roman (Hebrew)" pitchFamily="26" charset="-79"/>
                  </a:rPr>
                  <a:t>24%</a:t>
                </a:r>
                <a:endParaRPr lang="en-US" sz="2400" b="1">
                  <a:latin typeface="Times New Roman" pitchFamily="18" charset="0"/>
                  <a:cs typeface="Times New Roman (Hebrew)" pitchFamily="26" charset="-79"/>
                </a:endParaRPr>
              </a:p>
            </p:txBody>
          </p:sp>
          <p:sp>
            <p:nvSpPr>
              <p:cNvPr id="5274" name="Rectangle 154"/>
              <p:cNvSpPr>
                <a:spLocks noChangeArrowheads="1"/>
              </p:cNvSpPr>
              <p:nvPr/>
            </p:nvSpPr>
            <p:spPr bwMode="auto">
              <a:xfrm>
                <a:off x="4558" y="1382"/>
                <a:ext cx="380" cy="167"/>
              </a:xfrm>
              <a:prstGeom prst="rect">
                <a:avLst/>
              </a:prstGeom>
              <a:noFill/>
              <a:ln w="9525">
                <a:noFill/>
                <a:miter lim="800000"/>
                <a:headEnd/>
                <a:tailEnd/>
              </a:ln>
            </p:spPr>
            <p:txBody>
              <a:bodyPr wrap="none" lIns="0" tIns="0" rIns="0" bIns="0">
                <a:spAutoFit/>
              </a:bodyPr>
              <a:lstStyle/>
              <a:p>
                <a:pPr eaLnBrk="0" hangingPunct="0"/>
                <a:r>
                  <a:rPr lang="en-US" sz="1500" b="1">
                    <a:cs typeface="Times New Roman (Hebrew)" pitchFamily="26" charset="-79"/>
                  </a:rPr>
                  <a:t> 7% </a:t>
                </a:r>
                <a:r>
                  <a:rPr lang="zh-CN" altLang="en-US" sz="1500" b="1"/>
                  <a:t>氯</a:t>
                </a:r>
              </a:p>
            </p:txBody>
          </p:sp>
          <p:sp>
            <p:nvSpPr>
              <p:cNvPr id="5275" name="Rectangle 155"/>
              <p:cNvSpPr>
                <a:spLocks noChangeArrowheads="1"/>
              </p:cNvSpPr>
              <p:nvPr/>
            </p:nvSpPr>
            <p:spPr bwMode="auto">
              <a:xfrm>
                <a:off x="4558" y="1612"/>
                <a:ext cx="380" cy="166"/>
              </a:xfrm>
              <a:prstGeom prst="rect">
                <a:avLst/>
              </a:prstGeom>
              <a:noFill/>
              <a:ln w="9525">
                <a:noFill/>
                <a:miter lim="800000"/>
                <a:headEnd/>
                <a:tailEnd/>
              </a:ln>
            </p:spPr>
            <p:txBody>
              <a:bodyPr wrap="none" lIns="0" tIns="0" rIns="0" bIns="0">
                <a:spAutoFit/>
              </a:bodyPr>
              <a:lstStyle/>
              <a:p>
                <a:pPr eaLnBrk="0" hangingPunct="0"/>
                <a:r>
                  <a:rPr lang="en-US" sz="1500">
                    <a:solidFill>
                      <a:srgbClr val="FFFF00"/>
                    </a:solidFill>
                    <a:cs typeface="Times New Roman (Hebrew)" pitchFamily="26" charset="-79"/>
                  </a:rPr>
                  <a:t> </a:t>
                </a:r>
                <a:r>
                  <a:rPr lang="en-US" sz="1500" b="1">
                    <a:cs typeface="Times New Roman (Hebrew)" pitchFamily="26" charset="-79"/>
                  </a:rPr>
                  <a:t>7% </a:t>
                </a:r>
                <a:r>
                  <a:rPr lang="zh-CN" altLang="en-US" sz="1500" b="1"/>
                  <a:t>硅</a:t>
                </a:r>
              </a:p>
            </p:txBody>
          </p:sp>
          <p:sp>
            <p:nvSpPr>
              <p:cNvPr id="5276" name="Rectangle 156"/>
              <p:cNvSpPr>
                <a:spLocks noChangeArrowheads="1"/>
              </p:cNvSpPr>
              <p:nvPr/>
            </p:nvSpPr>
            <p:spPr bwMode="auto">
              <a:xfrm>
                <a:off x="4558" y="1821"/>
                <a:ext cx="380" cy="166"/>
              </a:xfrm>
              <a:prstGeom prst="rect">
                <a:avLst/>
              </a:prstGeom>
              <a:noFill/>
              <a:ln w="9525">
                <a:noFill/>
                <a:miter lim="800000"/>
                <a:headEnd/>
                <a:tailEnd/>
              </a:ln>
            </p:spPr>
            <p:txBody>
              <a:bodyPr wrap="none" lIns="0" tIns="0" rIns="0" bIns="0">
                <a:spAutoFit/>
              </a:bodyPr>
              <a:lstStyle/>
              <a:p>
                <a:pPr eaLnBrk="0" hangingPunct="0"/>
                <a:r>
                  <a:rPr lang="en-US" sz="1500" b="1">
                    <a:cs typeface="Times New Roman (Hebrew)" pitchFamily="26" charset="-79"/>
                  </a:rPr>
                  <a:t> 5% </a:t>
                </a:r>
                <a:r>
                  <a:rPr lang="zh-CN" altLang="en-US" sz="1500" b="1"/>
                  <a:t>磷</a:t>
                </a:r>
              </a:p>
            </p:txBody>
          </p:sp>
          <p:sp>
            <p:nvSpPr>
              <p:cNvPr id="5277" name="Rectangle 157"/>
              <p:cNvSpPr>
                <a:spLocks noChangeArrowheads="1"/>
              </p:cNvSpPr>
              <p:nvPr/>
            </p:nvSpPr>
            <p:spPr bwMode="auto">
              <a:xfrm>
                <a:off x="4558" y="2031"/>
                <a:ext cx="380" cy="166"/>
              </a:xfrm>
              <a:prstGeom prst="rect">
                <a:avLst/>
              </a:prstGeom>
              <a:noFill/>
              <a:ln w="9525">
                <a:noFill/>
                <a:miter lim="800000"/>
                <a:headEnd/>
                <a:tailEnd/>
              </a:ln>
            </p:spPr>
            <p:txBody>
              <a:bodyPr wrap="none" lIns="0" tIns="0" rIns="0" bIns="0">
                <a:spAutoFit/>
              </a:bodyPr>
              <a:lstStyle/>
              <a:p>
                <a:pPr eaLnBrk="0" hangingPunct="0"/>
                <a:r>
                  <a:rPr lang="en-US" sz="1500" b="1" dirty="0">
                    <a:solidFill>
                      <a:srgbClr val="FFFF00"/>
                    </a:solidFill>
                    <a:cs typeface="Times New Roman (Hebrew)" pitchFamily="26" charset="-79"/>
                  </a:rPr>
                  <a:t> </a:t>
                </a:r>
                <a:r>
                  <a:rPr lang="en-US" sz="1500" b="1" dirty="0">
                    <a:cs typeface="Times New Roman (Hebrew)" pitchFamily="26" charset="-79"/>
                  </a:rPr>
                  <a:t>5% </a:t>
                </a:r>
                <a:r>
                  <a:rPr lang="zh-CN" altLang="en-US" sz="1500" b="1" dirty="0"/>
                  <a:t>钙</a:t>
                </a:r>
              </a:p>
            </p:txBody>
          </p:sp>
          <p:sp>
            <p:nvSpPr>
              <p:cNvPr id="5278" name="Rectangle 158"/>
              <p:cNvSpPr>
                <a:spLocks noChangeArrowheads="1"/>
              </p:cNvSpPr>
              <p:nvPr/>
            </p:nvSpPr>
            <p:spPr bwMode="auto">
              <a:xfrm>
                <a:off x="4558" y="2250"/>
                <a:ext cx="380" cy="166"/>
              </a:xfrm>
              <a:prstGeom prst="rect">
                <a:avLst/>
              </a:prstGeom>
              <a:noFill/>
              <a:ln w="9525">
                <a:noFill/>
                <a:miter lim="800000"/>
                <a:headEnd/>
                <a:tailEnd/>
              </a:ln>
            </p:spPr>
            <p:txBody>
              <a:bodyPr wrap="none" lIns="0" tIns="0" rIns="0" bIns="0">
                <a:spAutoFit/>
              </a:bodyPr>
              <a:lstStyle/>
              <a:p>
                <a:pPr eaLnBrk="0" hangingPunct="0"/>
                <a:r>
                  <a:rPr lang="en-US" sz="1500" b="1" dirty="0">
                    <a:cs typeface="Times New Roman (Hebrew)" pitchFamily="26" charset="-79"/>
                  </a:rPr>
                  <a:t> 4% </a:t>
                </a:r>
                <a:r>
                  <a:rPr lang="zh-CN" altLang="en-US" sz="1500" b="1" dirty="0"/>
                  <a:t>镁</a:t>
                </a:r>
                <a:endParaRPr lang="zh-CN" altLang="en-US" sz="2400" b="1" dirty="0">
                  <a:latin typeface="Times New Roman" pitchFamily="18" charset="0"/>
                </a:endParaRPr>
              </a:p>
            </p:txBody>
          </p:sp>
          <p:sp>
            <p:nvSpPr>
              <p:cNvPr id="5279" name="Rectangle 159"/>
              <p:cNvSpPr>
                <a:spLocks noChangeArrowheads="1"/>
              </p:cNvSpPr>
              <p:nvPr/>
            </p:nvSpPr>
            <p:spPr bwMode="auto">
              <a:xfrm>
                <a:off x="4558" y="2464"/>
                <a:ext cx="380" cy="166"/>
              </a:xfrm>
              <a:prstGeom prst="rect">
                <a:avLst/>
              </a:prstGeom>
              <a:noFill/>
              <a:ln w="9525">
                <a:noFill/>
                <a:miter lim="800000"/>
                <a:headEnd/>
                <a:tailEnd/>
              </a:ln>
            </p:spPr>
            <p:txBody>
              <a:bodyPr wrap="none" lIns="0" tIns="0" rIns="0" bIns="0">
                <a:spAutoFit/>
              </a:bodyPr>
              <a:lstStyle/>
              <a:p>
                <a:pPr eaLnBrk="0" hangingPunct="0"/>
                <a:r>
                  <a:rPr lang="en-US" sz="1500" b="1">
                    <a:cs typeface="Times New Roman (Hebrew)" pitchFamily="26" charset="-79"/>
                  </a:rPr>
                  <a:t> 4% </a:t>
                </a:r>
                <a:r>
                  <a:rPr lang="zh-CN" altLang="en-US" sz="1500" b="1"/>
                  <a:t>硫</a:t>
                </a:r>
              </a:p>
            </p:txBody>
          </p:sp>
          <p:sp>
            <p:nvSpPr>
              <p:cNvPr id="5280" name="Rectangle 160"/>
              <p:cNvSpPr>
                <a:spLocks noChangeArrowheads="1"/>
              </p:cNvSpPr>
              <p:nvPr/>
            </p:nvSpPr>
            <p:spPr bwMode="auto">
              <a:xfrm>
                <a:off x="4558" y="2682"/>
                <a:ext cx="380" cy="166"/>
              </a:xfrm>
              <a:prstGeom prst="rect">
                <a:avLst/>
              </a:prstGeom>
              <a:noFill/>
              <a:ln w="9525">
                <a:noFill/>
                <a:miter lim="800000"/>
                <a:headEnd/>
                <a:tailEnd/>
              </a:ln>
            </p:spPr>
            <p:txBody>
              <a:bodyPr wrap="none" lIns="0" tIns="0" rIns="0" bIns="0">
                <a:spAutoFit/>
              </a:bodyPr>
              <a:lstStyle/>
              <a:p>
                <a:pPr eaLnBrk="0" hangingPunct="0"/>
                <a:r>
                  <a:rPr lang="en-US" sz="1500">
                    <a:latin typeface="宋体" pitchFamily="2" charset="-122"/>
                    <a:cs typeface="Times New Roman (Hebrew)" pitchFamily="26" charset="-79"/>
                  </a:rPr>
                  <a:t> </a:t>
                </a:r>
                <a:r>
                  <a:rPr lang="en-US" sz="1500" b="1">
                    <a:latin typeface="宋体" pitchFamily="2" charset="-122"/>
                    <a:cs typeface="Times New Roman (Hebrew)" pitchFamily="26" charset="-79"/>
                  </a:rPr>
                  <a:t>1% </a:t>
                </a:r>
                <a:r>
                  <a:rPr lang="zh-CN" altLang="en-US" sz="1500" b="1">
                    <a:latin typeface="宋体" pitchFamily="2" charset="-122"/>
                  </a:rPr>
                  <a:t>钠</a:t>
                </a:r>
              </a:p>
            </p:txBody>
          </p:sp>
          <p:sp>
            <p:nvSpPr>
              <p:cNvPr id="5281" name="Rectangle 161"/>
              <p:cNvSpPr>
                <a:spLocks noChangeArrowheads="1"/>
              </p:cNvSpPr>
              <p:nvPr/>
            </p:nvSpPr>
            <p:spPr bwMode="auto">
              <a:xfrm>
                <a:off x="4558" y="2898"/>
                <a:ext cx="1202" cy="332"/>
              </a:xfrm>
              <a:prstGeom prst="rect">
                <a:avLst/>
              </a:prstGeom>
              <a:noFill/>
              <a:ln w="9525">
                <a:noFill/>
                <a:miter lim="800000"/>
                <a:headEnd/>
                <a:tailEnd/>
              </a:ln>
            </p:spPr>
            <p:txBody>
              <a:bodyPr lIns="0" tIns="0" rIns="0" bIns="0">
                <a:spAutoFit/>
              </a:bodyPr>
              <a:lstStyle/>
              <a:p>
                <a:pPr marL="100013" indent="-100013" eaLnBrk="0" hangingPunct="0"/>
                <a:r>
                  <a:rPr lang="en-US" sz="1500" b="1">
                    <a:latin typeface="宋体" pitchFamily="2" charset="-122"/>
                    <a:cs typeface="Times New Roman (Hebrew)" pitchFamily="26" charset="-79"/>
                  </a:rPr>
                  <a:t> 1% </a:t>
                </a:r>
                <a:r>
                  <a:rPr lang="zh-CN" altLang="en-US" sz="1500" b="1">
                    <a:latin typeface="宋体" pitchFamily="2" charset="-122"/>
                  </a:rPr>
                  <a:t>微量物质</a:t>
                </a:r>
                <a:r>
                  <a:rPr lang="en-US" sz="1500" b="1">
                    <a:latin typeface="宋体" pitchFamily="2" charset="-122"/>
                    <a:cs typeface="Times New Roman (Hebrew)" pitchFamily="26" charset="-79"/>
                  </a:rPr>
                  <a:t>:</a:t>
                </a:r>
                <a:r>
                  <a:rPr lang="zh-CN" altLang="en-US" sz="1500" b="1">
                    <a:latin typeface="宋体" pitchFamily="2" charset="-122"/>
                  </a:rPr>
                  <a:t>铁、</a:t>
                </a:r>
              </a:p>
              <a:p>
                <a:pPr marL="100013" indent="-100013" eaLnBrk="0" hangingPunct="0"/>
                <a:r>
                  <a:rPr lang="zh-CN" altLang="en-US" sz="1500" b="1">
                    <a:latin typeface="宋体" pitchFamily="2" charset="-122"/>
                  </a:rPr>
                  <a:t>锌、铜、锰、硼、钼</a:t>
                </a:r>
                <a:endParaRPr lang="en-US" sz="2400" b="1">
                  <a:latin typeface="宋体" pitchFamily="2" charset="-122"/>
                  <a:cs typeface="Times New Roman (Hebrew)" pitchFamily="26" charset="-79"/>
                </a:endParaRPr>
              </a:p>
            </p:txBody>
          </p:sp>
          <p:cxnSp>
            <p:nvCxnSpPr>
              <p:cNvPr id="5282" name="AutoShape 162"/>
              <p:cNvCxnSpPr>
                <a:cxnSpLocks noChangeShapeType="1"/>
                <a:stCxn id="5264" idx="0"/>
                <a:endCxn id="5274" idx="1"/>
              </p:cNvCxnSpPr>
              <p:nvPr/>
            </p:nvCxnSpPr>
            <p:spPr bwMode="auto">
              <a:xfrm>
                <a:off x="4196" y="1412"/>
                <a:ext cx="362" cy="44"/>
              </a:xfrm>
              <a:prstGeom prst="bentConnector3">
                <a:avLst>
                  <a:gd name="adj1" fmla="val 57736"/>
                </a:avLst>
              </a:prstGeom>
              <a:noFill/>
              <a:ln w="9525">
                <a:solidFill>
                  <a:schemeClr val="tx1"/>
                </a:solidFill>
                <a:miter lim="800000"/>
                <a:headEnd/>
                <a:tailEnd/>
              </a:ln>
              <a:effectLst/>
            </p:spPr>
          </p:cxnSp>
          <p:cxnSp>
            <p:nvCxnSpPr>
              <p:cNvPr id="5283" name="AutoShape 163"/>
              <p:cNvCxnSpPr>
                <a:cxnSpLocks noChangeShapeType="1"/>
                <a:stCxn id="5265" idx="0"/>
                <a:endCxn id="5275" idx="1"/>
              </p:cNvCxnSpPr>
              <p:nvPr/>
            </p:nvCxnSpPr>
            <p:spPr bwMode="auto">
              <a:xfrm flipV="1">
                <a:off x="4251" y="1684"/>
                <a:ext cx="307" cy="56"/>
              </a:xfrm>
              <a:prstGeom prst="bentConnector3">
                <a:avLst>
                  <a:gd name="adj1" fmla="val 49838"/>
                </a:avLst>
              </a:prstGeom>
              <a:noFill/>
              <a:ln w="9525">
                <a:solidFill>
                  <a:schemeClr val="tx1"/>
                </a:solidFill>
                <a:miter lim="800000"/>
                <a:headEnd/>
                <a:tailEnd/>
              </a:ln>
              <a:effectLst/>
            </p:spPr>
          </p:cxnSp>
          <p:cxnSp>
            <p:nvCxnSpPr>
              <p:cNvPr id="5284" name="AutoShape 164"/>
              <p:cNvCxnSpPr>
                <a:cxnSpLocks noChangeShapeType="1"/>
                <a:stCxn id="5266" idx="0"/>
                <a:endCxn id="5276" idx="1"/>
              </p:cNvCxnSpPr>
              <p:nvPr/>
            </p:nvCxnSpPr>
            <p:spPr bwMode="auto">
              <a:xfrm flipV="1">
                <a:off x="4166" y="1893"/>
                <a:ext cx="392" cy="169"/>
              </a:xfrm>
              <a:prstGeom prst="bentConnector3">
                <a:avLst>
                  <a:gd name="adj1" fmla="val 50000"/>
                </a:avLst>
              </a:prstGeom>
              <a:noFill/>
              <a:ln w="9525">
                <a:solidFill>
                  <a:schemeClr val="tx1"/>
                </a:solidFill>
                <a:miter lim="800000"/>
                <a:headEnd/>
                <a:tailEnd/>
              </a:ln>
              <a:effectLst/>
            </p:spPr>
          </p:cxnSp>
          <p:cxnSp>
            <p:nvCxnSpPr>
              <p:cNvPr id="5285" name="AutoShape 165"/>
              <p:cNvCxnSpPr>
                <a:cxnSpLocks noChangeShapeType="1"/>
                <a:stCxn id="5267" idx="0"/>
                <a:endCxn id="5277" idx="1"/>
              </p:cNvCxnSpPr>
              <p:nvPr/>
            </p:nvCxnSpPr>
            <p:spPr bwMode="auto">
              <a:xfrm flipV="1">
                <a:off x="4022" y="2103"/>
                <a:ext cx="536" cy="155"/>
              </a:xfrm>
              <a:prstGeom prst="bentConnector3">
                <a:avLst>
                  <a:gd name="adj1" fmla="val 50000"/>
                </a:avLst>
              </a:prstGeom>
              <a:noFill/>
              <a:ln w="9525">
                <a:solidFill>
                  <a:schemeClr val="tx1"/>
                </a:solidFill>
                <a:miter lim="800000"/>
                <a:headEnd/>
                <a:tailEnd/>
              </a:ln>
              <a:effectLst/>
            </p:spPr>
          </p:cxnSp>
          <p:cxnSp>
            <p:nvCxnSpPr>
              <p:cNvPr id="5286" name="AutoShape 166"/>
              <p:cNvCxnSpPr>
                <a:cxnSpLocks noChangeShapeType="1"/>
                <a:stCxn id="5268" idx="0"/>
                <a:endCxn id="5278" idx="1"/>
              </p:cNvCxnSpPr>
              <p:nvPr/>
            </p:nvCxnSpPr>
            <p:spPr bwMode="auto">
              <a:xfrm rot="5400000" flipH="1" flipV="1">
                <a:off x="4161" y="1996"/>
                <a:ext cx="71" cy="723"/>
              </a:xfrm>
              <a:prstGeom prst="bentConnector4">
                <a:avLst>
                  <a:gd name="adj1" fmla="val -33806"/>
                  <a:gd name="adj2" fmla="val 50069"/>
                </a:avLst>
              </a:prstGeom>
              <a:noFill/>
              <a:ln w="9525">
                <a:solidFill>
                  <a:schemeClr val="tx1"/>
                </a:solidFill>
                <a:miter lim="800000"/>
                <a:headEnd/>
                <a:tailEnd/>
              </a:ln>
              <a:effectLst/>
            </p:spPr>
          </p:cxnSp>
          <p:cxnSp>
            <p:nvCxnSpPr>
              <p:cNvPr id="5287" name="AutoShape 167"/>
              <p:cNvCxnSpPr>
                <a:cxnSpLocks noChangeShapeType="1"/>
                <a:stCxn id="5269" idx="0"/>
                <a:endCxn id="5279" idx="1"/>
              </p:cNvCxnSpPr>
              <p:nvPr/>
            </p:nvCxnSpPr>
            <p:spPr bwMode="auto">
              <a:xfrm rot="16200000" flipH="1">
                <a:off x="4071" y="2049"/>
                <a:ext cx="82" cy="892"/>
              </a:xfrm>
              <a:prstGeom prst="bentConnector2">
                <a:avLst/>
              </a:prstGeom>
              <a:noFill/>
              <a:ln w="9525">
                <a:solidFill>
                  <a:schemeClr val="tx1"/>
                </a:solidFill>
                <a:miter lim="800000"/>
                <a:headEnd/>
                <a:tailEnd/>
              </a:ln>
              <a:effectLst/>
            </p:spPr>
          </p:cxnSp>
          <p:cxnSp>
            <p:nvCxnSpPr>
              <p:cNvPr id="5288" name="AutoShape 168"/>
              <p:cNvCxnSpPr>
                <a:cxnSpLocks noChangeShapeType="1"/>
                <a:stCxn id="5270" idx="0"/>
                <a:endCxn id="5280" idx="1"/>
              </p:cNvCxnSpPr>
              <p:nvPr/>
            </p:nvCxnSpPr>
            <p:spPr bwMode="auto">
              <a:xfrm rot="16200000" flipH="1">
                <a:off x="3870" y="2067"/>
                <a:ext cx="285" cy="1090"/>
              </a:xfrm>
              <a:prstGeom prst="bentConnector2">
                <a:avLst/>
              </a:prstGeom>
              <a:noFill/>
              <a:ln w="9525">
                <a:solidFill>
                  <a:schemeClr val="tx1"/>
                </a:solidFill>
                <a:miter lim="800000"/>
                <a:headEnd/>
                <a:tailEnd/>
              </a:ln>
              <a:effectLst/>
            </p:spPr>
          </p:cxnSp>
          <p:cxnSp>
            <p:nvCxnSpPr>
              <p:cNvPr id="5289" name="AutoShape 169"/>
              <p:cNvCxnSpPr>
                <a:cxnSpLocks noChangeShapeType="1"/>
                <a:stCxn id="5271" idx="0"/>
                <a:endCxn id="5281" idx="1"/>
              </p:cNvCxnSpPr>
              <p:nvPr/>
            </p:nvCxnSpPr>
            <p:spPr bwMode="auto">
              <a:xfrm rot="16200000" flipH="1">
                <a:off x="3674" y="2219"/>
                <a:ext cx="638" cy="1130"/>
              </a:xfrm>
              <a:prstGeom prst="bentConnector2">
                <a:avLst/>
              </a:prstGeom>
              <a:noFill/>
              <a:ln w="9525">
                <a:solidFill>
                  <a:schemeClr val="tx1"/>
                </a:solidFill>
                <a:miter lim="800000"/>
                <a:headEnd/>
                <a:tailEnd/>
              </a:ln>
              <a:effectLst/>
            </p:spPr>
          </p:cxnSp>
        </p:grpSp>
        <p:grpSp>
          <p:nvGrpSpPr>
            <p:cNvPr id="4" name="Group 170"/>
            <p:cNvGrpSpPr>
              <a:grpSpLocks/>
            </p:cNvGrpSpPr>
            <p:nvPr/>
          </p:nvGrpSpPr>
          <p:grpSpPr bwMode="auto">
            <a:xfrm>
              <a:off x="612" y="709"/>
              <a:ext cx="1248" cy="1680"/>
              <a:chOff x="1132" y="1037"/>
              <a:chExt cx="1182" cy="1514"/>
            </a:xfrm>
          </p:grpSpPr>
          <p:sp>
            <p:nvSpPr>
              <p:cNvPr id="5291" name="Freeform 171"/>
              <p:cNvSpPr>
                <a:spLocks/>
              </p:cNvSpPr>
              <p:nvPr/>
            </p:nvSpPr>
            <p:spPr bwMode="auto">
              <a:xfrm>
                <a:off x="1601" y="1382"/>
                <a:ext cx="72" cy="654"/>
              </a:xfrm>
              <a:custGeom>
                <a:avLst/>
                <a:gdLst/>
                <a:ahLst/>
                <a:cxnLst>
                  <a:cxn ang="0">
                    <a:pos x="9" y="1309"/>
                  </a:cxn>
                  <a:cxn ang="0">
                    <a:pos x="0" y="13"/>
                  </a:cxn>
                  <a:cxn ang="0">
                    <a:pos x="17" y="0"/>
                  </a:cxn>
                  <a:cxn ang="0">
                    <a:pos x="27" y="997"/>
                  </a:cxn>
                  <a:cxn ang="0">
                    <a:pos x="47" y="1304"/>
                  </a:cxn>
                  <a:cxn ang="0">
                    <a:pos x="9" y="1309"/>
                  </a:cxn>
                </a:cxnLst>
                <a:rect l="0" t="0" r="r" b="b"/>
                <a:pathLst>
                  <a:path w="47" h="1309">
                    <a:moveTo>
                      <a:pt x="9" y="1309"/>
                    </a:moveTo>
                    <a:lnTo>
                      <a:pt x="0" y="13"/>
                    </a:lnTo>
                    <a:lnTo>
                      <a:pt x="17" y="0"/>
                    </a:lnTo>
                    <a:lnTo>
                      <a:pt x="27" y="997"/>
                    </a:lnTo>
                    <a:lnTo>
                      <a:pt x="47" y="1304"/>
                    </a:lnTo>
                    <a:lnTo>
                      <a:pt x="9" y="1309"/>
                    </a:lnTo>
                    <a:close/>
                  </a:path>
                </a:pathLst>
              </a:custGeom>
              <a:solidFill>
                <a:srgbClr val="009900"/>
              </a:solidFill>
              <a:ln w="9525">
                <a:solidFill>
                  <a:srgbClr val="009900"/>
                </a:solidFill>
                <a:round/>
                <a:headEnd/>
                <a:tailEnd/>
              </a:ln>
            </p:spPr>
            <p:txBody>
              <a:bodyPr/>
              <a:lstStyle/>
              <a:p>
                <a:endParaRPr lang="zh-CN" altLang="en-US"/>
              </a:p>
            </p:txBody>
          </p:sp>
          <p:sp>
            <p:nvSpPr>
              <p:cNvPr id="5292" name="Freeform 172"/>
              <p:cNvSpPr>
                <a:spLocks/>
              </p:cNvSpPr>
              <p:nvPr/>
            </p:nvSpPr>
            <p:spPr bwMode="auto">
              <a:xfrm>
                <a:off x="1673" y="1479"/>
                <a:ext cx="94" cy="87"/>
              </a:xfrm>
              <a:custGeom>
                <a:avLst/>
                <a:gdLst/>
                <a:ahLst/>
                <a:cxnLst>
                  <a:cxn ang="0">
                    <a:pos x="5" y="141"/>
                  </a:cxn>
                  <a:cxn ang="0">
                    <a:pos x="188" y="0"/>
                  </a:cxn>
                  <a:cxn ang="0">
                    <a:pos x="188" y="13"/>
                  </a:cxn>
                  <a:cxn ang="0">
                    <a:pos x="0" y="176"/>
                  </a:cxn>
                  <a:cxn ang="0">
                    <a:pos x="5" y="141"/>
                  </a:cxn>
                </a:cxnLst>
                <a:rect l="0" t="0" r="r" b="b"/>
                <a:pathLst>
                  <a:path w="188" h="176">
                    <a:moveTo>
                      <a:pt x="5" y="141"/>
                    </a:moveTo>
                    <a:lnTo>
                      <a:pt x="188" y="0"/>
                    </a:lnTo>
                    <a:lnTo>
                      <a:pt x="188" y="13"/>
                    </a:lnTo>
                    <a:lnTo>
                      <a:pt x="0" y="176"/>
                    </a:lnTo>
                    <a:lnTo>
                      <a:pt x="5" y="141"/>
                    </a:lnTo>
                    <a:close/>
                  </a:path>
                </a:pathLst>
              </a:custGeom>
              <a:solidFill>
                <a:srgbClr val="009900"/>
              </a:solidFill>
              <a:ln w="9525">
                <a:noFill/>
                <a:round/>
                <a:headEnd/>
                <a:tailEnd/>
              </a:ln>
            </p:spPr>
            <p:txBody>
              <a:bodyPr/>
              <a:lstStyle/>
              <a:p>
                <a:endParaRPr lang="zh-CN" altLang="en-US"/>
              </a:p>
            </p:txBody>
          </p:sp>
          <p:sp>
            <p:nvSpPr>
              <p:cNvPr id="5293" name="Freeform 173"/>
              <p:cNvSpPr>
                <a:spLocks/>
              </p:cNvSpPr>
              <p:nvPr/>
            </p:nvSpPr>
            <p:spPr bwMode="auto">
              <a:xfrm>
                <a:off x="1470" y="1519"/>
                <a:ext cx="109" cy="118"/>
              </a:xfrm>
              <a:custGeom>
                <a:avLst/>
                <a:gdLst/>
                <a:ahLst/>
                <a:cxnLst>
                  <a:cxn ang="0">
                    <a:pos x="218" y="235"/>
                  </a:cxn>
                  <a:cxn ang="0">
                    <a:pos x="213" y="183"/>
                  </a:cxn>
                  <a:cxn ang="0">
                    <a:pos x="9" y="0"/>
                  </a:cxn>
                  <a:cxn ang="0">
                    <a:pos x="0" y="38"/>
                  </a:cxn>
                  <a:cxn ang="0">
                    <a:pos x="218" y="235"/>
                  </a:cxn>
                </a:cxnLst>
                <a:rect l="0" t="0" r="r" b="b"/>
                <a:pathLst>
                  <a:path w="218" h="235">
                    <a:moveTo>
                      <a:pt x="218" y="235"/>
                    </a:moveTo>
                    <a:lnTo>
                      <a:pt x="213" y="183"/>
                    </a:lnTo>
                    <a:lnTo>
                      <a:pt x="9" y="0"/>
                    </a:lnTo>
                    <a:lnTo>
                      <a:pt x="0" y="38"/>
                    </a:lnTo>
                    <a:lnTo>
                      <a:pt x="218" y="235"/>
                    </a:lnTo>
                    <a:close/>
                  </a:path>
                </a:pathLst>
              </a:custGeom>
              <a:solidFill>
                <a:srgbClr val="009900"/>
              </a:solidFill>
              <a:ln w="9525">
                <a:noFill/>
                <a:round/>
                <a:headEnd/>
                <a:tailEnd/>
              </a:ln>
            </p:spPr>
            <p:txBody>
              <a:bodyPr/>
              <a:lstStyle/>
              <a:p>
                <a:endParaRPr lang="zh-CN" altLang="en-US"/>
              </a:p>
            </p:txBody>
          </p:sp>
          <p:sp>
            <p:nvSpPr>
              <p:cNvPr id="5294" name="Freeform 174"/>
              <p:cNvSpPr>
                <a:spLocks/>
              </p:cNvSpPr>
              <p:nvPr/>
            </p:nvSpPr>
            <p:spPr bwMode="auto">
              <a:xfrm>
                <a:off x="1146" y="1444"/>
                <a:ext cx="319" cy="255"/>
              </a:xfrm>
              <a:custGeom>
                <a:avLst/>
                <a:gdLst/>
                <a:ahLst/>
                <a:cxnLst>
                  <a:cxn ang="0">
                    <a:pos x="611" y="372"/>
                  </a:cxn>
                  <a:cxn ang="0">
                    <a:pos x="600" y="383"/>
                  </a:cxn>
                  <a:cxn ang="0">
                    <a:pos x="573" y="408"/>
                  </a:cxn>
                  <a:cxn ang="0">
                    <a:pos x="529" y="439"/>
                  </a:cxn>
                  <a:cxn ang="0">
                    <a:pos x="474" y="466"/>
                  </a:cxn>
                  <a:cxn ang="0">
                    <a:pos x="312" y="507"/>
                  </a:cxn>
                  <a:cxn ang="0">
                    <a:pos x="319" y="480"/>
                  </a:cxn>
                  <a:cxn ang="0">
                    <a:pos x="331" y="437"/>
                  </a:cxn>
                  <a:cxn ang="0">
                    <a:pos x="341" y="387"/>
                  </a:cxn>
                  <a:cxn ang="0">
                    <a:pos x="347" y="359"/>
                  </a:cxn>
                  <a:cxn ang="0">
                    <a:pos x="352" y="326"/>
                  </a:cxn>
                  <a:cxn ang="0">
                    <a:pos x="363" y="281"/>
                  </a:cxn>
                  <a:cxn ang="0">
                    <a:pos x="381" y="241"/>
                  </a:cxn>
                  <a:cxn ang="0">
                    <a:pos x="390" y="231"/>
                  </a:cxn>
                  <a:cxn ang="0">
                    <a:pos x="357" y="234"/>
                  </a:cxn>
                  <a:cxn ang="0">
                    <a:pos x="307" y="241"/>
                  </a:cxn>
                  <a:cxn ang="0">
                    <a:pos x="250" y="245"/>
                  </a:cxn>
                  <a:cxn ang="0">
                    <a:pos x="220" y="246"/>
                  </a:cxn>
                  <a:cxn ang="0">
                    <a:pos x="190" y="247"/>
                  </a:cxn>
                  <a:cxn ang="0">
                    <a:pos x="139" y="242"/>
                  </a:cxn>
                  <a:cxn ang="0">
                    <a:pos x="83" y="225"/>
                  </a:cxn>
                  <a:cxn ang="0">
                    <a:pos x="54" y="209"/>
                  </a:cxn>
                  <a:cxn ang="0">
                    <a:pos x="43" y="201"/>
                  </a:cxn>
                  <a:cxn ang="0">
                    <a:pos x="27" y="183"/>
                  </a:cxn>
                  <a:cxn ang="0">
                    <a:pos x="8" y="155"/>
                  </a:cxn>
                  <a:cxn ang="0">
                    <a:pos x="5" y="134"/>
                  </a:cxn>
                  <a:cxn ang="0">
                    <a:pos x="35" y="118"/>
                  </a:cxn>
                  <a:cxn ang="0">
                    <a:pos x="82" y="93"/>
                  </a:cxn>
                  <a:cxn ang="0">
                    <a:pos x="131" y="65"/>
                  </a:cxn>
                  <a:cxn ang="0">
                    <a:pos x="159" y="51"/>
                  </a:cxn>
                  <a:cxn ang="0">
                    <a:pos x="190" y="37"/>
                  </a:cxn>
                  <a:cxn ang="0">
                    <a:pos x="240" y="18"/>
                  </a:cxn>
                  <a:cxn ang="0">
                    <a:pos x="295" y="4"/>
                  </a:cxn>
                  <a:cxn ang="0">
                    <a:pos x="326" y="2"/>
                  </a:cxn>
                  <a:cxn ang="0">
                    <a:pos x="364" y="0"/>
                  </a:cxn>
                  <a:cxn ang="0">
                    <a:pos x="422" y="2"/>
                  </a:cxn>
                  <a:cxn ang="0">
                    <a:pos x="478" y="10"/>
                  </a:cxn>
                  <a:cxn ang="0">
                    <a:pos x="504" y="20"/>
                  </a:cxn>
                  <a:cxn ang="0">
                    <a:pos x="526" y="37"/>
                  </a:cxn>
                  <a:cxn ang="0">
                    <a:pos x="559" y="68"/>
                  </a:cxn>
                  <a:cxn ang="0">
                    <a:pos x="591" y="109"/>
                  </a:cxn>
                  <a:cxn ang="0">
                    <a:pos x="637" y="133"/>
                  </a:cxn>
                </a:cxnLst>
                <a:rect l="0" t="0" r="r" b="b"/>
                <a:pathLst>
                  <a:path w="637" h="511">
                    <a:moveTo>
                      <a:pt x="619" y="175"/>
                    </a:moveTo>
                    <a:lnTo>
                      <a:pt x="611" y="372"/>
                    </a:lnTo>
                    <a:lnTo>
                      <a:pt x="609" y="375"/>
                    </a:lnTo>
                    <a:lnTo>
                      <a:pt x="600" y="383"/>
                    </a:lnTo>
                    <a:lnTo>
                      <a:pt x="589" y="394"/>
                    </a:lnTo>
                    <a:lnTo>
                      <a:pt x="573" y="408"/>
                    </a:lnTo>
                    <a:lnTo>
                      <a:pt x="552" y="423"/>
                    </a:lnTo>
                    <a:lnTo>
                      <a:pt x="529" y="439"/>
                    </a:lnTo>
                    <a:lnTo>
                      <a:pt x="502" y="453"/>
                    </a:lnTo>
                    <a:lnTo>
                      <a:pt x="474" y="466"/>
                    </a:lnTo>
                    <a:lnTo>
                      <a:pt x="311" y="511"/>
                    </a:lnTo>
                    <a:lnTo>
                      <a:pt x="312" y="507"/>
                    </a:lnTo>
                    <a:lnTo>
                      <a:pt x="316" y="496"/>
                    </a:lnTo>
                    <a:lnTo>
                      <a:pt x="319" y="480"/>
                    </a:lnTo>
                    <a:lnTo>
                      <a:pt x="325" y="460"/>
                    </a:lnTo>
                    <a:lnTo>
                      <a:pt x="331" y="437"/>
                    </a:lnTo>
                    <a:lnTo>
                      <a:pt x="337" y="412"/>
                    </a:lnTo>
                    <a:lnTo>
                      <a:pt x="341" y="387"/>
                    </a:lnTo>
                    <a:lnTo>
                      <a:pt x="346" y="363"/>
                    </a:lnTo>
                    <a:lnTo>
                      <a:pt x="347" y="359"/>
                    </a:lnTo>
                    <a:lnTo>
                      <a:pt x="348" y="346"/>
                    </a:lnTo>
                    <a:lnTo>
                      <a:pt x="352" y="326"/>
                    </a:lnTo>
                    <a:lnTo>
                      <a:pt x="356" y="304"/>
                    </a:lnTo>
                    <a:lnTo>
                      <a:pt x="363" y="281"/>
                    </a:lnTo>
                    <a:lnTo>
                      <a:pt x="371" y="260"/>
                    </a:lnTo>
                    <a:lnTo>
                      <a:pt x="381" y="241"/>
                    </a:lnTo>
                    <a:lnTo>
                      <a:pt x="394" y="230"/>
                    </a:lnTo>
                    <a:lnTo>
                      <a:pt x="390" y="231"/>
                    </a:lnTo>
                    <a:lnTo>
                      <a:pt x="377" y="232"/>
                    </a:lnTo>
                    <a:lnTo>
                      <a:pt x="357" y="234"/>
                    </a:lnTo>
                    <a:lnTo>
                      <a:pt x="333" y="238"/>
                    </a:lnTo>
                    <a:lnTo>
                      <a:pt x="307" y="241"/>
                    </a:lnTo>
                    <a:lnTo>
                      <a:pt x="278" y="243"/>
                    </a:lnTo>
                    <a:lnTo>
                      <a:pt x="250" y="245"/>
                    </a:lnTo>
                    <a:lnTo>
                      <a:pt x="225" y="246"/>
                    </a:lnTo>
                    <a:lnTo>
                      <a:pt x="220" y="246"/>
                    </a:lnTo>
                    <a:lnTo>
                      <a:pt x="209" y="247"/>
                    </a:lnTo>
                    <a:lnTo>
                      <a:pt x="190" y="247"/>
                    </a:lnTo>
                    <a:lnTo>
                      <a:pt x="166" y="246"/>
                    </a:lnTo>
                    <a:lnTo>
                      <a:pt x="139" y="242"/>
                    </a:lnTo>
                    <a:lnTo>
                      <a:pt x="112" y="236"/>
                    </a:lnTo>
                    <a:lnTo>
                      <a:pt x="83" y="225"/>
                    </a:lnTo>
                    <a:lnTo>
                      <a:pt x="55" y="210"/>
                    </a:lnTo>
                    <a:lnTo>
                      <a:pt x="54" y="209"/>
                    </a:lnTo>
                    <a:lnTo>
                      <a:pt x="50" y="207"/>
                    </a:lnTo>
                    <a:lnTo>
                      <a:pt x="43" y="201"/>
                    </a:lnTo>
                    <a:lnTo>
                      <a:pt x="35" y="194"/>
                    </a:lnTo>
                    <a:lnTo>
                      <a:pt x="27" y="183"/>
                    </a:lnTo>
                    <a:lnTo>
                      <a:pt x="17" y="171"/>
                    </a:lnTo>
                    <a:lnTo>
                      <a:pt x="8" y="155"/>
                    </a:lnTo>
                    <a:lnTo>
                      <a:pt x="0" y="136"/>
                    </a:lnTo>
                    <a:lnTo>
                      <a:pt x="5" y="134"/>
                    </a:lnTo>
                    <a:lnTo>
                      <a:pt x="16" y="127"/>
                    </a:lnTo>
                    <a:lnTo>
                      <a:pt x="35" y="118"/>
                    </a:lnTo>
                    <a:lnTo>
                      <a:pt x="56" y="105"/>
                    </a:lnTo>
                    <a:lnTo>
                      <a:pt x="82" y="93"/>
                    </a:lnTo>
                    <a:lnTo>
                      <a:pt x="107" y="79"/>
                    </a:lnTo>
                    <a:lnTo>
                      <a:pt x="131" y="65"/>
                    </a:lnTo>
                    <a:lnTo>
                      <a:pt x="154" y="53"/>
                    </a:lnTo>
                    <a:lnTo>
                      <a:pt x="159" y="51"/>
                    </a:lnTo>
                    <a:lnTo>
                      <a:pt x="172" y="45"/>
                    </a:lnTo>
                    <a:lnTo>
                      <a:pt x="190" y="37"/>
                    </a:lnTo>
                    <a:lnTo>
                      <a:pt x="213" y="27"/>
                    </a:lnTo>
                    <a:lnTo>
                      <a:pt x="240" y="18"/>
                    </a:lnTo>
                    <a:lnTo>
                      <a:pt x="267" y="10"/>
                    </a:lnTo>
                    <a:lnTo>
                      <a:pt x="295" y="4"/>
                    </a:lnTo>
                    <a:lnTo>
                      <a:pt x="320" y="2"/>
                    </a:lnTo>
                    <a:lnTo>
                      <a:pt x="326" y="2"/>
                    </a:lnTo>
                    <a:lnTo>
                      <a:pt x="341" y="0"/>
                    </a:lnTo>
                    <a:lnTo>
                      <a:pt x="364" y="0"/>
                    </a:lnTo>
                    <a:lnTo>
                      <a:pt x="392" y="0"/>
                    </a:lnTo>
                    <a:lnTo>
                      <a:pt x="422" y="2"/>
                    </a:lnTo>
                    <a:lnTo>
                      <a:pt x="452" y="5"/>
                    </a:lnTo>
                    <a:lnTo>
                      <a:pt x="478" y="10"/>
                    </a:lnTo>
                    <a:lnTo>
                      <a:pt x="500" y="18"/>
                    </a:lnTo>
                    <a:lnTo>
                      <a:pt x="504" y="20"/>
                    </a:lnTo>
                    <a:lnTo>
                      <a:pt x="513" y="27"/>
                    </a:lnTo>
                    <a:lnTo>
                      <a:pt x="526" y="37"/>
                    </a:lnTo>
                    <a:lnTo>
                      <a:pt x="542" y="51"/>
                    </a:lnTo>
                    <a:lnTo>
                      <a:pt x="559" y="68"/>
                    </a:lnTo>
                    <a:lnTo>
                      <a:pt x="575" y="87"/>
                    </a:lnTo>
                    <a:lnTo>
                      <a:pt x="591" y="109"/>
                    </a:lnTo>
                    <a:lnTo>
                      <a:pt x="603" y="131"/>
                    </a:lnTo>
                    <a:lnTo>
                      <a:pt x="637" y="133"/>
                    </a:lnTo>
                    <a:lnTo>
                      <a:pt x="619" y="175"/>
                    </a:lnTo>
                    <a:close/>
                  </a:path>
                </a:pathLst>
              </a:custGeom>
              <a:solidFill>
                <a:srgbClr val="000000"/>
              </a:solidFill>
              <a:ln w="9525">
                <a:noFill/>
                <a:round/>
                <a:headEnd/>
                <a:tailEnd/>
              </a:ln>
            </p:spPr>
            <p:txBody>
              <a:bodyPr/>
              <a:lstStyle/>
              <a:p>
                <a:endParaRPr lang="zh-CN" altLang="en-US"/>
              </a:p>
            </p:txBody>
          </p:sp>
          <p:sp>
            <p:nvSpPr>
              <p:cNvPr id="5295" name="Freeform 175"/>
              <p:cNvSpPr>
                <a:spLocks/>
              </p:cNvSpPr>
              <p:nvPr/>
            </p:nvSpPr>
            <p:spPr bwMode="auto">
              <a:xfrm>
                <a:off x="1406" y="1355"/>
                <a:ext cx="89" cy="136"/>
              </a:xfrm>
              <a:custGeom>
                <a:avLst/>
                <a:gdLst/>
                <a:ahLst/>
                <a:cxnLst>
                  <a:cxn ang="0">
                    <a:pos x="105" y="272"/>
                  </a:cxn>
                  <a:cxn ang="0">
                    <a:pos x="101" y="270"/>
                  </a:cxn>
                  <a:cxn ang="0">
                    <a:pos x="91" y="261"/>
                  </a:cxn>
                  <a:cxn ang="0">
                    <a:pos x="77" y="250"/>
                  </a:cxn>
                  <a:cxn ang="0">
                    <a:pos x="61" y="236"/>
                  </a:cxn>
                  <a:cxn ang="0">
                    <a:pos x="44" y="219"/>
                  </a:cxn>
                  <a:cxn ang="0">
                    <a:pos x="27" y="202"/>
                  </a:cxn>
                  <a:cxn ang="0">
                    <a:pos x="16" y="183"/>
                  </a:cxn>
                  <a:cxn ang="0">
                    <a:pos x="9" y="166"/>
                  </a:cxn>
                  <a:cxn ang="0">
                    <a:pos x="7" y="154"/>
                  </a:cxn>
                  <a:cxn ang="0">
                    <a:pos x="1" y="126"/>
                  </a:cxn>
                  <a:cxn ang="0">
                    <a:pos x="0" y="89"/>
                  </a:cxn>
                  <a:cxn ang="0">
                    <a:pos x="6" y="54"/>
                  </a:cxn>
                  <a:cxn ang="0">
                    <a:pos x="38" y="0"/>
                  </a:cxn>
                  <a:cxn ang="0">
                    <a:pos x="178" y="106"/>
                  </a:cxn>
                  <a:cxn ang="0">
                    <a:pos x="105" y="272"/>
                  </a:cxn>
                </a:cxnLst>
                <a:rect l="0" t="0" r="r" b="b"/>
                <a:pathLst>
                  <a:path w="178" h="272">
                    <a:moveTo>
                      <a:pt x="105" y="272"/>
                    </a:moveTo>
                    <a:lnTo>
                      <a:pt x="101" y="270"/>
                    </a:lnTo>
                    <a:lnTo>
                      <a:pt x="91" y="261"/>
                    </a:lnTo>
                    <a:lnTo>
                      <a:pt x="77" y="250"/>
                    </a:lnTo>
                    <a:lnTo>
                      <a:pt x="61" y="236"/>
                    </a:lnTo>
                    <a:lnTo>
                      <a:pt x="44" y="219"/>
                    </a:lnTo>
                    <a:lnTo>
                      <a:pt x="27" y="202"/>
                    </a:lnTo>
                    <a:lnTo>
                      <a:pt x="16" y="183"/>
                    </a:lnTo>
                    <a:lnTo>
                      <a:pt x="9" y="166"/>
                    </a:lnTo>
                    <a:lnTo>
                      <a:pt x="7" y="154"/>
                    </a:lnTo>
                    <a:lnTo>
                      <a:pt x="1" y="126"/>
                    </a:lnTo>
                    <a:lnTo>
                      <a:pt x="0" y="89"/>
                    </a:lnTo>
                    <a:lnTo>
                      <a:pt x="6" y="54"/>
                    </a:lnTo>
                    <a:lnTo>
                      <a:pt x="38" y="0"/>
                    </a:lnTo>
                    <a:lnTo>
                      <a:pt x="178" y="106"/>
                    </a:lnTo>
                    <a:lnTo>
                      <a:pt x="105" y="272"/>
                    </a:lnTo>
                    <a:close/>
                  </a:path>
                </a:pathLst>
              </a:custGeom>
              <a:solidFill>
                <a:srgbClr val="000000"/>
              </a:solidFill>
              <a:ln w="9525">
                <a:noFill/>
                <a:round/>
                <a:headEnd/>
                <a:tailEnd/>
              </a:ln>
            </p:spPr>
            <p:txBody>
              <a:bodyPr/>
              <a:lstStyle/>
              <a:p>
                <a:endParaRPr lang="zh-CN" altLang="en-US"/>
              </a:p>
            </p:txBody>
          </p:sp>
          <p:sp>
            <p:nvSpPr>
              <p:cNvPr id="5296" name="Freeform 176"/>
              <p:cNvSpPr>
                <a:spLocks/>
              </p:cNvSpPr>
              <p:nvPr/>
            </p:nvSpPr>
            <p:spPr bwMode="auto">
              <a:xfrm>
                <a:off x="1248" y="1273"/>
                <a:ext cx="140" cy="161"/>
              </a:xfrm>
              <a:custGeom>
                <a:avLst/>
                <a:gdLst/>
                <a:ahLst/>
                <a:cxnLst>
                  <a:cxn ang="0">
                    <a:pos x="280" y="322"/>
                  </a:cxn>
                  <a:cxn ang="0">
                    <a:pos x="280" y="315"/>
                  </a:cxn>
                  <a:cxn ang="0">
                    <a:pos x="278" y="296"/>
                  </a:cxn>
                  <a:cxn ang="0">
                    <a:pos x="274" y="269"/>
                  </a:cxn>
                  <a:cxn ang="0">
                    <a:pos x="269" y="234"/>
                  </a:cxn>
                  <a:cxn ang="0">
                    <a:pos x="259" y="196"/>
                  </a:cxn>
                  <a:cxn ang="0">
                    <a:pos x="248" y="158"/>
                  </a:cxn>
                  <a:cxn ang="0">
                    <a:pos x="230" y="122"/>
                  </a:cxn>
                  <a:cxn ang="0">
                    <a:pos x="210" y="91"/>
                  </a:cxn>
                  <a:cxn ang="0">
                    <a:pos x="209" y="90"/>
                  </a:cxn>
                  <a:cxn ang="0">
                    <a:pos x="206" y="84"/>
                  </a:cxn>
                  <a:cxn ang="0">
                    <a:pos x="201" y="77"/>
                  </a:cxn>
                  <a:cxn ang="0">
                    <a:pos x="194" y="68"/>
                  </a:cxn>
                  <a:cxn ang="0">
                    <a:pos x="184" y="58"/>
                  </a:cxn>
                  <a:cxn ang="0">
                    <a:pos x="172" y="47"/>
                  </a:cxn>
                  <a:cxn ang="0">
                    <a:pos x="157" y="36"/>
                  </a:cxn>
                  <a:cxn ang="0">
                    <a:pos x="139" y="24"/>
                  </a:cxn>
                  <a:cxn ang="0">
                    <a:pos x="136" y="23"/>
                  </a:cxn>
                  <a:cxn ang="0">
                    <a:pos x="126" y="20"/>
                  </a:cxn>
                  <a:cxn ang="0">
                    <a:pos x="109" y="15"/>
                  </a:cxn>
                  <a:cxn ang="0">
                    <a:pos x="91" y="9"/>
                  </a:cxn>
                  <a:cxn ang="0">
                    <a:pos x="69" y="5"/>
                  </a:cxn>
                  <a:cxn ang="0">
                    <a:pos x="46" y="1"/>
                  </a:cxn>
                  <a:cxn ang="0">
                    <a:pos x="23" y="0"/>
                  </a:cxn>
                  <a:cxn ang="0">
                    <a:pos x="1" y="1"/>
                  </a:cxn>
                  <a:cxn ang="0">
                    <a:pos x="0" y="16"/>
                  </a:cxn>
                  <a:cxn ang="0">
                    <a:pos x="0" y="52"/>
                  </a:cxn>
                  <a:cxn ang="0">
                    <a:pos x="5" y="96"/>
                  </a:cxn>
                  <a:cxn ang="0">
                    <a:pos x="17" y="136"/>
                  </a:cxn>
                  <a:cxn ang="0">
                    <a:pos x="18" y="138"/>
                  </a:cxn>
                  <a:cxn ang="0">
                    <a:pos x="22" y="145"/>
                  </a:cxn>
                  <a:cxn ang="0">
                    <a:pos x="28" y="156"/>
                  </a:cxn>
                  <a:cxn ang="0">
                    <a:pos x="36" y="170"/>
                  </a:cxn>
                  <a:cxn ang="0">
                    <a:pos x="48" y="185"/>
                  </a:cxn>
                  <a:cxn ang="0">
                    <a:pos x="63" y="202"/>
                  </a:cxn>
                  <a:cxn ang="0">
                    <a:pos x="83" y="220"/>
                  </a:cxn>
                  <a:cxn ang="0">
                    <a:pos x="107" y="239"/>
                  </a:cxn>
                  <a:cxn ang="0">
                    <a:pos x="111" y="241"/>
                  </a:cxn>
                  <a:cxn ang="0">
                    <a:pos x="122" y="247"/>
                  </a:cxn>
                  <a:cxn ang="0">
                    <a:pos x="139" y="256"/>
                  </a:cxn>
                  <a:cxn ang="0">
                    <a:pos x="161" y="267"/>
                  </a:cxn>
                  <a:cxn ang="0">
                    <a:pos x="188" y="281"/>
                  </a:cxn>
                  <a:cxn ang="0">
                    <a:pos x="217" y="295"/>
                  </a:cxn>
                  <a:cxn ang="0">
                    <a:pos x="248" y="309"/>
                  </a:cxn>
                  <a:cxn ang="0">
                    <a:pos x="280" y="322"/>
                  </a:cxn>
                </a:cxnLst>
                <a:rect l="0" t="0" r="r" b="b"/>
                <a:pathLst>
                  <a:path w="280" h="322">
                    <a:moveTo>
                      <a:pt x="280" y="322"/>
                    </a:moveTo>
                    <a:lnTo>
                      <a:pt x="280" y="315"/>
                    </a:lnTo>
                    <a:lnTo>
                      <a:pt x="278" y="296"/>
                    </a:lnTo>
                    <a:lnTo>
                      <a:pt x="274" y="269"/>
                    </a:lnTo>
                    <a:lnTo>
                      <a:pt x="269" y="234"/>
                    </a:lnTo>
                    <a:lnTo>
                      <a:pt x="259" y="196"/>
                    </a:lnTo>
                    <a:lnTo>
                      <a:pt x="248" y="158"/>
                    </a:lnTo>
                    <a:lnTo>
                      <a:pt x="230" y="122"/>
                    </a:lnTo>
                    <a:lnTo>
                      <a:pt x="210" y="91"/>
                    </a:lnTo>
                    <a:lnTo>
                      <a:pt x="209" y="90"/>
                    </a:lnTo>
                    <a:lnTo>
                      <a:pt x="206" y="84"/>
                    </a:lnTo>
                    <a:lnTo>
                      <a:pt x="201" y="77"/>
                    </a:lnTo>
                    <a:lnTo>
                      <a:pt x="194" y="68"/>
                    </a:lnTo>
                    <a:lnTo>
                      <a:pt x="184" y="58"/>
                    </a:lnTo>
                    <a:lnTo>
                      <a:pt x="172" y="47"/>
                    </a:lnTo>
                    <a:lnTo>
                      <a:pt x="157" y="36"/>
                    </a:lnTo>
                    <a:lnTo>
                      <a:pt x="139" y="24"/>
                    </a:lnTo>
                    <a:lnTo>
                      <a:pt x="136" y="23"/>
                    </a:lnTo>
                    <a:lnTo>
                      <a:pt x="126" y="20"/>
                    </a:lnTo>
                    <a:lnTo>
                      <a:pt x="109" y="15"/>
                    </a:lnTo>
                    <a:lnTo>
                      <a:pt x="91" y="9"/>
                    </a:lnTo>
                    <a:lnTo>
                      <a:pt x="69" y="5"/>
                    </a:lnTo>
                    <a:lnTo>
                      <a:pt x="46" y="1"/>
                    </a:lnTo>
                    <a:lnTo>
                      <a:pt x="23" y="0"/>
                    </a:lnTo>
                    <a:lnTo>
                      <a:pt x="1" y="1"/>
                    </a:lnTo>
                    <a:lnTo>
                      <a:pt x="0" y="16"/>
                    </a:lnTo>
                    <a:lnTo>
                      <a:pt x="0" y="52"/>
                    </a:lnTo>
                    <a:lnTo>
                      <a:pt x="5" y="96"/>
                    </a:lnTo>
                    <a:lnTo>
                      <a:pt x="17" y="136"/>
                    </a:lnTo>
                    <a:lnTo>
                      <a:pt x="18" y="138"/>
                    </a:lnTo>
                    <a:lnTo>
                      <a:pt x="22" y="145"/>
                    </a:lnTo>
                    <a:lnTo>
                      <a:pt x="28" y="156"/>
                    </a:lnTo>
                    <a:lnTo>
                      <a:pt x="36" y="170"/>
                    </a:lnTo>
                    <a:lnTo>
                      <a:pt x="48" y="185"/>
                    </a:lnTo>
                    <a:lnTo>
                      <a:pt x="63" y="202"/>
                    </a:lnTo>
                    <a:lnTo>
                      <a:pt x="83" y="220"/>
                    </a:lnTo>
                    <a:lnTo>
                      <a:pt x="107" y="239"/>
                    </a:lnTo>
                    <a:lnTo>
                      <a:pt x="111" y="241"/>
                    </a:lnTo>
                    <a:lnTo>
                      <a:pt x="122" y="247"/>
                    </a:lnTo>
                    <a:lnTo>
                      <a:pt x="139" y="256"/>
                    </a:lnTo>
                    <a:lnTo>
                      <a:pt x="161" y="267"/>
                    </a:lnTo>
                    <a:lnTo>
                      <a:pt x="188" y="281"/>
                    </a:lnTo>
                    <a:lnTo>
                      <a:pt x="217" y="295"/>
                    </a:lnTo>
                    <a:lnTo>
                      <a:pt x="248" y="309"/>
                    </a:lnTo>
                    <a:lnTo>
                      <a:pt x="280" y="322"/>
                    </a:lnTo>
                    <a:close/>
                  </a:path>
                </a:pathLst>
              </a:custGeom>
              <a:solidFill>
                <a:srgbClr val="000000"/>
              </a:solidFill>
              <a:ln w="9525">
                <a:noFill/>
                <a:round/>
                <a:headEnd/>
                <a:tailEnd/>
              </a:ln>
            </p:spPr>
            <p:txBody>
              <a:bodyPr/>
              <a:lstStyle/>
              <a:p>
                <a:endParaRPr lang="zh-CN" altLang="en-US"/>
              </a:p>
            </p:txBody>
          </p:sp>
          <p:sp>
            <p:nvSpPr>
              <p:cNvPr id="5297" name="Freeform 177"/>
              <p:cNvSpPr>
                <a:spLocks/>
              </p:cNvSpPr>
              <p:nvPr/>
            </p:nvSpPr>
            <p:spPr bwMode="auto">
              <a:xfrm>
                <a:off x="1148" y="1446"/>
                <a:ext cx="306" cy="252"/>
              </a:xfrm>
              <a:custGeom>
                <a:avLst/>
                <a:gdLst/>
                <a:ahLst/>
                <a:cxnLst>
                  <a:cxn ang="0">
                    <a:pos x="526" y="41"/>
                  </a:cxn>
                  <a:cxn ang="0">
                    <a:pos x="520" y="36"/>
                  </a:cxn>
                  <a:cxn ang="0">
                    <a:pos x="505" y="23"/>
                  </a:cxn>
                  <a:cxn ang="0">
                    <a:pos x="481" y="9"/>
                  </a:cxn>
                  <a:cxn ang="0">
                    <a:pos x="452" y="0"/>
                  </a:cxn>
                  <a:cxn ang="0">
                    <a:pos x="446" y="0"/>
                  </a:cxn>
                  <a:cxn ang="0">
                    <a:pos x="430" y="0"/>
                  </a:cxn>
                  <a:cxn ang="0">
                    <a:pos x="407" y="0"/>
                  </a:cxn>
                  <a:cxn ang="0">
                    <a:pos x="378" y="0"/>
                  </a:cxn>
                  <a:cxn ang="0">
                    <a:pos x="347" y="1"/>
                  </a:cxn>
                  <a:cxn ang="0">
                    <a:pos x="315" y="3"/>
                  </a:cxn>
                  <a:cxn ang="0">
                    <a:pos x="285" y="8"/>
                  </a:cxn>
                  <a:cxn ang="0">
                    <a:pos x="260" y="13"/>
                  </a:cxn>
                  <a:cxn ang="0">
                    <a:pos x="245" y="18"/>
                  </a:cxn>
                  <a:cxn ang="0">
                    <a:pos x="207" y="32"/>
                  </a:cxn>
                  <a:cxn ang="0">
                    <a:pos x="158" y="51"/>
                  </a:cxn>
                  <a:cxn ang="0">
                    <a:pos x="112" y="70"/>
                  </a:cxn>
                  <a:cxn ang="0">
                    <a:pos x="98" y="77"/>
                  </a:cxn>
                  <a:cxn ang="0">
                    <a:pos x="66" y="93"/>
                  </a:cxn>
                  <a:cxn ang="0">
                    <a:pos x="28" y="115"/>
                  </a:cxn>
                  <a:cxn ang="0">
                    <a:pos x="0" y="135"/>
                  </a:cxn>
                  <a:cxn ang="0">
                    <a:pos x="0" y="139"/>
                  </a:cxn>
                  <a:cxn ang="0">
                    <a:pos x="4" y="153"/>
                  </a:cxn>
                  <a:cxn ang="0">
                    <a:pos x="14" y="173"/>
                  </a:cxn>
                  <a:cxn ang="0">
                    <a:pos x="36" y="196"/>
                  </a:cxn>
                  <a:cxn ang="0">
                    <a:pos x="47" y="203"/>
                  </a:cxn>
                  <a:cxn ang="0">
                    <a:pos x="75" y="219"/>
                  </a:cxn>
                  <a:cxn ang="0">
                    <a:pos x="116" y="235"/>
                  </a:cxn>
                  <a:cxn ang="0">
                    <a:pos x="161" y="243"/>
                  </a:cxn>
                  <a:cxn ang="0">
                    <a:pos x="166" y="243"/>
                  </a:cxn>
                  <a:cxn ang="0">
                    <a:pos x="181" y="243"/>
                  </a:cxn>
                  <a:cxn ang="0">
                    <a:pos x="206" y="242"/>
                  </a:cxn>
                  <a:cxn ang="0">
                    <a:pos x="237" y="240"/>
                  </a:cxn>
                  <a:cxn ang="0">
                    <a:pos x="272" y="237"/>
                  </a:cxn>
                  <a:cxn ang="0">
                    <a:pos x="313" y="233"/>
                  </a:cxn>
                  <a:cxn ang="0">
                    <a:pos x="354" y="226"/>
                  </a:cxn>
                  <a:cxn ang="0">
                    <a:pos x="398" y="218"/>
                  </a:cxn>
                  <a:cxn ang="0">
                    <a:pos x="393" y="223"/>
                  </a:cxn>
                  <a:cxn ang="0">
                    <a:pos x="382" y="243"/>
                  </a:cxn>
                  <a:cxn ang="0">
                    <a:pos x="365" y="282"/>
                  </a:cxn>
                  <a:cxn ang="0">
                    <a:pos x="346" y="346"/>
                  </a:cxn>
                  <a:cxn ang="0">
                    <a:pos x="407" y="473"/>
                  </a:cxn>
                  <a:cxn ang="0">
                    <a:pos x="420" y="470"/>
                  </a:cxn>
                  <a:cxn ang="0">
                    <a:pos x="453" y="458"/>
                  </a:cxn>
                  <a:cxn ang="0">
                    <a:pos x="495" y="442"/>
                  </a:cxn>
                  <a:cxn ang="0">
                    <a:pos x="535" y="423"/>
                  </a:cxn>
                  <a:cxn ang="0">
                    <a:pos x="612" y="180"/>
                  </a:cxn>
                  <a:cxn ang="0">
                    <a:pos x="608" y="160"/>
                  </a:cxn>
                  <a:cxn ang="0">
                    <a:pos x="600" y="122"/>
                  </a:cxn>
                </a:cxnLst>
                <a:rect l="0" t="0" r="r" b="b"/>
                <a:pathLst>
                  <a:path w="612" h="502">
                    <a:moveTo>
                      <a:pt x="600" y="122"/>
                    </a:moveTo>
                    <a:lnTo>
                      <a:pt x="526" y="41"/>
                    </a:lnTo>
                    <a:lnTo>
                      <a:pt x="525" y="40"/>
                    </a:lnTo>
                    <a:lnTo>
                      <a:pt x="520" y="36"/>
                    </a:lnTo>
                    <a:lnTo>
                      <a:pt x="513" y="30"/>
                    </a:lnTo>
                    <a:lnTo>
                      <a:pt x="505" y="23"/>
                    </a:lnTo>
                    <a:lnTo>
                      <a:pt x="494" y="16"/>
                    </a:lnTo>
                    <a:lnTo>
                      <a:pt x="481" y="9"/>
                    </a:lnTo>
                    <a:lnTo>
                      <a:pt x="467" y="3"/>
                    </a:lnTo>
                    <a:lnTo>
                      <a:pt x="452" y="0"/>
                    </a:lnTo>
                    <a:lnTo>
                      <a:pt x="451" y="0"/>
                    </a:lnTo>
                    <a:lnTo>
                      <a:pt x="446" y="0"/>
                    </a:lnTo>
                    <a:lnTo>
                      <a:pt x="440" y="0"/>
                    </a:lnTo>
                    <a:lnTo>
                      <a:pt x="430" y="0"/>
                    </a:lnTo>
                    <a:lnTo>
                      <a:pt x="420" y="0"/>
                    </a:lnTo>
                    <a:lnTo>
                      <a:pt x="407" y="0"/>
                    </a:lnTo>
                    <a:lnTo>
                      <a:pt x="393" y="0"/>
                    </a:lnTo>
                    <a:lnTo>
                      <a:pt x="378" y="0"/>
                    </a:lnTo>
                    <a:lnTo>
                      <a:pt x="363" y="1"/>
                    </a:lnTo>
                    <a:lnTo>
                      <a:pt x="347" y="1"/>
                    </a:lnTo>
                    <a:lnTo>
                      <a:pt x="331" y="2"/>
                    </a:lnTo>
                    <a:lnTo>
                      <a:pt x="315" y="3"/>
                    </a:lnTo>
                    <a:lnTo>
                      <a:pt x="300" y="6"/>
                    </a:lnTo>
                    <a:lnTo>
                      <a:pt x="285" y="8"/>
                    </a:lnTo>
                    <a:lnTo>
                      <a:pt x="272" y="10"/>
                    </a:lnTo>
                    <a:lnTo>
                      <a:pt x="260" y="13"/>
                    </a:lnTo>
                    <a:lnTo>
                      <a:pt x="255" y="14"/>
                    </a:lnTo>
                    <a:lnTo>
                      <a:pt x="245" y="18"/>
                    </a:lnTo>
                    <a:lnTo>
                      <a:pt x="227" y="24"/>
                    </a:lnTo>
                    <a:lnTo>
                      <a:pt x="207" y="32"/>
                    </a:lnTo>
                    <a:lnTo>
                      <a:pt x="184" y="41"/>
                    </a:lnTo>
                    <a:lnTo>
                      <a:pt x="158" y="51"/>
                    </a:lnTo>
                    <a:lnTo>
                      <a:pt x="134" y="61"/>
                    </a:lnTo>
                    <a:lnTo>
                      <a:pt x="112" y="70"/>
                    </a:lnTo>
                    <a:lnTo>
                      <a:pt x="109" y="73"/>
                    </a:lnTo>
                    <a:lnTo>
                      <a:pt x="98" y="77"/>
                    </a:lnTo>
                    <a:lnTo>
                      <a:pt x="83" y="84"/>
                    </a:lnTo>
                    <a:lnTo>
                      <a:pt x="66" y="93"/>
                    </a:lnTo>
                    <a:lnTo>
                      <a:pt x="47" y="104"/>
                    </a:lnTo>
                    <a:lnTo>
                      <a:pt x="28" y="115"/>
                    </a:lnTo>
                    <a:lnTo>
                      <a:pt x="12" y="126"/>
                    </a:lnTo>
                    <a:lnTo>
                      <a:pt x="0" y="135"/>
                    </a:lnTo>
                    <a:lnTo>
                      <a:pt x="0" y="136"/>
                    </a:lnTo>
                    <a:lnTo>
                      <a:pt x="0" y="139"/>
                    </a:lnTo>
                    <a:lnTo>
                      <a:pt x="2" y="145"/>
                    </a:lnTo>
                    <a:lnTo>
                      <a:pt x="4" y="153"/>
                    </a:lnTo>
                    <a:lnTo>
                      <a:pt x="7" y="162"/>
                    </a:lnTo>
                    <a:lnTo>
                      <a:pt x="14" y="173"/>
                    </a:lnTo>
                    <a:lnTo>
                      <a:pt x="24" y="184"/>
                    </a:lnTo>
                    <a:lnTo>
                      <a:pt x="36" y="196"/>
                    </a:lnTo>
                    <a:lnTo>
                      <a:pt x="38" y="198"/>
                    </a:lnTo>
                    <a:lnTo>
                      <a:pt x="47" y="203"/>
                    </a:lnTo>
                    <a:lnTo>
                      <a:pt x="59" y="210"/>
                    </a:lnTo>
                    <a:lnTo>
                      <a:pt x="75" y="219"/>
                    </a:lnTo>
                    <a:lnTo>
                      <a:pt x="95" y="227"/>
                    </a:lnTo>
                    <a:lnTo>
                      <a:pt x="116" y="235"/>
                    </a:lnTo>
                    <a:lnTo>
                      <a:pt x="138" y="241"/>
                    </a:lnTo>
                    <a:lnTo>
                      <a:pt x="161" y="243"/>
                    </a:lnTo>
                    <a:lnTo>
                      <a:pt x="162" y="243"/>
                    </a:lnTo>
                    <a:lnTo>
                      <a:pt x="166" y="243"/>
                    </a:lnTo>
                    <a:lnTo>
                      <a:pt x="172" y="243"/>
                    </a:lnTo>
                    <a:lnTo>
                      <a:pt x="181" y="243"/>
                    </a:lnTo>
                    <a:lnTo>
                      <a:pt x="193" y="242"/>
                    </a:lnTo>
                    <a:lnTo>
                      <a:pt x="206" y="242"/>
                    </a:lnTo>
                    <a:lnTo>
                      <a:pt x="219" y="241"/>
                    </a:lnTo>
                    <a:lnTo>
                      <a:pt x="237" y="240"/>
                    </a:lnTo>
                    <a:lnTo>
                      <a:pt x="254" y="238"/>
                    </a:lnTo>
                    <a:lnTo>
                      <a:pt x="272" y="237"/>
                    </a:lnTo>
                    <a:lnTo>
                      <a:pt x="292" y="235"/>
                    </a:lnTo>
                    <a:lnTo>
                      <a:pt x="313" y="233"/>
                    </a:lnTo>
                    <a:lnTo>
                      <a:pt x="334" y="229"/>
                    </a:lnTo>
                    <a:lnTo>
                      <a:pt x="354" y="226"/>
                    </a:lnTo>
                    <a:lnTo>
                      <a:pt x="376" y="222"/>
                    </a:lnTo>
                    <a:lnTo>
                      <a:pt x="398" y="218"/>
                    </a:lnTo>
                    <a:lnTo>
                      <a:pt x="397" y="219"/>
                    </a:lnTo>
                    <a:lnTo>
                      <a:pt x="393" y="223"/>
                    </a:lnTo>
                    <a:lnTo>
                      <a:pt x="389" y="231"/>
                    </a:lnTo>
                    <a:lnTo>
                      <a:pt x="382" y="243"/>
                    </a:lnTo>
                    <a:lnTo>
                      <a:pt x="374" y="260"/>
                    </a:lnTo>
                    <a:lnTo>
                      <a:pt x="365" y="282"/>
                    </a:lnTo>
                    <a:lnTo>
                      <a:pt x="355" y="311"/>
                    </a:lnTo>
                    <a:lnTo>
                      <a:pt x="346" y="346"/>
                    </a:lnTo>
                    <a:lnTo>
                      <a:pt x="308" y="502"/>
                    </a:lnTo>
                    <a:lnTo>
                      <a:pt x="407" y="473"/>
                    </a:lnTo>
                    <a:lnTo>
                      <a:pt x="411" y="472"/>
                    </a:lnTo>
                    <a:lnTo>
                      <a:pt x="420" y="470"/>
                    </a:lnTo>
                    <a:lnTo>
                      <a:pt x="435" y="465"/>
                    </a:lnTo>
                    <a:lnTo>
                      <a:pt x="453" y="458"/>
                    </a:lnTo>
                    <a:lnTo>
                      <a:pt x="473" y="451"/>
                    </a:lnTo>
                    <a:lnTo>
                      <a:pt x="495" y="442"/>
                    </a:lnTo>
                    <a:lnTo>
                      <a:pt x="516" y="433"/>
                    </a:lnTo>
                    <a:lnTo>
                      <a:pt x="535" y="423"/>
                    </a:lnTo>
                    <a:lnTo>
                      <a:pt x="609" y="374"/>
                    </a:lnTo>
                    <a:lnTo>
                      <a:pt x="612" y="180"/>
                    </a:lnTo>
                    <a:lnTo>
                      <a:pt x="611" y="174"/>
                    </a:lnTo>
                    <a:lnTo>
                      <a:pt x="608" y="160"/>
                    </a:lnTo>
                    <a:lnTo>
                      <a:pt x="604" y="142"/>
                    </a:lnTo>
                    <a:lnTo>
                      <a:pt x="600" y="122"/>
                    </a:lnTo>
                    <a:close/>
                  </a:path>
                </a:pathLst>
              </a:custGeom>
              <a:solidFill>
                <a:srgbClr val="000000"/>
              </a:solidFill>
              <a:ln w="9525">
                <a:noFill/>
                <a:round/>
                <a:headEnd/>
                <a:tailEnd/>
              </a:ln>
            </p:spPr>
            <p:txBody>
              <a:bodyPr/>
              <a:lstStyle/>
              <a:p>
                <a:endParaRPr lang="zh-CN" altLang="en-US"/>
              </a:p>
            </p:txBody>
          </p:sp>
          <p:sp>
            <p:nvSpPr>
              <p:cNvPr id="5298" name="Freeform 178"/>
              <p:cNvSpPr>
                <a:spLocks/>
              </p:cNvSpPr>
              <p:nvPr/>
            </p:nvSpPr>
            <p:spPr bwMode="auto">
              <a:xfrm>
                <a:off x="1362" y="1533"/>
                <a:ext cx="63" cy="21"/>
              </a:xfrm>
              <a:custGeom>
                <a:avLst/>
                <a:gdLst/>
                <a:ahLst/>
                <a:cxnLst>
                  <a:cxn ang="0">
                    <a:pos x="0" y="39"/>
                  </a:cxn>
                  <a:cxn ang="0">
                    <a:pos x="126" y="0"/>
                  </a:cxn>
                  <a:cxn ang="0">
                    <a:pos x="97" y="41"/>
                  </a:cxn>
                  <a:cxn ang="0">
                    <a:pos x="0" y="39"/>
                  </a:cxn>
                </a:cxnLst>
                <a:rect l="0" t="0" r="r" b="b"/>
                <a:pathLst>
                  <a:path w="126" h="41">
                    <a:moveTo>
                      <a:pt x="0" y="39"/>
                    </a:moveTo>
                    <a:lnTo>
                      <a:pt x="126" y="0"/>
                    </a:lnTo>
                    <a:lnTo>
                      <a:pt x="97" y="41"/>
                    </a:lnTo>
                    <a:lnTo>
                      <a:pt x="0" y="39"/>
                    </a:lnTo>
                    <a:close/>
                  </a:path>
                </a:pathLst>
              </a:custGeom>
              <a:solidFill>
                <a:srgbClr val="21BA00"/>
              </a:solidFill>
              <a:ln w="9525">
                <a:noFill/>
                <a:round/>
                <a:headEnd/>
                <a:tailEnd/>
              </a:ln>
            </p:spPr>
            <p:txBody>
              <a:bodyPr/>
              <a:lstStyle/>
              <a:p>
                <a:endParaRPr lang="zh-CN" altLang="en-US"/>
              </a:p>
            </p:txBody>
          </p:sp>
          <p:sp>
            <p:nvSpPr>
              <p:cNvPr id="5299" name="Freeform 179"/>
              <p:cNvSpPr>
                <a:spLocks/>
              </p:cNvSpPr>
              <p:nvPr/>
            </p:nvSpPr>
            <p:spPr bwMode="auto">
              <a:xfrm>
                <a:off x="1421" y="1539"/>
                <a:ext cx="23" cy="72"/>
              </a:xfrm>
              <a:custGeom>
                <a:avLst/>
                <a:gdLst/>
                <a:ahLst/>
                <a:cxnLst>
                  <a:cxn ang="0">
                    <a:pos x="0" y="42"/>
                  </a:cxn>
                  <a:cxn ang="0">
                    <a:pos x="29" y="0"/>
                  </a:cxn>
                  <a:cxn ang="0">
                    <a:pos x="45" y="144"/>
                  </a:cxn>
                  <a:cxn ang="0">
                    <a:pos x="44" y="141"/>
                  </a:cxn>
                  <a:cxn ang="0">
                    <a:pos x="41" y="131"/>
                  </a:cxn>
                  <a:cxn ang="0">
                    <a:pos x="37" y="116"/>
                  </a:cxn>
                  <a:cxn ang="0">
                    <a:pos x="31" y="98"/>
                  </a:cxn>
                  <a:cxn ang="0">
                    <a:pos x="24" y="80"/>
                  </a:cxn>
                  <a:cxn ang="0">
                    <a:pos x="17" y="64"/>
                  </a:cxn>
                  <a:cxn ang="0">
                    <a:pos x="8" y="50"/>
                  </a:cxn>
                  <a:cxn ang="0">
                    <a:pos x="0" y="42"/>
                  </a:cxn>
                </a:cxnLst>
                <a:rect l="0" t="0" r="r" b="b"/>
                <a:pathLst>
                  <a:path w="45" h="144">
                    <a:moveTo>
                      <a:pt x="0" y="42"/>
                    </a:moveTo>
                    <a:lnTo>
                      <a:pt x="29" y="0"/>
                    </a:lnTo>
                    <a:lnTo>
                      <a:pt x="45" y="144"/>
                    </a:lnTo>
                    <a:lnTo>
                      <a:pt x="44" y="141"/>
                    </a:lnTo>
                    <a:lnTo>
                      <a:pt x="41" y="131"/>
                    </a:lnTo>
                    <a:lnTo>
                      <a:pt x="37" y="116"/>
                    </a:lnTo>
                    <a:lnTo>
                      <a:pt x="31" y="98"/>
                    </a:lnTo>
                    <a:lnTo>
                      <a:pt x="24" y="80"/>
                    </a:lnTo>
                    <a:lnTo>
                      <a:pt x="17" y="64"/>
                    </a:lnTo>
                    <a:lnTo>
                      <a:pt x="8" y="50"/>
                    </a:lnTo>
                    <a:lnTo>
                      <a:pt x="0" y="42"/>
                    </a:lnTo>
                    <a:close/>
                  </a:path>
                </a:pathLst>
              </a:custGeom>
              <a:solidFill>
                <a:srgbClr val="21BA00"/>
              </a:solidFill>
              <a:ln w="9525">
                <a:noFill/>
                <a:round/>
                <a:headEnd/>
                <a:tailEnd/>
              </a:ln>
            </p:spPr>
            <p:txBody>
              <a:bodyPr/>
              <a:lstStyle/>
              <a:p>
                <a:endParaRPr lang="zh-CN" altLang="en-US"/>
              </a:p>
            </p:txBody>
          </p:sp>
          <p:sp>
            <p:nvSpPr>
              <p:cNvPr id="5300" name="Freeform 180"/>
              <p:cNvSpPr>
                <a:spLocks/>
              </p:cNvSpPr>
              <p:nvPr/>
            </p:nvSpPr>
            <p:spPr bwMode="auto">
              <a:xfrm>
                <a:off x="1380" y="1568"/>
                <a:ext cx="48" cy="84"/>
              </a:xfrm>
              <a:custGeom>
                <a:avLst/>
                <a:gdLst/>
                <a:ahLst/>
                <a:cxnLst>
                  <a:cxn ang="0">
                    <a:pos x="61" y="0"/>
                  </a:cxn>
                  <a:cxn ang="0">
                    <a:pos x="96" y="122"/>
                  </a:cxn>
                  <a:cxn ang="0">
                    <a:pos x="29" y="167"/>
                  </a:cxn>
                  <a:cxn ang="0">
                    <a:pos x="0" y="58"/>
                  </a:cxn>
                  <a:cxn ang="0">
                    <a:pos x="61" y="0"/>
                  </a:cxn>
                </a:cxnLst>
                <a:rect l="0" t="0" r="r" b="b"/>
                <a:pathLst>
                  <a:path w="96" h="167">
                    <a:moveTo>
                      <a:pt x="61" y="0"/>
                    </a:moveTo>
                    <a:lnTo>
                      <a:pt x="96" y="122"/>
                    </a:lnTo>
                    <a:lnTo>
                      <a:pt x="29" y="167"/>
                    </a:lnTo>
                    <a:lnTo>
                      <a:pt x="0" y="58"/>
                    </a:lnTo>
                    <a:lnTo>
                      <a:pt x="61" y="0"/>
                    </a:lnTo>
                    <a:close/>
                  </a:path>
                </a:pathLst>
              </a:custGeom>
              <a:solidFill>
                <a:srgbClr val="21BA00"/>
              </a:solidFill>
              <a:ln w="9525">
                <a:noFill/>
                <a:round/>
                <a:headEnd/>
                <a:tailEnd/>
              </a:ln>
            </p:spPr>
            <p:txBody>
              <a:bodyPr/>
              <a:lstStyle/>
              <a:p>
                <a:endParaRPr lang="zh-CN" altLang="en-US"/>
              </a:p>
            </p:txBody>
          </p:sp>
          <p:sp>
            <p:nvSpPr>
              <p:cNvPr id="5301" name="Freeform 181"/>
              <p:cNvSpPr>
                <a:spLocks/>
              </p:cNvSpPr>
              <p:nvPr/>
            </p:nvSpPr>
            <p:spPr bwMode="auto">
              <a:xfrm>
                <a:off x="1335" y="1568"/>
                <a:ext cx="53" cy="34"/>
              </a:xfrm>
              <a:custGeom>
                <a:avLst/>
                <a:gdLst/>
                <a:ahLst/>
                <a:cxnLst>
                  <a:cxn ang="0">
                    <a:pos x="106" y="3"/>
                  </a:cxn>
                  <a:cxn ang="0">
                    <a:pos x="36" y="0"/>
                  </a:cxn>
                  <a:cxn ang="0">
                    <a:pos x="35" y="2"/>
                  </a:cxn>
                  <a:cxn ang="0">
                    <a:pos x="30" y="7"/>
                  </a:cxn>
                  <a:cxn ang="0">
                    <a:pos x="24" y="15"/>
                  </a:cxn>
                  <a:cxn ang="0">
                    <a:pos x="18" y="24"/>
                  </a:cxn>
                  <a:cxn ang="0">
                    <a:pos x="12" y="35"/>
                  </a:cxn>
                  <a:cxn ang="0">
                    <a:pos x="6" y="46"/>
                  </a:cxn>
                  <a:cxn ang="0">
                    <a:pos x="1" y="58"/>
                  </a:cxn>
                  <a:cxn ang="0">
                    <a:pos x="0" y="68"/>
                  </a:cxn>
                  <a:cxn ang="0">
                    <a:pos x="77" y="48"/>
                  </a:cxn>
                  <a:cxn ang="0">
                    <a:pos x="106" y="3"/>
                  </a:cxn>
                </a:cxnLst>
                <a:rect l="0" t="0" r="r" b="b"/>
                <a:pathLst>
                  <a:path w="106" h="68">
                    <a:moveTo>
                      <a:pt x="106" y="3"/>
                    </a:moveTo>
                    <a:lnTo>
                      <a:pt x="36" y="0"/>
                    </a:lnTo>
                    <a:lnTo>
                      <a:pt x="35" y="2"/>
                    </a:lnTo>
                    <a:lnTo>
                      <a:pt x="30" y="7"/>
                    </a:lnTo>
                    <a:lnTo>
                      <a:pt x="24" y="15"/>
                    </a:lnTo>
                    <a:lnTo>
                      <a:pt x="18" y="24"/>
                    </a:lnTo>
                    <a:lnTo>
                      <a:pt x="12" y="35"/>
                    </a:lnTo>
                    <a:lnTo>
                      <a:pt x="6" y="46"/>
                    </a:lnTo>
                    <a:lnTo>
                      <a:pt x="1" y="58"/>
                    </a:lnTo>
                    <a:lnTo>
                      <a:pt x="0" y="68"/>
                    </a:lnTo>
                    <a:lnTo>
                      <a:pt x="77" y="48"/>
                    </a:lnTo>
                    <a:lnTo>
                      <a:pt x="106" y="3"/>
                    </a:lnTo>
                    <a:close/>
                  </a:path>
                </a:pathLst>
              </a:custGeom>
              <a:solidFill>
                <a:srgbClr val="21BA00"/>
              </a:solidFill>
              <a:ln w="9525">
                <a:noFill/>
                <a:round/>
                <a:headEnd/>
                <a:tailEnd/>
              </a:ln>
            </p:spPr>
            <p:txBody>
              <a:bodyPr/>
              <a:lstStyle/>
              <a:p>
                <a:endParaRPr lang="zh-CN" altLang="en-US"/>
              </a:p>
            </p:txBody>
          </p:sp>
          <p:sp>
            <p:nvSpPr>
              <p:cNvPr id="5302" name="Freeform 182"/>
              <p:cNvSpPr>
                <a:spLocks/>
              </p:cNvSpPr>
              <p:nvPr/>
            </p:nvSpPr>
            <p:spPr bwMode="auto">
              <a:xfrm>
                <a:off x="1322" y="1610"/>
                <a:ext cx="35" cy="51"/>
              </a:xfrm>
              <a:custGeom>
                <a:avLst/>
                <a:gdLst/>
                <a:ahLst/>
                <a:cxnLst>
                  <a:cxn ang="0">
                    <a:pos x="22" y="9"/>
                  </a:cxn>
                  <a:cxn ang="0">
                    <a:pos x="70" y="0"/>
                  </a:cxn>
                  <a:cxn ang="0">
                    <a:pos x="0" y="101"/>
                  </a:cxn>
                  <a:cxn ang="0">
                    <a:pos x="22" y="9"/>
                  </a:cxn>
                </a:cxnLst>
                <a:rect l="0" t="0" r="r" b="b"/>
                <a:pathLst>
                  <a:path w="70" h="101">
                    <a:moveTo>
                      <a:pt x="22" y="9"/>
                    </a:moveTo>
                    <a:lnTo>
                      <a:pt x="70" y="0"/>
                    </a:lnTo>
                    <a:lnTo>
                      <a:pt x="0" y="101"/>
                    </a:lnTo>
                    <a:lnTo>
                      <a:pt x="22" y="9"/>
                    </a:lnTo>
                    <a:close/>
                  </a:path>
                </a:pathLst>
              </a:custGeom>
              <a:solidFill>
                <a:srgbClr val="21BA00"/>
              </a:solidFill>
              <a:ln w="9525">
                <a:noFill/>
                <a:round/>
                <a:headEnd/>
                <a:tailEnd/>
              </a:ln>
            </p:spPr>
            <p:txBody>
              <a:bodyPr/>
              <a:lstStyle/>
              <a:p>
                <a:endParaRPr lang="zh-CN" altLang="en-US"/>
              </a:p>
            </p:txBody>
          </p:sp>
          <p:sp>
            <p:nvSpPr>
              <p:cNvPr id="5303" name="Freeform 183"/>
              <p:cNvSpPr>
                <a:spLocks/>
              </p:cNvSpPr>
              <p:nvPr/>
            </p:nvSpPr>
            <p:spPr bwMode="auto">
              <a:xfrm>
                <a:off x="1321" y="1654"/>
                <a:ext cx="26" cy="25"/>
              </a:xfrm>
              <a:custGeom>
                <a:avLst/>
                <a:gdLst/>
                <a:ahLst/>
                <a:cxnLst>
                  <a:cxn ang="0">
                    <a:pos x="0" y="48"/>
                  </a:cxn>
                  <a:cxn ang="0">
                    <a:pos x="36" y="0"/>
                  </a:cxn>
                  <a:cxn ang="0">
                    <a:pos x="52" y="35"/>
                  </a:cxn>
                  <a:cxn ang="0">
                    <a:pos x="0" y="48"/>
                  </a:cxn>
                </a:cxnLst>
                <a:rect l="0" t="0" r="r" b="b"/>
                <a:pathLst>
                  <a:path w="52" h="48">
                    <a:moveTo>
                      <a:pt x="0" y="48"/>
                    </a:moveTo>
                    <a:lnTo>
                      <a:pt x="36" y="0"/>
                    </a:lnTo>
                    <a:lnTo>
                      <a:pt x="52" y="35"/>
                    </a:lnTo>
                    <a:lnTo>
                      <a:pt x="0" y="48"/>
                    </a:lnTo>
                    <a:close/>
                  </a:path>
                </a:pathLst>
              </a:custGeom>
              <a:solidFill>
                <a:srgbClr val="21BA00"/>
              </a:solidFill>
              <a:ln w="9525">
                <a:noFill/>
                <a:round/>
                <a:headEnd/>
                <a:tailEnd/>
              </a:ln>
            </p:spPr>
            <p:txBody>
              <a:bodyPr/>
              <a:lstStyle/>
              <a:p>
                <a:endParaRPr lang="zh-CN" altLang="en-US"/>
              </a:p>
            </p:txBody>
          </p:sp>
          <p:sp>
            <p:nvSpPr>
              <p:cNvPr id="5304" name="Freeform 184"/>
              <p:cNvSpPr>
                <a:spLocks/>
              </p:cNvSpPr>
              <p:nvPr/>
            </p:nvSpPr>
            <p:spPr bwMode="auto">
              <a:xfrm>
                <a:off x="1349" y="1615"/>
                <a:ext cx="29" cy="53"/>
              </a:xfrm>
              <a:custGeom>
                <a:avLst/>
                <a:gdLst/>
                <a:ahLst/>
                <a:cxnLst>
                  <a:cxn ang="0">
                    <a:pos x="0" y="51"/>
                  </a:cxn>
                  <a:cxn ang="0">
                    <a:pos x="36" y="0"/>
                  </a:cxn>
                  <a:cxn ang="0">
                    <a:pos x="57" y="92"/>
                  </a:cxn>
                  <a:cxn ang="0">
                    <a:pos x="16" y="106"/>
                  </a:cxn>
                  <a:cxn ang="0">
                    <a:pos x="0" y="51"/>
                  </a:cxn>
                </a:cxnLst>
                <a:rect l="0" t="0" r="r" b="b"/>
                <a:pathLst>
                  <a:path w="57" h="106">
                    <a:moveTo>
                      <a:pt x="0" y="51"/>
                    </a:moveTo>
                    <a:lnTo>
                      <a:pt x="36" y="0"/>
                    </a:lnTo>
                    <a:lnTo>
                      <a:pt x="57" y="92"/>
                    </a:lnTo>
                    <a:lnTo>
                      <a:pt x="16" y="106"/>
                    </a:lnTo>
                    <a:lnTo>
                      <a:pt x="0" y="51"/>
                    </a:lnTo>
                    <a:close/>
                  </a:path>
                </a:pathLst>
              </a:custGeom>
              <a:solidFill>
                <a:srgbClr val="21BA00"/>
              </a:solidFill>
              <a:ln w="9525">
                <a:noFill/>
                <a:round/>
                <a:headEnd/>
                <a:tailEnd/>
              </a:ln>
            </p:spPr>
            <p:txBody>
              <a:bodyPr/>
              <a:lstStyle/>
              <a:p>
                <a:endParaRPr lang="zh-CN" altLang="en-US"/>
              </a:p>
            </p:txBody>
          </p:sp>
          <p:sp>
            <p:nvSpPr>
              <p:cNvPr id="5305" name="Freeform 185"/>
              <p:cNvSpPr>
                <a:spLocks/>
              </p:cNvSpPr>
              <p:nvPr/>
            </p:nvSpPr>
            <p:spPr bwMode="auto">
              <a:xfrm>
                <a:off x="1348" y="1509"/>
                <a:ext cx="78" cy="30"/>
              </a:xfrm>
              <a:custGeom>
                <a:avLst/>
                <a:gdLst/>
                <a:ahLst/>
                <a:cxnLst>
                  <a:cxn ang="0">
                    <a:pos x="23" y="0"/>
                  </a:cxn>
                  <a:cxn ang="0">
                    <a:pos x="157" y="0"/>
                  </a:cxn>
                  <a:cxn ang="0">
                    <a:pos x="154" y="2"/>
                  </a:cxn>
                  <a:cxn ang="0">
                    <a:pos x="144" y="8"/>
                  </a:cxn>
                  <a:cxn ang="0">
                    <a:pos x="128" y="16"/>
                  </a:cxn>
                  <a:cxn ang="0">
                    <a:pos x="109" y="26"/>
                  </a:cxn>
                  <a:cxn ang="0">
                    <a:pos x="86" y="36"/>
                  </a:cxn>
                  <a:cxn ang="0">
                    <a:pos x="59" y="46"/>
                  </a:cxn>
                  <a:cxn ang="0">
                    <a:pos x="30" y="54"/>
                  </a:cxn>
                  <a:cxn ang="0">
                    <a:pos x="0" y="59"/>
                  </a:cxn>
                  <a:cxn ang="0">
                    <a:pos x="23" y="0"/>
                  </a:cxn>
                </a:cxnLst>
                <a:rect l="0" t="0" r="r" b="b"/>
                <a:pathLst>
                  <a:path w="157" h="59">
                    <a:moveTo>
                      <a:pt x="23" y="0"/>
                    </a:moveTo>
                    <a:lnTo>
                      <a:pt x="157" y="0"/>
                    </a:lnTo>
                    <a:lnTo>
                      <a:pt x="154" y="2"/>
                    </a:lnTo>
                    <a:lnTo>
                      <a:pt x="144" y="8"/>
                    </a:lnTo>
                    <a:lnTo>
                      <a:pt x="128" y="16"/>
                    </a:lnTo>
                    <a:lnTo>
                      <a:pt x="109" y="26"/>
                    </a:lnTo>
                    <a:lnTo>
                      <a:pt x="86" y="36"/>
                    </a:lnTo>
                    <a:lnTo>
                      <a:pt x="59" y="46"/>
                    </a:lnTo>
                    <a:lnTo>
                      <a:pt x="30" y="54"/>
                    </a:lnTo>
                    <a:lnTo>
                      <a:pt x="0" y="59"/>
                    </a:lnTo>
                    <a:lnTo>
                      <a:pt x="23" y="0"/>
                    </a:lnTo>
                    <a:close/>
                  </a:path>
                </a:pathLst>
              </a:custGeom>
              <a:solidFill>
                <a:srgbClr val="59FF00"/>
              </a:solidFill>
              <a:ln w="9525">
                <a:noFill/>
                <a:round/>
                <a:headEnd/>
                <a:tailEnd/>
              </a:ln>
            </p:spPr>
            <p:txBody>
              <a:bodyPr/>
              <a:lstStyle/>
              <a:p>
                <a:endParaRPr lang="zh-CN" altLang="en-US"/>
              </a:p>
            </p:txBody>
          </p:sp>
          <p:sp>
            <p:nvSpPr>
              <p:cNvPr id="5306" name="Freeform 186"/>
              <p:cNvSpPr>
                <a:spLocks/>
              </p:cNvSpPr>
              <p:nvPr/>
            </p:nvSpPr>
            <p:spPr bwMode="auto">
              <a:xfrm>
                <a:off x="1250" y="1509"/>
                <a:ext cx="97" cy="46"/>
              </a:xfrm>
              <a:custGeom>
                <a:avLst/>
                <a:gdLst/>
                <a:ahLst/>
                <a:cxnLst>
                  <a:cxn ang="0">
                    <a:pos x="192" y="0"/>
                  </a:cxn>
                  <a:cxn ang="0">
                    <a:pos x="137" y="72"/>
                  </a:cxn>
                  <a:cxn ang="0">
                    <a:pos x="133" y="73"/>
                  </a:cxn>
                  <a:cxn ang="0">
                    <a:pos x="125" y="76"/>
                  </a:cxn>
                  <a:cxn ang="0">
                    <a:pos x="111" y="79"/>
                  </a:cxn>
                  <a:cxn ang="0">
                    <a:pos x="93" y="84"/>
                  </a:cxn>
                  <a:cxn ang="0">
                    <a:pos x="72" y="87"/>
                  </a:cxn>
                  <a:cxn ang="0">
                    <a:pos x="49" y="91"/>
                  </a:cxn>
                  <a:cxn ang="0">
                    <a:pos x="25" y="92"/>
                  </a:cxn>
                  <a:cxn ang="0">
                    <a:pos x="0" y="92"/>
                  </a:cxn>
                  <a:cxn ang="0">
                    <a:pos x="77" y="0"/>
                  </a:cxn>
                  <a:cxn ang="0">
                    <a:pos x="192" y="0"/>
                  </a:cxn>
                </a:cxnLst>
                <a:rect l="0" t="0" r="r" b="b"/>
                <a:pathLst>
                  <a:path w="192" h="92">
                    <a:moveTo>
                      <a:pt x="192" y="0"/>
                    </a:moveTo>
                    <a:lnTo>
                      <a:pt x="137" y="72"/>
                    </a:lnTo>
                    <a:lnTo>
                      <a:pt x="133" y="73"/>
                    </a:lnTo>
                    <a:lnTo>
                      <a:pt x="125" y="76"/>
                    </a:lnTo>
                    <a:lnTo>
                      <a:pt x="111" y="79"/>
                    </a:lnTo>
                    <a:lnTo>
                      <a:pt x="93" y="84"/>
                    </a:lnTo>
                    <a:lnTo>
                      <a:pt x="72" y="87"/>
                    </a:lnTo>
                    <a:lnTo>
                      <a:pt x="49" y="91"/>
                    </a:lnTo>
                    <a:lnTo>
                      <a:pt x="25" y="92"/>
                    </a:lnTo>
                    <a:lnTo>
                      <a:pt x="0" y="92"/>
                    </a:lnTo>
                    <a:lnTo>
                      <a:pt x="77" y="0"/>
                    </a:lnTo>
                    <a:lnTo>
                      <a:pt x="192" y="0"/>
                    </a:lnTo>
                    <a:close/>
                  </a:path>
                </a:pathLst>
              </a:custGeom>
              <a:solidFill>
                <a:srgbClr val="59FF00"/>
              </a:solidFill>
              <a:ln w="9525">
                <a:noFill/>
                <a:round/>
                <a:headEnd/>
                <a:tailEnd/>
              </a:ln>
            </p:spPr>
            <p:txBody>
              <a:bodyPr/>
              <a:lstStyle/>
              <a:p>
                <a:endParaRPr lang="zh-CN" altLang="en-US"/>
              </a:p>
            </p:txBody>
          </p:sp>
          <p:sp>
            <p:nvSpPr>
              <p:cNvPr id="5307" name="Freeform 187"/>
              <p:cNvSpPr>
                <a:spLocks/>
              </p:cNvSpPr>
              <p:nvPr/>
            </p:nvSpPr>
            <p:spPr bwMode="auto">
              <a:xfrm>
                <a:off x="1204" y="1517"/>
                <a:ext cx="53" cy="38"/>
              </a:xfrm>
              <a:custGeom>
                <a:avLst/>
                <a:gdLst/>
                <a:ahLst/>
                <a:cxnLst>
                  <a:cxn ang="0">
                    <a:pos x="106" y="0"/>
                  </a:cxn>
                  <a:cxn ang="0">
                    <a:pos x="65" y="74"/>
                  </a:cxn>
                  <a:cxn ang="0">
                    <a:pos x="62" y="75"/>
                  </a:cxn>
                  <a:cxn ang="0">
                    <a:pos x="58" y="77"/>
                  </a:cxn>
                  <a:cxn ang="0">
                    <a:pos x="50" y="78"/>
                  </a:cxn>
                  <a:cxn ang="0">
                    <a:pos x="39" y="78"/>
                  </a:cxn>
                  <a:cxn ang="0">
                    <a:pos x="29" y="77"/>
                  </a:cxn>
                  <a:cxn ang="0">
                    <a:pos x="19" y="73"/>
                  </a:cxn>
                  <a:cxn ang="0">
                    <a:pos x="8" y="66"/>
                  </a:cxn>
                  <a:cxn ang="0">
                    <a:pos x="0" y="56"/>
                  </a:cxn>
                  <a:cxn ang="0">
                    <a:pos x="1" y="53"/>
                  </a:cxn>
                  <a:cxn ang="0">
                    <a:pos x="3" y="49"/>
                  </a:cxn>
                  <a:cxn ang="0">
                    <a:pos x="6" y="42"/>
                  </a:cxn>
                  <a:cxn ang="0">
                    <a:pos x="9" y="34"/>
                  </a:cxn>
                  <a:cxn ang="0">
                    <a:pos x="15" y="25"/>
                  </a:cxn>
                  <a:cxn ang="0">
                    <a:pos x="22" y="17"/>
                  </a:cxn>
                  <a:cxn ang="0">
                    <a:pos x="30" y="10"/>
                  </a:cxn>
                  <a:cxn ang="0">
                    <a:pos x="39" y="4"/>
                  </a:cxn>
                  <a:cxn ang="0">
                    <a:pos x="106" y="0"/>
                  </a:cxn>
                </a:cxnLst>
                <a:rect l="0" t="0" r="r" b="b"/>
                <a:pathLst>
                  <a:path w="106" h="78">
                    <a:moveTo>
                      <a:pt x="106" y="0"/>
                    </a:moveTo>
                    <a:lnTo>
                      <a:pt x="65" y="74"/>
                    </a:lnTo>
                    <a:lnTo>
                      <a:pt x="62" y="75"/>
                    </a:lnTo>
                    <a:lnTo>
                      <a:pt x="58" y="77"/>
                    </a:lnTo>
                    <a:lnTo>
                      <a:pt x="50" y="78"/>
                    </a:lnTo>
                    <a:lnTo>
                      <a:pt x="39" y="78"/>
                    </a:lnTo>
                    <a:lnTo>
                      <a:pt x="29" y="77"/>
                    </a:lnTo>
                    <a:lnTo>
                      <a:pt x="19" y="73"/>
                    </a:lnTo>
                    <a:lnTo>
                      <a:pt x="8" y="66"/>
                    </a:lnTo>
                    <a:lnTo>
                      <a:pt x="0" y="56"/>
                    </a:lnTo>
                    <a:lnTo>
                      <a:pt x="1" y="53"/>
                    </a:lnTo>
                    <a:lnTo>
                      <a:pt x="3" y="49"/>
                    </a:lnTo>
                    <a:lnTo>
                      <a:pt x="6" y="42"/>
                    </a:lnTo>
                    <a:lnTo>
                      <a:pt x="9" y="34"/>
                    </a:lnTo>
                    <a:lnTo>
                      <a:pt x="15" y="25"/>
                    </a:lnTo>
                    <a:lnTo>
                      <a:pt x="22" y="17"/>
                    </a:lnTo>
                    <a:lnTo>
                      <a:pt x="30" y="10"/>
                    </a:lnTo>
                    <a:lnTo>
                      <a:pt x="39" y="4"/>
                    </a:lnTo>
                    <a:lnTo>
                      <a:pt x="106" y="0"/>
                    </a:lnTo>
                    <a:close/>
                  </a:path>
                </a:pathLst>
              </a:custGeom>
              <a:solidFill>
                <a:srgbClr val="59FF00"/>
              </a:solidFill>
              <a:ln w="9525">
                <a:noFill/>
                <a:round/>
                <a:headEnd/>
                <a:tailEnd/>
              </a:ln>
            </p:spPr>
            <p:txBody>
              <a:bodyPr/>
              <a:lstStyle/>
              <a:p>
                <a:endParaRPr lang="zh-CN" altLang="en-US"/>
              </a:p>
            </p:txBody>
          </p:sp>
          <p:sp>
            <p:nvSpPr>
              <p:cNvPr id="5308" name="Freeform 188"/>
              <p:cNvSpPr>
                <a:spLocks/>
              </p:cNvSpPr>
              <p:nvPr/>
            </p:nvSpPr>
            <p:spPr bwMode="auto">
              <a:xfrm>
                <a:off x="1170" y="1517"/>
                <a:ext cx="27" cy="26"/>
              </a:xfrm>
              <a:custGeom>
                <a:avLst/>
                <a:gdLst/>
                <a:ahLst/>
                <a:cxnLst>
                  <a:cxn ang="0">
                    <a:pos x="55" y="0"/>
                  </a:cxn>
                  <a:cxn ang="0">
                    <a:pos x="0" y="14"/>
                  </a:cxn>
                  <a:cxn ang="0">
                    <a:pos x="2" y="15"/>
                  </a:cxn>
                  <a:cxn ang="0">
                    <a:pos x="3" y="19"/>
                  </a:cxn>
                  <a:cxn ang="0">
                    <a:pos x="6" y="24"/>
                  </a:cxn>
                  <a:cxn ang="0">
                    <a:pos x="10" y="29"/>
                  </a:cxn>
                  <a:cxn ang="0">
                    <a:pos x="14" y="36"/>
                  </a:cxn>
                  <a:cxn ang="0">
                    <a:pos x="21" y="42"/>
                  </a:cxn>
                  <a:cxn ang="0">
                    <a:pos x="28" y="48"/>
                  </a:cxn>
                  <a:cxn ang="0">
                    <a:pos x="36" y="52"/>
                  </a:cxn>
                  <a:cxn ang="0">
                    <a:pos x="40" y="51"/>
                  </a:cxn>
                  <a:cxn ang="0">
                    <a:pos x="45" y="44"/>
                  </a:cxn>
                  <a:cxn ang="0">
                    <a:pos x="52" y="29"/>
                  </a:cxn>
                  <a:cxn ang="0">
                    <a:pos x="55" y="0"/>
                  </a:cxn>
                </a:cxnLst>
                <a:rect l="0" t="0" r="r" b="b"/>
                <a:pathLst>
                  <a:path w="55" h="52">
                    <a:moveTo>
                      <a:pt x="55" y="0"/>
                    </a:moveTo>
                    <a:lnTo>
                      <a:pt x="0" y="14"/>
                    </a:lnTo>
                    <a:lnTo>
                      <a:pt x="2" y="15"/>
                    </a:lnTo>
                    <a:lnTo>
                      <a:pt x="3" y="19"/>
                    </a:lnTo>
                    <a:lnTo>
                      <a:pt x="6" y="24"/>
                    </a:lnTo>
                    <a:lnTo>
                      <a:pt x="10" y="29"/>
                    </a:lnTo>
                    <a:lnTo>
                      <a:pt x="14" y="36"/>
                    </a:lnTo>
                    <a:lnTo>
                      <a:pt x="21" y="42"/>
                    </a:lnTo>
                    <a:lnTo>
                      <a:pt x="28" y="48"/>
                    </a:lnTo>
                    <a:lnTo>
                      <a:pt x="36" y="52"/>
                    </a:lnTo>
                    <a:lnTo>
                      <a:pt x="40" y="51"/>
                    </a:lnTo>
                    <a:lnTo>
                      <a:pt x="45" y="44"/>
                    </a:lnTo>
                    <a:lnTo>
                      <a:pt x="52" y="29"/>
                    </a:lnTo>
                    <a:lnTo>
                      <a:pt x="55" y="0"/>
                    </a:lnTo>
                    <a:close/>
                  </a:path>
                </a:pathLst>
              </a:custGeom>
              <a:solidFill>
                <a:srgbClr val="59FF00"/>
              </a:solidFill>
              <a:ln w="9525">
                <a:noFill/>
                <a:round/>
                <a:headEnd/>
                <a:tailEnd/>
              </a:ln>
            </p:spPr>
            <p:txBody>
              <a:bodyPr/>
              <a:lstStyle/>
              <a:p>
                <a:endParaRPr lang="zh-CN" altLang="en-US"/>
              </a:p>
            </p:txBody>
          </p:sp>
          <p:sp>
            <p:nvSpPr>
              <p:cNvPr id="5309" name="Freeform 189"/>
              <p:cNvSpPr>
                <a:spLocks/>
              </p:cNvSpPr>
              <p:nvPr/>
            </p:nvSpPr>
            <p:spPr bwMode="auto">
              <a:xfrm>
                <a:off x="1174" y="1496"/>
                <a:ext cx="25" cy="10"/>
              </a:xfrm>
              <a:custGeom>
                <a:avLst/>
                <a:gdLst/>
                <a:ahLst/>
                <a:cxnLst>
                  <a:cxn ang="0">
                    <a:pos x="0" y="20"/>
                  </a:cxn>
                  <a:cxn ang="0">
                    <a:pos x="48" y="0"/>
                  </a:cxn>
                  <a:cxn ang="0">
                    <a:pos x="51" y="13"/>
                  </a:cxn>
                  <a:cxn ang="0">
                    <a:pos x="0" y="20"/>
                  </a:cxn>
                </a:cxnLst>
                <a:rect l="0" t="0" r="r" b="b"/>
                <a:pathLst>
                  <a:path w="51" h="20">
                    <a:moveTo>
                      <a:pt x="0" y="20"/>
                    </a:moveTo>
                    <a:lnTo>
                      <a:pt x="48" y="0"/>
                    </a:lnTo>
                    <a:lnTo>
                      <a:pt x="51" y="13"/>
                    </a:lnTo>
                    <a:lnTo>
                      <a:pt x="0" y="20"/>
                    </a:lnTo>
                    <a:close/>
                  </a:path>
                </a:pathLst>
              </a:custGeom>
              <a:solidFill>
                <a:srgbClr val="59FF00"/>
              </a:solidFill>
              <a:ln w="9525">
                <a:noFill/>
                <a:round/>
                <a:headEnd/>
                <a:tailEnd/>
              </a:ln>
            </p:spPr>
            <p:txBody>
              <a:bodyPr/>
              <a:lstStyle/>
              <a:p>
                <a:endParaRPr lang="zh-CN" altLang="en-US"/>
              </a:p>
            </p:txBody>
          </p:sp>
          <p:sp>
            <p:nvSpPr>
              <p:cNvPr id="5310" name="Freeform 190"/>
              <p:cNvSpPr>
                <a:spLocks/>
              </p:cNvSpPr>
              <p:nvPr/>
            </p:nvSpPr>
            <p:spPr bwMode="auto">
              <a:xfrm>
                <a:off x="1218" y="1475"/>
                <a:ext cx="48" cy="24"/>
              </a:xfrm>
              <a:custGeom>
                <a:avLst/>
                <a:gdLst/>
                <a:ahLst/>
                <a:cxnLst>
                  <a:cxn ang="0">
                    <a:pos x="0" y="48"/>
                  </a:cxn>
                  <a:cxn ang="0">
                    <a:pos x="0" y="23"/>
                  </a:cxn>
                  <a:cxn ang="0">
                    <a:pos x="1" y="23"/>
                  </a:cxn>
                  <a:cxn ang="0">
                    <a:pos x="6" y="20"/>
                  </a:cxn>
                  <a:cxn ang="0">
                    <a:pos x="13" y="18"/>
                  </a:cxn>
                  <a:cxn ang="0">
                    <a:pos x="21" y="15"/>
                  </a:cxn>
                  <a:cxn ang="0">
                    <a:pos x="30" y="11"/>
                  </a:cxn>
                  <a:cxn ang="0">
                    <a:pos x="39" y="8"/>
                  </a:cxn>
                  <a:cxn ang="0">
                    <a:pos x="48" y="3"/>
                  </a:cxn>
                  <a:cxn ang="0">
                    <a:pos x="58" y="0"/>
                  </a:cxn>
                  <a:cxn ang="0">
                    <a:pos x="97" y="48"/>
                  </a:cxn>
                  <a:cxn ang="0">
                    <a:pos x="0" y="48"/>
                  </a:cxn>
                </a:cxnLst>
                <a:rect l="0" t="0" r="r" b="b"/>
                <a:pathLst>
                  <a:path w="97" h="48">
                    <a:moveTo>
                      <a:pt x="0" y="48"/>
                    </a:moveTo>
                    <a:lnTo>
                      <a:pt x="0" y="23"/>
                    </a:lnTo>
                    <a:lnTo>
                      <a:pt x="1" y="23"/>
                    </a:lnTo>
                    <a:lnTo>
                      <a:pt x="6" y="20"/>
                    </a:lnTo>
                    <a:lnTo>
                      <a:pt x="13" y="18"/>
                    </a:lnTo>
                    <a:lnTo>
                      <a:pt x="21" y="15"/>
                    </a:lnTo>
                    <a:lnTo>
                      <a:pt x="30" y="11"/>
                    </a:lnTo>
                    <a:lnTo>
                      <a:pt x="39" y="8"/>
                    </a:lnTo>
                    <a:lnTo>
                      <a:pt x="48" y="3"/>
                    </a:lnTo>
                    <a:lnTo>
                      <a:pt x="58" y="0"/>
                    </a:lnTo>
                    <a:lnTo>
                      <a:pt x="97" y="48"/>
                    </a:lnTo>
                    <a:lnTo>
                      <a:pt x="0" y="48"/>
                    </a:lnTo>
                    <a:close/>
                  </a:path>
                </a:pathLst>
              </a:custGeom>
              <a:solidFill>
                <a:srgbClr val="59FF00"/>
              </a:solidFill>
              <a:ln w="9525">
                <a:noFill/>
                <a:round/>
                <a:headEnd/>
                <a:tailEnd/>
              </a:ln>
            </p:spPr>
            <p:txBody>
              <a:bodyPr/>
              <a:lstStyle/>
              <a:p>
                <a:endParaRPr lang="zh-CN" altLang="en-US"/>
              </a:p>
            </p:txBody>
          </p:sp>
          <p:sp>
            <p:nvSpPr>
              <p:cNvPr id="5311" name="Freeform 191"/>
              <p:cNvSpPr>
                <a:spLocks/>
              </p:cNvSpPr>
              <p:nvPr/>
            </p:nvSpPr>
            <p:spPr bwMode="auto">
              <a:xfrm>
                <a:off x="1261" y="1459"/>
                <a:ext cx="87" cy="39"/>
              </a:xfrm>
              <a:custGeom>
                <a:avLst/>
                <a:gdLst/>
                <a:ahLst/>
                <a:cxnLst>
                  <a:cxn ang="0">
                    <a:pos x="68" y="74"/>
                  </a:cxn>
                  <a:cxn ang="0">
                    <a:pos x="0" y="27"/>
                  </a:cxn>
                  <a:cxn ang="0">
                    <a:pos x="2" y="26"/>
                  </a:cxn>
                  <a:cxn ang="0">
                    <a:pos x="7" y="23"/>
                  </a:cxn>
                  <a:cxn ang="0">
                    <a:pos x="14" y="20"/>
                  </a:cxn>
                  <a:cxn ang="0">
                    <a:pos x="26" y="15"/>
                  </a:cxn>
                  <a:cxn ang="0">
                    <a:pos x="39" y="11"/>
                  </a:cxn>
                  <a:cxn ang="0">
                    <a:pos x="55" y="6"/>
                  </a:cxn>
                  <a:cxn ang="0">
                    <a:pos x="73" y="3"/>
                  </a:cxn>
                  <a:cxn ang="0">
                    <a:pos x="94" y="0"/>
                  </a:cxn>
                  <a:cxn ang="0">
                    <a:pos x="173" y="77"/>
                  </a:cxn>
                  <a:cxn ang="0">
                    <a:pos x="68" y="74"/>
                  </a:cxn>
                </a:cxnLst>
                <a:rect l="0" t="0" r="r" b="b"/>
                <a:pathLst>
                  <a:path w="173" h="77">
                    <a:moveTo>
                      <a:pt x="68" y="74"/>
                    </a:moveTo>
                    <a:lnTo>
                      <a:pt x="0" y="27"/>
                    </a:lnTo>
                    <a:lnTo>
                      <a:pt x="2" y="26"/>
                    </a:lnTo>
                    <a:lnTo>
                      <a:pt x="7" y="23"/>
                    </a:lnTo>
                    <a:lnTo>
                      <a:pt x="14" y="20"/>
                    </a:lnTo>
                    <a:lnTo>
                      <a:pt x="26" y="15"/>
                    </a:lnTo>
                    <a:lnTo>
                      <a:pt x="39" y="11"/>
                    </a:lnTo>
                    <a:lnTo>
                      <a:pt x="55" y="6"/>
                    </a:lnTo>
                    <a:lnTo>
                      <a:pt x="73" y="3"/>
                    </a:lnTo>
                    <a:lnTo>
                      <a:pt x="94" y="0"/>
                    </a:lnTo>
                    <a:lnTo>
                      <a:pt x="173" y="77"/>
                    </a:lnTo>
                    <a:lnTo>
                      <a:pt x="68" y="74"/>
                    </a:lnTo>
                    <a:close/>
                  </a:path>
                </a:pathLst>
              </a:custGeom>
              <a:solidFill>
                <a:srgbClr val="59FF00"/>
              </a:solidFill>
              <a:ln w="9525">
                <a:noFill/>
                <a:round/>
                <a:headEnd/>
                <a:tailEnd/>
              </a:ln>
            </p:spPr>
            <p:txBody>
              <a:bodyPr/>
              <a:lstStyle/>
              <a:p>
                <a:endParaRPr lang="zh-CN" altLang="en-US"/>
              </a:p>
            </p:txBody>
          </p:sp>
          <p:sp>
            <p:nvSpPr>
              <p:cNvPr id="5312" name="Freeform 192"/>
              <p:cNvSpPr>
                <a:spLocks/>
              </p:cNvSpPr>
              <p:nvPr/>
            </p:nvSpPr>
            <p:spPr bwMode="auto">
              <a:xfrm>
                <a:off x="1333" y="1457"/>
                <a:ext cx="86" cy="41"/>
              </a:xfrm>
              <a:custGeom>
                <a:avLst/>
                <a:gdLst/>
                <a:ahLst/>
                <a:cxnLst>
                  <a:cxn ang="0">
                    <a:pos x="0" y="2"/>
                  </a:cxn>
                  <a:cxn ang="0">
                    <a:pos x="2" y="2"/>
                  </a:cxn>
                  <a:cxn ang="0">
                    <a:pos x="10" y="1"/>
                  </a:cxn>
                  <a:cxn ang="0">
                    <a:pos x="20" y="1"/>
                  </a:cxn>
                  <a:cxn ang="0">
                    <a:pos x="34" y="0"/>
                  </a:cxn>
                  <a:cxn ang="0">
                    <a:pos x="50" y="1"/>
                  </a:cxn>
                  <a:cxn ang="0">
                    <a:pos x="66" y="2"/>
                  </a:cxn>
                  <a:cxn ang="0">
                    <a:pos x="81" y="4"/>
                  </a:cxn>
                  <a:cxn ang="0">
                    <a:pos x="96" y="8"/>
                  </a:cxn>
                  <a:cxn ang="0">
                    <a:pos x="99" y="9"/>
                  </a:cxn>
                  <a:cxn ang="0">
                    <a:pos x="103" y="11"/>
                  </a:cxn>
                  <a:cxn ang="0">
                    <a:pos x="112" y="16"/>
                  </a:cxn>
                  <a:cxn ang="0">
                    <a:pos x="123" y="23"/>
                  </a:cxn>
                  <a:cxn ang="0">
                    <a:pos x="134" y="33"/>
                  </a:cxn>
                  <a:cxn ang="0">
                    <a:pos x="146" y="46"/>
                  </a:cxn>
                  <a:cxn ang="0">
                    <a:pos x="159" y="62"/>
                  </a:cxn>
                  <a:cxn ang="0">
                    <a:pos x="170" y="81"/>
                  </a:cxn>
                  <a:cxn ang="0">
                    <a:pos x="73" y="81"/>
                  </a:cxn>
                  <a:cxn ang="0">
                    <a:pos x="0" y="2"/>
                  </a:cxn>
                </a:cxnLst>
                <a:rect l="0" t="0" r="r" b="b"/>
                <a:pathLst>
                  <a:path w="170" h="81">
                    <a:moveTo>
                      <a:pt x="0" y="2"/>
                    </a:moveTo>
                    <a:lnTo>
                      <a:pt x="2" y="2"/>
                    </a:lnTo>
                    <a:lnTo>
                      <a:pt x="10" y="1"/>
                    </a:lnTo>
                    <a:lnTo>
                      <a:pt x="20" y="1"/>
                    </a:lnTo>
                    <a:lnTo>
                      <a:pt x="34" y="0"/>
                    </a:lnTo>
                    <a:lnTo>
                      <a:pt x="50" y="1"/>
                    </a:lnTo>
                    <a:lnTo>
                      <a:pt x="66" y="2"/>
                    </a:lnTo>
                    <a:lnTo>
                      <a:pt x="81" y="4"/>
                    </a:lnTo>
                    <a:lnTo>
                      <a:pt x="96" y="8"/>
                    </a:lnTo>
                    <a:lnTo>
                      <a:pt x="99" y="9"/>
                    </a:lnTo>
                    <a:lnTo>
                      <a:pt x="103" y="11"/>
                    </a:lnTo>
                    <a:lnTo>
                      <a:pt x="112" y="16"/>
                    </a:lnTo>
                    <a:lnTo>
                      <a:pt x="123" y="23"/>
                    </a:lnTo>
                    <a:lnTo>
                      <a:pt x="134" y="33"/>
                    </a:lnTo>
                    <a:lnTo>
                      <a:pt x="146" y="46"/>
                    </a:lnTo>
                    <a:lnTo>
                      <a:pt x="159" y="62"/>
                    </a:lnTo>
                    <a:lnTo>
                      <a:pt x="170" y="81"/>
                    </a:lnTo>
                    <a:lnTo>
                      <a:pt x="73" y="81"/>
                    </a:lnTo>
                    <a:lnTo>
                      <a:pt x="0" y="2"/>
                    </a:lnTo>
                    <a:close/>
                  </a:path>
                </a:pathLst>
              </a:custGeom>
              <a:solidFill>
                <a:srgbClr val="59FF00"/>
              </a:solidFill>
              <a:ln w="9525">
                <a:noFill/>
                <a:round/>
                <a:headEnd/>
                <a:tailEnd/>
              </a:ln>
            </p:spPr>
            <p:txBody>
              <a:bodyPr/>
              <a:lstStyle/>
              <a:p>
                <a:endParaRPr lang="zh-CN" altLang="en-US"/>
              </a:p>
            </p:txBody>
          </p:sp>
          <p:sp>
            <p:nvSpPr>
              <p:cNvPr id="5313" name="Freeform 193"/>
              <p:cNvSpPr>
                <a:spLocks/>
              </p:cNvSpPr>
              <p:nvPr/>
            </p:nvSpPr>
            <p:spPr bwMode="auto">
              <a:xfrm>
                <a:off x="1304" y="1378"/>
                <a:ext cx="70" cy="37"/>
              </a:xfrm>
              <a:custGeom>
                <a:avLst/>
                <a:gdLst/>
                <a:ahLst/>
                <a:cxnLst>
                  <a:cxn ang="0">
                    <a:pos x="138" y="74"/>
                  </a:cxn>
                  <a:cxn ang="0">
                    <a:pos x="137" y="71"/>
                  </a:cxn>
                  <a:cxn ang="0">
                    <a:pos x="134" y="67"/>
                  </a:cxn>
                  <a:cxn ang="0">
                    <a:pos x="128" y="60"/>
                  </a:cxn>
                  <a:cxn ang="0">
                    <a:pos x="120" y="49"/>
                  </a:cxn>
                  <a:cxn ang="0">
                    <a:pos x="111" y="38"/>
                  </a:cxn>
                  <a:cxn ang="0">
                    <a:pos x="100" y="26"/>
                  </a:cxn>
                  <a:cxn ang="0">
                    <a:pos x="89" y="13"/>
                  </a:cxn>
                  <a:cxn ang="0">
                    <a:pos x="77" y="0"/>
                  </a:cxn>
                  <a:cxn ang="0">
                    <a:pos x="0" y="0"/>
                  </a:cxn>
                  <a:cxn ang="0">
                    <a:pos x="3" y="2"/>
                  </a:cxn>
                  <a:cxn ang="0">
                    <a:pos x="11" y="7"/>
                  </a:cxn>
                  <a:cxn ang="0">
                    <a:pos x="25" y="16"/>
                  </a:cxn>
                  <a:cxn ang="0">
                    <a:pos x="43" y="26"/>
                  </a:cxn>
                  <a:cxn ang="0">
                    <a:pos x="63" y="38"/>
                  </a:cxn>
                  <a:cxn ang="0">
                    <a:pos x="88" y="49"/>
                  </a:cxn>
                  <a:cxn ang="0">
                    <a:pos x="112" y="62"/>
                  </a:cxn>
                  <a:cxn ang="0">
                    <a:pos x="138" y="74"/>
                  </a:cxn>
                </a:cxnLst>
                <a:rect l="0" t="0" r="r" b="b"/>
                <a:pathLst>
                  <a:path w="138" h="74">
                    <a:moveTo>
                      <a:pt x="138" y="74"/>
                    </a:moveTo>
                    <a:lnTo>
                      <a:pt x="137" y="71"/>
                    </a:lnTo>
                    <a:lnTo>
                      <a:pt x="134" y="67"/>
                    </a:lnTo>
                    <a:lnTo>
                      <a:pt x="128" y="60"/>
                    </a:lnTo>
                    <a:lnTo>
                      <a:pt x="120" y="49"/>
                    </a:lnTo>
                    <a:lnTo>
                      <a:pt x="111" y="38"/>
                    </a:lnTo>
                    <a:lnTo>
                      <a:pt x="100" y="26"/>
                    </a:lnTo>
                    <a:lnTo>
                      <a:pt x="89" y="13"/>
                    </a:lnTo>
                    <a:lnTo>
                      <a:pt x="77" y="0"/>
                    </a:lnTo>
                    <a:lnTo>
                      <a:pt x="0" y="0"/>
                    </a:lnTo>
                    <a:lnTo>
                      <a:pt x="3" y="2"/>
                    </a:lnTo>
                    <a:lnTo>
                      <a:pt x="11" y="7"/>
                    </a:lnTo>
                    <a:lnTo>
                      <a:pt x="25" y="16"/>
                    </a:lnTo>
                    <a:lnTo>
                      <a:pt x="43" y="26"/>
                    </a:lnTo>
                    <a:lnTo>
                      <a:pt x="63" y="38"/>
                    </a:lnTo>
                    <a:lnTo>
                      <a:pt x="88" y="49"/>
                    </a:lnTo>
                    <a:lnTo>
                      <a:pt x="112" y="62"/>
                    </a:lnTo>
                    <a:lnTo>
                      <a:pt x="138" y="74"/>
                    </a:lnTo>
                    <a:close/>
                  </a:path>
                </a:pathLst>
              </a:custGeom>
              <a:solidFill>
                <a:srgbClr val="59FF00"/>
              </a:solidFill>
              <a:ln w="9525">
                <a:noFill/>
                <a:round/>
                <a:headEnd/>
                <a:tailEnd/>
              </a:ln>
            </p:spPr>
            <p:txBody>
              <a:bodyPr/>
              <a:lstStyle/>
              <a:p>
                <a:endParaRPr lang="zh-CN" altLang="en-US"/>
              </a:p>
            </p:txBody>
          </p:sp>
          <p:sp>
            <p:nvSpPr>
              <p:cNvPr id="5314" name="Freeform 194"/>
              <p:cNvSpPr>
                <a:spLocks/>
              </p:cNvSpPr>
              <p:nvPr/>
            </p:nvSpPr>
            <p:spPr bwMode="auto">
              <a:xfrm>
                <a:off x="1271" y="1344"/>
                <a:ext cx="61" cy="18"/>
              </a:xfrm>
              <a:custGeom>
                <a:avLst/>
                <a:gdLst/>
                <a:ahLst/>
                <a:cxnLst>
                  <a:cxn ang="0">
                    <a:pos x="122" y="36"/>
                  </a:cxn>
                  <a:cxn ang="0">
                    <a:pos x="96" y="0"/>
                  </a:cxn>
                  <a:cxn ang="0">
                    <a:pos x="0" y="3"/>
                  </a:cxn>
                  <a:cxn ang="0">
                    <a:pos x="1" y="5"/>
                  </a:cxn>
                  <a:cxn ang="0">
                    <a:pos x="7" y="9"/>
                  </a:cxn>
                  <a:cxn ang="0">
                    <a:pos x="16" y="18"/>
                  </a:cxn>
                  <a:cxn ang="0">
                    <a:pos x="32" y="32"/>
                  </a:cxn>
                  <a:cxn ang="0">
                    <a:pos x="122" y="36"/>
                  </a:cxn>
                </a:cxnLst>
                <a:rect l="0" t="0" r="r" b="b"/>
                <a:pathLst>
                  <a:path w="122" h="36">
                    <a:moveTo>
                      <a:pt x="122" y="36"/>
                    </a:moveTo>
                    <a:lnTo>
                      <a:pt x="96" y="0"/>
                    </a:lnTo>
                    <a:lnTo>
                      <a:pt x="0" y="3"/>
                    </a:lnTo>
                    <a:lnTo>
                      <a:pt x="1" y="5"/>
                    </a:lnTo>
                    <a:lnTo>
                      <a:pt x="7" y="9"/>
                    </a:lnTo>
                    <a:lnTo>
                      <a:pt x="16" y="18"/>
                    </a:lnTo>
                    <a:lnTo>
                      <a:pt x="32" y="32"/>
                    </a:lnTo>
                    <a:lnTo>
                      <a:pt x="122" y="36"/>
                    </a:lnTo>
                    <a:close/>
                  </a:path>
                </a:pathLst>
              </a:custGeom>
              <a:solidFill>
                <a:srgbClr val="59FF00"/>
              </a:solidFill>
              <a:ln w="9525">
                <a:noFill/>
                <a:round/>
                <a:headEnd/>
                <a:tailEnd/>
              </a:ln>
            </p:spPr>
            <p:txBody>
              <a:bodyPr/>
              <a:lstStyle/>
              <a:p>
                <a:endParaRPr lang="zh-CN" altLang="en-US"/>
              </a:p>
            </p:txBody>
          </p:sp>
          <p:sp>
            <p:nvSpPr>
              <p:cNvPr id="5315" name="Freeform 195"/>
              <p:cNvSpPr>
                <a:spLocks/>
              </p:cNvSpPr>
              <p:nvPr/>
            </p:nvSpPr>
            <p:spPr bwMode="auto">
              <a:xfrm>
                <a:off x="1261" y="1317"/>
                <a:ext cx="49" cy="14"/>
              </a:xfrm>
              <a:custGeom>
                <a:avLst/>
                <a:gdLst/>
                <a:ahLst/>
                <a:cxnLst>
                  <a:cxn ang="0">
                    <a:pos x="98" y="29"/>
                  </a:cxn>
                  <a:cxn ang="0">
                    <a:pos x="72" y="0"/>
                  </a:cxn>
                  <a:cxn ang="0">
                    <a:pos x="1" y="0"/>
                  </a:cxn>
                  <a:cxn ang="0">
                    <a:pos x="0" y="1"/>
                  </a:cxn>
                  <a:cxn ang="0">
                    <a:pos x="0" y="6"/>
                  </a:cxn>
                  <a:cxn ang="0">
                    <a:pos x="4" y="14"/>
                  </a:cxn>
                  <a:cxn ang="0">
                    <a:pos x="12" y="25"/>
                  </a:cxn>
                  <a:cxn ang="0">
                    <a:pos x="98" y="29"/>
                  </a:cxn>
                </a:cxnLst>
                <a:rect l="0" t="0" r="r" b="b"/>
                <a:pathLst>
                  <a:path w="98" h="29">
                    <a:moveTo>
                      <a:pt x="98" y="29"/>
                    </a:moveTo>
                    <a:lnTo>
                      <a:pt x="72" y="0"/>
                    </a:lnTo>
                    <a:lnTo>
                      <a:pt x="1" y="0"/>
                    </a:lnTo>
                    <a:lnTo>
                      <a:pt x="0" y="1"/>
                    </a:lnTo>
                    <a:lnTo>
                      <a:pt x="0" y="6"/>
                    </a:lnTo>
                    <a:lnTo>
                      <a:pt x="4" y="14"/>
                    </a:lnTo>
                    <a:lnTo>
                      <a:pt x="12" y="25"/>
                    </a:lnTo>
                    <a:lnTo>
                      <a:pt x="98" y="29"/>
                    </a:lnTo>
                    <a:close/>
                  </a:path>
                </a:pathLst>
              </a:custGeom>
              <a:solidFill>
                <a:srgbClr val="59FF00"/>
              </a:solidFill>
              <a:ln w="9525">
                <a:noFill/>
                <a:round/>
                <a:headEnd/>
                <a:tailEnd/>
              </a:ln>
            </p:spPr>
            <p:txBody>
              <a:bodyPr/>
              <a:lstStyle/>
              <a:p>
                <a:endParaRPr lang="zh-CN" altLang="en-US"/>
              </a:p>
            </p:txBody>
          </p:sp>
          <p:sp>
            <p:nvSpPr>
              <p:cNvPr id="5316" name="Freeform 196"/>
              <p:cNvSpPr>
                <a:spLocks/>
              </p:cNvSpPr>
              <p:nvPr/>
            </p:nvSpPr>
            <p:spPr bwMode="auto">
              <a:xfrm>
                <a:off x="1285" y="1283"/>
                <a:ext cx="42" cy="42"/>
              </a:xfrm>
              <a:custGeom>
                <a:avLst/>
                <a:gdLst/>
                <a:ahLst/>
                <a:cxnLst>
                  <a:cxn ang="0">
                    <a:pos x="16" y="22"/>
                  </a:cxn>
                  <a:cxn ang="0">
                    <a:pos x="0" y="0"/>
                  </a:cxn>
                  <a:cxn ang="0">
                    <a:pos x="54" y="25"/>
                  </a:cxn>
                  <a:cxn ang="0">
                    <a:pos x="59" y="30"/>
                  </a:cxn>
                  <a:cxn ang="0">
                    <a:pos x="69" y="41"/>
                  </a:cxn>
                  <a:cxn ang="0">
                    <a:pos x="78" y="60"/>
                  </a:cxn>
                  <a:cxn ang="0">
                    <a:pos x="83" y="83"/>
                  </a:cxn>
                  <a:cxn ang="0">
                    <a:pos x="16" y="22"/>
                  </a:cxn>
                </a:cxnLst>
                <a:rect l="0" t="0" r="r" b="b"/>
                <a:pathLst>
                  <a:path w="83" h="83">
                    <a:moveTo>
                      <a:pt x="16" y="22"/>
                    </a:moveTo>
                    <a:lnTo>
                      <a:pt x="0" y="0"/>
                    </a:lnTo>
                    <a:lnTo>
                      <a:pt x="54" y="25"/>
                    </a:lnTo>
                    <a:lnTo>
                      <a:pt x="59" y="30"/>
                    </a:lnTo>
                    <a:lnTo>
                      <a:pt x="69" y="41"/>
                    </a:lnTo>
                    <a:lnTo>
                      <a:pt x="78" y="60"/>
                    </a:lnTo>
                    <a:lnTo>
                      <a:pt x="83" y="83"/>
                    </a:lnTo>
                    <a:lnTo>
                      <a:pt x="16" y="22"/>
                    </a:lnTo>
                    <a:close/>
                  </a:path>
                </a:pathLst>
              </a:custGeom>
              <a:solidFill>
                <a:srgbClr val="59FF00"/>
              </a:solidFill>
              <a:ln w="9525">
                <a:noFill/>
                <a:round/>
                <a:headEnd/>
                <a:tailEnd/>
              </a:ln>
            </p:spPr>
            <p:txBody>
              <a:bodyPr/>
              <a:lstStyle/>
              <a:p>
                <a:endParaRPr lang="zh-CN" altLang="en-US"/>
              </a:p>
            </p:txBody>
          </p:sp>
          <p:sp>
            <p:nvSpPr>
              <p:cNvPr id="5317" name="Freeform 197"/>
              <p:cNvSpPr>
                <a:spLocks/>
              </p:cNvSpPr>
              <p:nvPr/>
            </p:nvSpPr>
            <p:spPr bwMode="auto">
              <a:xfrm>
                <a:off x="1330" y="1322"/>
                <a:ext cx="27" cy="43"/>
              </a:xfrm>
              <a:custGeom>
                <a:avLst/>
                <a:gdLst/>
                <a:ahLst/>
                <a:cxnLst>
                  <a:cxn ang="0">
                    <a:pos x="0" y="26"/>
                  </a:cxn>
                  <a:cxn ang="0">
                    <a:pos x="12" y="0"/>
                  </a:cxn>
                  <a:cxn ang="0">
                    <a:pos x="14" y="1"/>
                  </a:cxn>
                  <a:cxn ang="0">
                    <a:pos x="17" y="2"/>
                  </a:cxn>
                  <a:cxn ang="0">
                    <a:pos x="22" y="7"/>
                  </a:cxn>
                  <a:cxn ang="0">
                    <a:pos x="27" y="12"/>
                  </a:cxn>
                  <a:cxn ang="0">
                    <a:pos x="33" y="20"/>
                  </a:cxn>
                  <a:cxn ang="0">
                    <a:pos x="40" y="30"/>
                  </a:cxn>
                  <a:cxn ang="0">
                    <a:pos x="47" y="43"/>
                  </a:cxn>
                  <a:cxn ang="0">
                    <a:pos x="54" y="58"/>
                  </a:cxn>
                  <a:cxn ang="0">
                    <a:pos x="45" y="87"/>
                  </a:cxn>
                  <a:cxn ang="0">
                    <a:pos x="44" y="84"/>
                  </a:cxn>
                  <a:cxn ang="0">
                    <a:pos x="40" y="78"/>
                  </a:cxn>
                  <a:cxn ang="0">
                    <a:pos x="34" y="70"/>
                  </a:cxn>
                  <a:cxn ang="0">
                    <a:pos x="29" y="61"/>
                  </a:cxn>
                  <a:cxn ang="0">
                    <a:pos x="21" y="51"/>
                  </a:cxn>
                  <a:cxn ang="0">
                    <a:pos x="14" y="40"/>
                  </a:cxn>
                  <a:cxn ang="0">
                    <a:pos x="7" y="31"/>
                  </a:cxn>
                  <a:cxn ang="0">
                    <a:pos x="0" y="26"/>
                  </a:cxn>
                </a:cxnLst>
                <a:rect l="0" t="0" r="r" b="b"/>
                <a:pathLst>
                  <a:path w="54" h="87">
                    <a:moveTo>
                      <a:pt x="0" y="26"/>
                    </a:moveTo>
                    <a:lnTo>
                      <a:pt x="12" y="0"/>
                    </a:lnTo>
                    <a:lnTo>
                      <a:pt x="14" y="1"/>
                    </a:lnTo>
                    <a:lnTo>
                      <a:pt x="17" y="2"/>
                    </a:lnTo>
                    <a:lnTo>
                      <a:pt x="22" y="7"/>
                    </a:lnTo>
                    <a:lnTo>
                      <a:pt x="27" y="12"/>
                    </a:lnTo>
                    <a:lnTo>
                      <a:pt x="33" y="20"/>
                    </a:lnTo>
                    <a:lnTo>
                      <a:pt x="40" y="30"/>
                    </a:lnTo>
                    <a:lnTo>
                      <a:pt x="47" y="43"/>
                    </a:lnTo>
                    <a:lnTo>
                      <a:pt x="54" y="58"/>
                    </a:lnTo>
                    <a:lnTo>
                      <a:pt x="45" y="87"/>
                    </a:lnTo>
                    <a:lnTo>
                      <a:pt x="44" y="84"/>
                    </a:lnTo>
                    <a:lnTo>
                      <a:pt x="40" y="78"/>
                    </a:lnTo>
                    <a:lnTo>
                      <a:pt x="34" y="70"/>
                    </a:lnTo>
                    <a:lnTo>
                      <a:pt x="29" y="61"/>
                    </a:lnTo>
                    <a:lnTo>
                      <a:pt x="21" y="51"/>
                    </a:lnTo>
                    <a:lnTo>
                      <a:pt x="14" y="40"/>
                    </a:lnTo>
                    <a:lnTo>
                      <a:pt x="7" y="31"/>
                    </a:lnTo>
                    <a:lnTo>
                      <a:pt x="0" y="26"/>
                    </a:lnTo>
                    <a:close/>
                  </a:path>
                </a:pathLst>
              </a:custGeom>
              <a:solidFill>
                <a:srgbClr val="59FF00"/>
              </a:solidFill>
              <a:ln w="9525">
                <a:noFill/>
                <a:round/>
                <a:headEnd/>
                <a:tailEnd/>
              </a:ln>
            </p:spPr>
            <p:txBody>
              <a:bodyPr/>
              <a:lstStyle/>
              <a:p>
                <a:endParaRPr lang="zh-CN" altLang="en-US"/>
              </a:p>
            </p:txBody>
          </p:sp>
          <p:sp>
            <p:nvSpPr>
              <p:cNvPr id="5318" name="Freeform 198"/>
              <p:cNvSpPr>
                <a:spLocks/>
              </p:cNvSpPr>
              <p:nvPr/>
            </p:nvSpPr>
            <p:spPr bwMode="auto">
              <a:xfrm>
                <a:off x="1362" y="1364"/>
                <a:ext cx="13" cy="31"/>
              </a:xfrm>
              <a:custGeom>
                <a:avLst/>
                <a:gdLst/>
                <a:ahLst/>
                <a:cxnLst>
                  <a:cxn ang="0">
                    <a:pos x="0" y="22"/>
                  </a:cxn>
                  <a:cxn ang="0">
                    <a:pos x="7" y="0"/>
                  </a:cxn>
                  <a:cxn ang="0">
                    <a:pos x="27" y="63"/>
                  </a:cxn>
                  <a:cxn ang="0">
                    <a:pos x="0" y="22"/>
                  </a:cxn>
                </a:cxnLst>
                <a:rect l="0" t="0" r="r" b="b"/>
                <a:pathLst>
                  <a:path w="27" h="63">
                    <a:moveTo>
                      <a:pt x="0" y="22"/>
                    </a:moveTo>
                    <a:lnTo>
                      <a:pt x="7" y="0"/>
                    </a:lnTo>
                    <a:lnTo>
                      <a:pt x="27" y="63"/>
                    </a:lnTo>
                    <a:lnTo>
                      <a:pt x="0" y="22"/>
                    </a:lnTo>
                    <a:close/>
                  </a:path>
                </a:pathLst>
              </a:custGeom>
              <a:solidFill>
                <a:srgbClr val="59FF00"/>
              </a:solidFill>
              <a:ln w="9525">
                <a:noFill/>
                <a:round/>
                <a:headEnd/>
                <a:tailEnd/>
              </a:ln>
            </p:spPr>
            <p:txBody>
              <a:bodyPr/>
              <a:lstStyle/>
              <a:p>
                <a:endParaRPr lang="zh-CN" altLang="en-US"/>
              </a:p>
            </p:txBody>
          </p:sp>
          <p:sp>
            <p:nvSpPr>
              <p:cNvPr id="5319" name="Freeform 199"/>
              <p:cNvSpPr>
                <a:spLocks/>
              </p:cNvSpPr>
              <p:nvPr/>
            </p:nvSpPr>
            <p:spPr bwMode="auto">
              <a:xfrm>
                <a:off x="1421" y="1373"/>
                <a:ext cx="18" cy="35"/>
              </a:xfrm>
              <a:custGeom>
                <a:avLst/>
                <a:gdLst/>
                <a:ahLst/>
                <a:cxnLst>
                  <a:cxn ang="0">
                    <a:pos x="13" y="0"/>
                  </a:cxn>
                  <a:cxn ang="0">
                    <a:pos x="16" y="4"/>
                  </a:cxn>
                  <a:cxn ang="0">
                    <a:pos x="23" y="19"/>
                  </a:cxn>
                  <a:cxn ang="0">
                    <a:pos x="31" y="42"/>
                  </a:cxn>
                  <a:cxn ang="0">
                    <a:pos x="36" y="71"/>
                  </a:cxn>
                  <a:cxn ang="0">
                    <a:pos x="0" y="64"/>
                  </a:cxn>
                  <a:cxn ang="0">
                    <a:pos x="0" y="57"/>
                  </a:cxn>
                  <a:cxn ang="0">
                    <a:pos x="0" y="40"/>
                  </a:cxn>
                  <a:cxn ang="0">
                    <a:pos x="3" y="19"/>
                  </a:cxn>
                  <a:cxn ang="0">
                    <a:pos x="13" y="0"/>
                  </a:cxn>
                </a:cxnLst>
                <a:rect l="0" t="0" r="r" b="b"/>
                <a:pathLst>
                  <a:path w="36" h="71">
                    <a:moveTo>
                      <a:pt x="13" y="0"/>
                    </a:moveTo>
                    <a:lnTo>
                      <a:pt x="16" y="4"/>
                    </a:lnTo>
                    <a:lnTo>
                      <a:pt x="23" y="19"/>
                    </a:lnTo>
                    <a:lnTo>
                      <a:pt x="31" y="42"/>
                    </a:lnTo>
                    <a:lnTo>
                      <a:pt x="36" y="71"/>
                    </a:lnTo>
                    <a:lnTo>
                      <a:pt x="0" y="64"/>
                    </a:lnTo>
                    <a:lnTo>
                      <a:pt x="0" y="57"/>
                    </a:lnTo>
                    <a:lnTo>
                      <a:pt x="0" y="40"/>
                    </a:lnTo>
                    <a:lnTo>
                      <a:pt x="3" y="19"/>
                    </a:lnTo>
                    <a:lnTo>
                      <a:pt x="13" y="0"/>
                    </a:lnTo>
                    <a:close/>
                  </a:path>
                </a:pathLst>
              </a:custGeom>
              <a:solidFill>
                <a:srgbClr val="21BA00"/>
              </a:solidFill>
              <a:ln w="9525">
                <a:noFill/>
                <a:round/>
                <a:headEnd/>
                <a:tailEnd/>
              </a:ln>
            </p:spPr>
            <p:txBody>
              <a:bodyPr/>
              <a:lstStyle/>
              <a:p>
                <a:endParaRPr lang="zh-CN" altLang="en-US"/>
              </a:p>
            </p:txBody>
          </p:sp>
          <p:sp>
            <p:nvSpPr>
              <p:cNvPr id="5320" name="Freeform 200"/>
              <p:cNvSpPr>
                <a:spLocks/>
              </p:cNvSpPr>
              <p:nvPr/>
            </p:nvSpPr>
            <p:spPr bwMode="auto">
              <a:xfrm>
                <a:off x="1420" y="1416"/>
                <a:ext cx="27" cy="45"/>
              </a:xfrm>
              <a:custGeom>
                <a:avLst/>
                <a:gdLst/>
                <a:ahLst/>
                <a:cxnLst>
                  <a:cxn ang="0">
                    <a:pos x="0" y="0"/>
                  </a:cxn>
                  <a:cxn ang="0">
                    <a:pos x="45" y="16"/>
                  </a:cxn>
                  <a:cxn ang="0">
                    <a:pos x="56" y="90"/>
                  </a:cxn>
                  <a:cxn ang="0">
                    <a:pos x="55" y="90"/>
                  </a:cxn>
                  <a:cxn ang="0">
                    <a:pos x="50" y="87"/>
                  </a:cxn>
                  <a:cxn ang="0">
                    <a:pos x="44" y="83"/>
                  </a:cxn>
                  <a:cxn ang="0">
                    <a:pos x="37" y="75"/>
                  </a:cxn>
                  <a:cxn ang="0">
                    <a:pos x="28" y="63"/>
                  </a:cxn>
                  <a:cxn ang="0">
                    <a:pos x="19" y="48"/>
                  </a:cxn>
                  <a:cxn ang="0">
                    <a:pos x="10" y="26"/>
                  </a:cxn>
                  <a:cxn ang="0">
                    <a:pos x="0" y="0"/>
                  </a:cxn>
                </a:cxnLst>
                <a:rect l="0" t="0" r="r" b="b"/>
                <a:pathLst>
                  <a:path w="56" h="90">
                    <a:moveTo>
                      <a:pt x="0" y="0"/>
                    </a:moveTo>
                    <a:lnTo>
                      <a:pt x="45" y="16"/>
                    </a:lnTo>
                    <a:lnTo>
                      <a:pt x="56" y="90"/>
                    </a:lnTo>
                    <a:lnTo>
                      <a:pt x="55" y="90"/>
                    </a:lnTo>
                    <a:lnTo>
                      <a:pt x="50" y="87"/>
                    </a:lnTo>
                    <a:lnTo>
                      <a:pt x="44" y="83"/>
                    </a:lnTo>
                    <a:lnTo>
                      <a:pt x="37" y="75"/>
                    </a:lnTo>
                    <a:lnTo>
                      <a:pt x="28" y="63"/>
                    </a:lnTo>
                    <a:lnTo>
                      <a:pt x="19" y="48"/>
                    </a:lnTo>
                    <a:lnTo>
                      <a:pt x="10" y="26"/>
                    </a:lnTo>
                    <a:lnTo>
                      <a:pt x="0" y="0"/>
                    </a:lnTo>
                    <a:close/>
                  </a:path>
                </a:pathLst>
              </a:custGeom>
              <a:solidFill>
                <a:srgbClr val="21BA00"/>
              </a:solidFill>
              <a:ln w="9525">
                <a:noFill/>
                <a:round/>
                <a:headEnd/>
                <a:tailEnd/>
              </a:ln>
            </p:spPr>
            <p:txBody>
              <a:bodyPr/>
              <a:lstStyle/>
              <a:p>
                <a:endParaRPr lang="zh-CN" altLang="en-US"/>
              </a:p>
            </p:txBody>
          </p:sp>
          <p:sp>
            <p:nvSpPr>
              <p:cNvPr id="5321" name="Freeform 201"/>
              <p:cNvSpPr>
                <a:spLocks/>
              </p:cNvSpPr>
              <p:nvPr/>
            </p:nvSpPr>
            <p:spPr bwMode="auto">
              <a:xfrm>
                <a:off x="1460" y="1408"/>
                <a:ext cx="25" cy="56"/>
              </a:xfrm>
              <a:custGeom>
                <a:avLst/>
                <a:gdLst/>
                <a:ahLst/>
                <a:cxnLst>
                  <a:cxn ang="0">
                    <a:pos x="0" y="112"/>
                  </a:cxn>
                  <a:cxn ang="0">
                    <a:pos x="0" y="31"/>
                  </a:cxn>
                  <a:cxn ang="0">
                    <a:pos x="51" y="0"/>
                  </a:cxn>
                  <a:cxn ang="0">
                    <a:pos x="49" y="3"/>
                  </a:cxn>
                  <a:cxn ang="0">
                    <a:pos x="43" y="14"/>
                  </a:cxn>
                  <a:cxn ang="0">
                    <a:pos x="35" y="28"/>
                  </a:cxn>
                  <a:cxn ang="0">
                    <a:pos x="25" y="45"/>
                  </a:cxn>
                  <a:cxn ang="0">
                    <a:pos x="16" y="63"/>
                  </a:cxn>
                  <a:cxn ang="0">
                    <a:pos x="8" y="82"/>
                  </a:cxn>
                  <a:cxn ang="0">
                    <a:pos x="2" y="99"/>
                  </a:cxn>
                  <a:cxn ang="0">
                    <a:pos x="0" y="112"/>
                  </a:cxn>
                </a:cxnLst>
                <a:rect l="0" t="0" r="r" b="b"/>
                <a:pathLst>
                  <a:path w="51" h="112">
                    <a:moveTo>
                      <a:pt x="0" y="112"/>
                    </a:moveTo>
                    <a:lnTo>
                      <a:pt x="0" y="31"/>
                    </a:lnTo>
                    <a:lnTo>
                      <a:pt x="51" y="0"/>
                    </a:lnTo>
                    <a:lnTo>
                      <a:pt x="49" y="3"/>
                    </a:lnTo>
                    <a:lnTo>
                      <a:pt x="43" y="14"/>
                    </a:lnTo>
                    <a:lnTo>
                      <a:pt x="35" y="28"/>
                    </a:lnTo>
                    <a:lnTo>
                      <a:pt x="25" y="45"/>
                    </a:lnTo>
                    <a:lnTo>
                      <a:pt x="16" y="63"/>
                    </a:lnTo>
                    <a:lnTo>
                      <a:pt x="8" y="82"/>
                    </a:lnTo>
                    <a:lnTo>
                      <a:pt x="2" y="99"/>
                    </a:lnTo>
                    <a:lnTo>
                      <a:pt x="0" y="112"/>
                    </a:lnTo>
                    <a:close/>
                  </a:path>
                </a:pathLst>
              </a:custGeom>
              <a:solidFill>
                <a:srgbClr val="21BA00"/>
              </a:solidFill>
              <a:ln w="9525">
                <a:noFill/>
                <a:round/>
                <a:headEnd/>
                <a:tailEnd/>
              </a:ln>
            </p:spPr>
            <p:txBody>
              <a:bodyPr/>
              <a:lstStyle/>
              <a:p>
                <a:endParaRPr lang="zh-CN" altLang="en-US"/>
              </a:p>
            </p:txBody>
          </p:sp>
          <p:sp>
            <p:nvSpPr>
              <p:cNvPr id="5322" name="Freeform 202"/>
              <p:cNvSpPr>
                <a:spLocks/>
              </p:cNvSpPr>
              <p:nvPr/>
            </p:nvSpPr>
            <p:spPr bwMode="auto">
              <a:xfrm>
                <a:off x="1446" y="1380"/>
                <a:ext cx="25" cy="33"/>
              </a:xfrm>
              <a:custGeom>
                <a:avLst/>
                <a:gdLst/>
                <a:ahLst/>
                <a:cxnLst>
                  <a:cxn ang="0">
                    <a:pos x="19" y="67"/>
                  </a:cxn>
                  <a:cxn ang="0">
                    <a:pos x="0" y="0"/>
                  </a:cxn>
                  <a:cxn ang="0">
                    <a:pos x="3" y="1"/>
                  </a:cxn>
                  <a:cxn ang="0">
                    <a:pos x="7" y="5"/>
                  </a:cxn>
                  <a:cxn ang="0">
                    <a:pos x="14" y="10"/>
                  </a:cxn>
                  <a:cxn ang="0">
                    <a:pos x="22" y="16"/>
                  </a:cxn>
                  <a:cxn ang="0">
                    <a:pos x="31" y="23"/>
                  </a:cxn>
                  <a:cxn ang="0">
                    <a:pos x="39" y="30"/>
                  </a:cxn>
                  <a:cxn ang="0">
                    <a:pos x="46" y="36"/>
                  </a:cxn>
                  <a:cxn ang="0">
                    <a:pos x="51" y="42"/>
                  </a:cxn>
                  <a:cxn ang="0">
                    <a:pos x="19" y="67"/>
                  </a:cxn>
                </a:cxnLst>
                <a:rect l="0" t="0" r="r" b="b"/>
                <a:pathLst>
                  <a:path w="51" h="67">
                    <a:moveTo>
                      <a:pt x="19" y="67"/>
                    </a:moveTo>
                    <a:lnTo>
                      <a:pt x="0" y="0"/>
                    </a:lnTo>
                    <a:lnTo>
                      <a:pt x="3" y="1"/>
                    </a:lnTo>
                    <a:lnTo>
                      <a:pt x="7" y="5"/>
                    </a:lnTo>
                    <a:lnTo>
                      <a:pt x="14" y="10"/>
                    </a:lnTo>
                    <a:lnTo>
                      <a:pt x="22" y="16"/>
                    </a:lnTo>
                    <a:lnTo>
                      <a:pt x="31" y="23"/>
                    </a:lnTo>
                    <a:lnTo>
                      <a:pt x="39" y="30"/>
                    </a:lnTo>
                    <a:lnTo>
                      <a:pt x="46" y="36"/>
                    </a:lnTo>
                    <a:lnTo>
                      <a:pt x="51" y="42"/>
                    </a:lnTo>
                    <a:lnTo>
                      <a:pt x="19" y="67"/>
                    </a:lnTo>
                    <a:close/>
                  </a:path>
                </a:pathLst>
              </a:custGeom>
              <a:solidFill>
                <a:srgbClr val="21BA00"/>
              </a:solidFill>
              <a:ln w="9525">
                <a:noFill/>
                <a:round/>
                <a:headEnd/>
                <a:tailEnd/>
              </a:ln>
            </p:spPr>
            <p:txBody>
              <a:bodyPr/>
              <a:lstStyle/>
              <a:p>
                <a:endParaRPr lang="zh-CN" altLang="en-US"/>
              </a:p>
            </p:txBody>
          </p:sp>
          <p:sp>
            <p:nvSpPr>
              <p:cNvPr id="5323" name="Freeform 203"/>
              <p:cNvSpPr>
                <a:spLocks/>
              </p:cNvSpPr>
              <p:nvPr/>
            </p:nvSpPr>
            <p:spPr bwMode="auto">
              <a:xfrm>
                <a:off x="1257" y="1286"/>
                <a:ext cx="30" cy="23"/>
              </a:xfrm>
              <a:custGeom>
                <a:avLst/>
                <a:gdLst/>
                <a:ahLst/>
                <a:cxnLst>
                  <a:cxn ang="0">
                    <a:pos x="60" y="39"/>
                  </a:cxn>
                  <a:cxn ang="0">
                    <a:pos x="59" y="38"/>
                  </a:cxn>
                  <a:cxn ang="0">
                    <a:pos x="56" y="34"/>
                  </a:cxn>
                  <a:cxn ang="0">
                    <a:pos x="51" y="30"/>
                  </a:cxn>
                  <a:cxn ang="0">
                    <a:pos x="44" y="23"/>
                  </a:cxn>
                  <a:cxn ang="0">
                    <a:pos x="36" y="17"/>
                  </a:cxn>
                  <a:cxn ang="0">
                    <a:pos x="28" y="10"/>
                  </a:cxn>
                  <a:cxn ang="0">
                    <a:pos x="19" y="4"/>
                  </a:cxn>
                  <a:cxn ang="0">
                    <a:pos x="8" y="0"/>
                  </a:cxn>
                  <a:cxn ang="0">
                    <a:pos x="6" y="4"/>
                  </a:cxn>
                  <a:cxn ang="0">
                    <a:pos x="3" y="15"/>
                  </a:cxn>
                  <a:cxn ang="0">
                    <a:pos x="0" y="30"/>
                  </a:cxn>
                  <a:cxn ang="0">
                    <a:pos x="6" y="45"/>
                  </a:cxn>
                  <a:cxn ang="0">
                    <a:pos x="60" y="39"/>
                  </a:cxn>
                </a:cxnLst>
                <a:rect l="0" t="0" r="r" b="b"/>
                <a:pathLst>
                  <a:path w="60" h="45">
                    <a:moveTo>
                      <a:pt x="60" y="39"/>
                    </a:moveTo>
                    <a:lnTo>
                      <a:pt x="59" y="38"/>
                    </a:lnTo>
                    <a:lnTo>
                      <a:pt x="56" y="34"/>
                    </a:lnTo>
                    <a:lnTo>
                      <a:pt x="51" y="30"/>
                    </a:lnTo>
                    <a:lnTo>
                      <a:pt x="44" y="23"/>
                    </a:lnTo>
                    <a:lnTo>
                      <a:pt x="36" y="17"/>
                    </a:lnTo>
                    <a:lnTo>
                      <a:pt x="28" y="10"/>
                    </a:lnTo>
                    <a:lnTo>
                      <a:pt x="19" y="4"/>
                    </a:lnTo>
                    <a:lnTo>
                      <a:pt x="8" y="0"/>
                    </a:lnTo>
                    <a:lnTo>
                      <a:pt x="6" y="4"/>
                    </a:lnTo>
                    <a:lnTo>
                      <a:pt x="3" y="15"/>
                    </a:lnTo>
                    <a:lnTo>
                      <a:pt x="0" y="30"/>
                    </a:lnTo>
                    <a:lnTo>
                      <a:pt x="6" y="45"/>
                    </a:lnTo>
                    <a:lnTo>
                      <a:pt x="60" y="39"/>
                    </a:lnTo>
                    <a:close/>
                  </a:path>
                </a:pathLst>
              </a:custGeom>
              <a:solidFill>
                <a:srgbClr val="59FF00"/>
              </a:solidFill>
              <a:ln w="9525">
                <a:noFill/>
                <a:round/>
                <a:headEnd/>
                <a:tailEnd/>
              </a:ln>
            </p:spPr>
            <p:txBody>
              <a:bodyPr/>
              <a:lstStyle/>
              <a:p>
                <a:endParaRPr lang="zh-CN" altLang="en-US"/>
              </a:p>
            </p:txBody>
          </p:sp>
          <p:sp>
            <p:nvSpPr>
              <p:cNvPr id="5324" name="Freeform 204"/>
              <p:cNvSpPr>
                <a:spLocks/>
              </p:cNvSpPr>
              <p:nvPr/>
            </p:nvSpPr>
            <p:spPr bwMode="auto">
              <a:xfrm>
                <a:off x="1421" y="1080"/>
                <a:ext cx="471" cy="320"/>
              </a:xfrm>
              <a:custGeom>
                <a:avLst/>
                <a:gdLst/>
                <a:ahLst/>
                <a:cxnLst>
                  <a:cxn ang="0">
                    <a:pos x="437" y="625"/>
                  </a:cxn>
                  <a:cxn ang="0">
                    <a:pos x="474" y="635"/>
                  </a:cxn>
                  <a:cxn ang="0">
                    <a:pos x="524" y="641"/>
                  </a:cxn>
                  <a:cxn ang="0">
                    <a:pos x="555" y="636"/>
                  </a:cxn>
                  <a:cxn ang="0">
                    <a:pos x="628" y="619"/>
                  </a:cxn>
                  <a:cxn ang="0">
                    <a:pos x="688" y="594"/>
                  </a:cxn>
                  <a:cxn ang="0">
                    <a:pos x="732" y="559"/>
                  </a:cxn>
                  <a:cxn ang="0">
                    <a:pos x="800" y="489"/>
                  </a:cxn>
                  <a:cxn ang="0">
                    <a:pos x="936" y="209"/>
                  </a:cxn>
                  <a:cxn ang="0">
                    <a:pos x="878" y="212"/>
                  </a:cxn>
                  <a:cxn ang="0">
                    <a:pos x="789" y="226"/>
                  </a:cxn>
                  <a:cxn ang="0">
                    <a:pos x="747" y="238"/>
                  </a:cxn>
                  <a:cxn ang="0">
                    <a:pos x="690" y="258"/>
                  </a:cxn>
                  <a:cxn ang="0">
                    <a:pos x="623" y="298"/>
                  </a:cxn>
                  <a:cxn ang="0">
                    <a:pos x="606" y="313"/>
                  </a:cxn>
                  <a:cxn ang="0">
                    <a:pos x="573" y="344"/>
                  </a:cxn>
                  <a:cxn ang="0">
                    <a:pos x="554" y="349"/>
                  </a:cxn>
                  <a:cxn ang="0">
                    <a:pos x="533" y="211"/>
                  </a:cxn>
                  <a:cxn ang="0">
                    <a:pos x="523" y="167"/>
                  </a:cxn>
                  <a:cxn ang="0">
                    <a:pos x="484" y="69"/>
                  </a:cxn>
                  <a:cxn ang="0">
                    <a:pos x="436" y="3"/>
                  </a:cxn>
                  <a:cxn ang="0">
                    <a:pos x="408" y="28"/>
                  </a:cxn>
                  <a:cxn ang="0">
                    <a:pos x="371" y="82"/>
                  </a:cxn>
                  <a:cxn ang="0">
                    <a:pos x="355" y="125"/>
                  </a:cxn>
                  <a:cxn ang="0">
                    <a:pos x="329" y="195"/>
                  </a:cxn>
                  <a:cxn ang="0">
                    <a:pos x="311" y="269"/>
                  </a:cxn>
                  <a:cxn ang="0">
                    <a:pos x="300" y="323"/>
                  </a:cxn>
                  <a:cxn ang="0">
                    <a:pos x="287" y="349"/>
                  </a:cxn>
                  <a:cxn ang="0">
                    <a:pos x="268" y="313"/>
                  </a:cxn>
                  <a:cxn ang="0">
                    <a:pos x="240" y="265"/>
                  </a:cxn>
                  <a:cxn ang="0">
                    <a:pos x="218" y="243"/>
                  </a:cxn>
                  <a:cxn ang="0">
                    <a:pos x="168" y="203"/>
                  </a:cxn>
                  <a:cxn ang="0">
                    <a:pos x="109" y="170"/>
                  </a:cxn>
                  <a:cxn ang="0">
                    <a:pos x="0" y="277"/>
                  </a:cxn>
                  <a:cxn ang="0">
                    <a:pos x="7" y="339"/>
                  </a:cxn>
                  <a:cxn ang="0">
                    <a:pos x="29" y="430"/>
                  </a:cxn>
                  <a:cxn ang="0">
                    <a:pos x="53" y="475"/>
                  </a:cxn>
                  <a:cxn ang="0">
                    <a:pos x="107" y="543"/>
                  </a:cxn>
                  <a:cxn ang="0">
                    <a:pos x="189" y="609"/>
                  </a:cxn>
                  <a:cxn ang="0">
                    <a:pos x="199" y="611"/>
                  </a:cxn>
                  <a:cxn ang="0">
                    <a:pos x="227" y="615"/>
                  </a:cxn>
                  <a:cxn ang="0">
                    <a:pos x="266" y="621"/>
                  </a:cxn>
                  <a:cxn ang="0">
                    <a:pos x="311" y="624"/>
                  </a:cxn>
                  <a:cxn ang="0">
                    <a:pos x="358" y="620"/>
                  </a:cxn>
                  <a:cxn ang="0">
                    <a:pos x="378" y="615"/>
                  </a:cxn>
                  <a:cxn ang="0">
                    <a:pos x="397" y="613"/>
                  </a:cxn>
                  <a:cxn ang="0">
                    <a:pos x="427" y="621"/>
                  </a:cxn>
                </a:cxnLst>
                <a:rect l="0" t="0" r="r" b="b"/>
                <a:pathLst>
                  <a:path w="940" h="641">
                    <a:moveTo>
                      <a:pt x="427" y="621"/>
                    </a:moveTo>
                    <a:lnTo>
                      <a:pt x="430" y="622"/>
                    </a:lnTo>
                    <a:lnTo>
                      <a:pt x="437" y="625"/>
                    </a:lnTo>
                    <a:lnTo>
                      <a:pt x="446" y="628"/>
                    </a:lnTo>
                    <a:lnTo>
                      <a:pt x="459" y="632"/>
                    </a:lnTo>
                    <a:lnTo>
                      <a:pt x="474" y="635"/>
                    </a:lnTo>
                    <a:lnTo>
                      <a:pt x="490" y="639"/>
                    </a:lnTo>
                    <a:lnTo>
                      <a:pt x="507" y="641"/>
                    </a:lnTo>
                    <a:lnTo>
                      <a:pt x="524" y="641"/>
                    </a:lnTo>
                    <a:lnTo>
                      <a:pt x="528" y="641"/>
                    </a:lnTo>
                    <a:lnTo>
                      <a:pt x="539" y="640"/>
                    </a:lnTo>
                    <a:lnTo>
                      <a:pt x="555" y="636"/>
                    </a:lnTo>
                    <a:lnTo>
                      <a:pt x="577" y="633"/>
                    </a:lnTo>
                    <a:lnTo>
                      <a:pt x="601" y="627"/>
                    </a:lnTo>
                    <a:lnTo>
                      <a:pt x="628" y="619"/>
                    </a:lnTo>
                    <a:lnTo>
                      <a:pt x="657" y="609"/>
                    </a:lnTo>
                    <a:lnTo>
                      <a:pt x="684" y="596"/>
                    </a:lnTo>
                    <a:lnTo>
                      <a:pt x="688" y="594"/>
                    </a:lnTo>
                    <a:lnTo>
                      <a:pt x="698" y="587"/>
                    </a:lnTo>
                    <a:lnTo>
                      <a:pt x="712" y="575"/>
                    </a:lnTo>
                    <a:lnTo>
                      <a:pt x="732" y="559"/>
                    </a:lnTo>
                    <a:lnTo>
                      <a:pt x="752" y="539"/>
                    </a:lnTo>
                    <a:lnTo>
                      <a:pt x="776" y="515"/>
                    </a:lnTo>
                    <a:lnTo>
                      <a:pt x="800" y="489"/>
                    </a:lnTo>
                    <a:lnTo>
                      <a:pt x="822" y="458"/>
                    </a:lnTo>
                    <a:lnTo>
                      <a:pt x="940" y="209"/>
                    </a:lnTo>
                    <a:lnTo>
                      <a:pt x="936" y="209"/>
                    </a:lnTo>
                    <a:lnTo>
                      <a:pt x="923" y="210"/>
                    </a:lnTo>
                    <a:lnTo>
                      <a:pt x="903" y="211"/>
                    </a:lnTo>
                    <a:lnTo>
                      <a:pt x="878" y="212"/>
                    </a:lnTo>
                    <a:lnTo>
                      <a:pt x="849" y="216"/>
                    </a:lnTo>
                    <a:lnTo>
                      <a:pt x="819" y="220"/>
                    </a:lnTo>
                    <a:lnTo>
                      <a:pt x="789" y="226"/>
                    </a:lnTo>
                    <a:lnTo>
                      <a:pt x="761" y="234"/>
                    </a:lnTo>
                    <a:lnTo>
                      <a:pt x="757" y="235"/>
                    </a:lnTo>
                    <a:lnTo>
                      <a:pt x="747" y="238"/>
                    </a:lnTo>
                    <a:lnTo>
                      <a:pt x="732" y="242"/>
                    </a:lnTo>
                    <a:lnTo>
                      <a:pt x="712" y="249"/>
                    </a:lnTo>
                    <a:lnTo>
                      <a:pt x="690" y="258"/>
                    </a:lnTo>
                    <a:lnTo>
                      <a:pt x="667" y="269"/>
                    </a:lnTo>
                    <a:lnTo>
                      <a:pt x="645" y="283"/>
                    </a:lnTo>
                    <a:lnTo>
                      <a:pt x="623" y="298"/>
                    </a:lnTo>
                    <a:lnTo>
                      <a:pt x="621" y="300"/>
                    </a:lnTo>
                    <a:lnTo>
                      <a:pt x="615" y="304"/>
                    </a:lnTo>
                    <a:lnTo>
                      <a:pt x="606" y="313"/>
                    </a:lnTo>
                    <a:lnTo>
                      <a:pt x="596" y="323"/>
                    </a:lnTo>
                    <a:lnTo>
                      <a:pt x="584" y="333"/>
                    </a:lnTo>
                    <a:lnTo>
                      <a:pt x="573" y="344"/>
                    </a:lnTo>
                    <a:lnTo>
                      <a:pt x="563" y="354"/>
                    </a:lnTo>
                    <a:lnTo>
                      <a:pt x="555" y="362"/>
                    </a:lnTo>
                    <a:lnTo>
                      <a:pt x="554" y="349"/>
                    </a:lnTo>
                    <a:lnTo>
                      <a:pt x="551" y="314"/>
                    </a:lnTo>
                    <a:lnTo>
                      <a:pt x="544" y="265"/>
                    </a:lnTo>
                    <a:lnTo>
                      <a:pt x="533" y="211"/>
                    </a:lnTo>
                    <a:lnTo>
                      <a:pt x="532" y="205"/>
                    </a:lnTo>
                    <a:lnTo>
                      <a:pt x="529" y="190"/>
                    </a:lnTo>
                    <a:lnTo>
                      <a:pt x="523" y="167"/>
                    </a:lnTo>
                    <a:lnTo>
                      <a:pt x="514" y="139"/>
                    </a:lnTo>
                    <a:lnTo>
                      <a:pt x="500" y="105"/>
                    </a:lnTo>
                    <a:lnTo>
                      <a:pt x="484" y="69"/>
                    </a:lnTo>
                    <a:lnTo>
                      <a:pt x="463" y="34"/>
                    </a:lnTo>
                    <a:lnTo>
                      <a:pt x="438" y="0"/>
                    </a:lnTo>
                    <a:lnTo>
                      <a:pt x="436" y="3"/>
                    </a:lnTo>
                    <a:lnTo>
                      <a:pt x="429" y="7"/>
                    </a:lnTo>
                    <a:lnTo>
                      <a:pt x="419" y="17"/>
                    </a:lnTo>
                    <a:lnTo>
                      <a:pt x="408" y="28"/>
                    </a:lnTo>
                    <a:lnTo>
                      <a:pt x="395" y="43"/>
                    </a:lnTo>
                    <a:lnTo>
                      <a:pt x="383" y="61"/>
                    </a:lnTo>
                    <a:lnTo>
                      <a:pt x="371" y="82"/>
                    </a:lnTo>
                    <a:lnTo>
                      <a:pt x="362" y="106"/>
                    </a:lnTo>
                    <a:lnTo>
                      <a:pt x="359" y="111"/>
                    </a:lnTo>
                    <a:lnTo>
                      <a:pt x="355" y="125"/>
                    </a:lnTo>
                    <a:lnTo>
                      <a:pt x="347" y="144"/>
                    </a:lnTo>
                    <a:lnTo>
                      <a:pt x="339" y="169"/>
                    </a:lnTo>
                    <a:lnTo>
                      <a:pt x="329" y="195"/>
                    </a:lnTo>
                    <a:lnTo>
                      <a:pt x="321" y="222"/>
                    </a:lnTo>
                    <a:lnTo>
                      <a:pt x="315" y="247"/>
                    </a:lnTo>
                    <a:lnTo>
                      <a:pt x="311" y="269"/>
                    </a:lnTo>
                    <a:lnTo>
                      <a:pt x="309" y="277"/>
                    </a:lnTo>
                    <a:lnTo>
                      <a:pt x="304" y="298"/>
                    </a:lnTo>
                    <a:lnTo>
                      <a:pt x="300" y="323"/>
                    </a:lnTo>
                    <a:lnTo>
                      <a:pt x="297" y="346"/>
                    </a:lnTo>
                    <a:lnTo>
                      <a:pt x="288" y="353"/>
                    </a:lnTo>
                    <a:lnTo>
                      <a:pt x="287" y="349"/>
                    </a:lnTo>
                    <a:lnTo>
                      <a:pt x="282" y="341"/>
                    </a:lnTo>
                    <a:lnTo>
                      <a:pt x="275" y="329"/>
                    </a:lnTo>
                    <a:lnTo>
                      <a:pt x="268" y="313"/>
                    </a:lnTo>
                    <a:lnTo>
                      <a:pt x="259" y="296"/>
                    </a:lnTo>
                    <a:lnTo>
                      <a:pt x="249" y="280"/>
                    </a:lnTo>
                    <a:lnTo>
                      <a:pt x="240" y="265"/>
                    </a:lnTo>
                    <a:lnTo>
                      <a:pt x="230" y="254"/>
                    </a:lnTo>
                    <a:lnTo>
                      <a:pt x="227" y="250"/>
                    </a:lnTo>
                    <a:lnTo>
                      <a:pt x="218" y="243"/>
                    </a:lnTo>
                    <a:lnTo>
                      <a:pt x="205" y="232"/>
                    </a:lnTo>
                    <a:lnTo>
                      <a:pt x="188" y="218"/>
                    </a:lnTo>
                    <a:lnTo>
                      <a:pt x="168" y="203"/>
                    </a:lnTo>
                    <a:lnTo>
                      <a:pt x="149" y="189"/>
                    </a:lnTo>
                    <a:lnTo>
                      <a:pt x="128" y="178"/>
                    </a:lnTo>
                    <a:lnTo>
                      <a:pt x="109" y="170"/>
                    </a:lnTo>
                    <a:lnTo>
                      <a:pt x="9" y="148"/>
                    </a:lnTo>
                    <a:lnTo>
                      <a:pt x="0" y="272"/>
                    </a:lnTo>
                    <a:lnTo>
                      <a:pt x="0" y="277"/>
                    </a:lnTo>
                    <a:lnTo>
                      <a:pt x="1" y="292"/>
                    </a:lnTo>
                    <a:lnTo>
                      <a:pt x="3" y="313"/>
                    </a:lnTo>
                    <a:lnTo>
                      <a:pt x="7" y="339"/>
                    </a:lnTo>
                    <a:lnTo>
                      <a:pt x="11" y="368"/>
                    </a:lnTo>
                    <a:lnTo>
                      <a:pt x="18" y="399"/>
                    </a:lnTo>
                    <a:lnTo>
                      <a:pt x="29" y="430"/>
                    </a:lnTo>
                    <a:lnTo>
                      <a:pt x="41" y="458"/>
                    </a:lnTo>
                    <a:lnTo>
                      <a:pt x="45" y="462"/>
                    </a:lnTo>
                    <a:lnTo>
                      <a:pt x="53" y="475"/>
                    </a:lnTo>
                    <a:lnTo>
                      <a:pt x="67" y="495"/>
                    </a:lnTo>
                    <a:lnTo>
                      <a:pt x="85" y="518"/>
                    </a:lnTo>
                    <a:lnTo>
                      <a:pt x="107" y="543"/>
                    </a:lnTo>
                    <a:lnTo>
                      <a:pt x="132" y="567"/>
                    </a:lnTo>
                    <a:lnTo>
                      <a:pt x="160" y="590"/>
                    </a:lnTo>
                    <a:lnTo>
                      <a:pt x="189" y="609"/>
                    </a:lnTo>
                    <a:lnTo>
                      <a:pt x="190" y="609"/>
                    </a:lnTo>
                    <a:lnTo>
                      <a:pt x="194" y="610"/>
                    </a:lnTo>
                    <a:lnTo>
                      <a:pt x="199" y="611"/>
                    </a:lnTo>
                    <a:lnTo>
                      <a:pt x="206" y="612"/>
                    </a:lnTo>
                    <a:lnTo>
                      <a:pt x="215" y="614"/>
                    </a:lnTo>
                    <a:lnTo>
                      <a:pt x="227" y="615"/>
                    </a:lnTo>
                    <a:lnTo>
                      <a:pt x="238" y="618"/>
                    </a:lnTo>
                    <a:lnTo>
                      <a:pt x="252" y="619"/>
                    </a:lnTo>
                    <a:lnTo>
                      <a:pt x="266" y="621"/>
                    </a:lnTo>
                    <a:lnTo>
                      <a:pt x="280" y="622"/>
                    </a:lnTo>
                    <a:lnTo>
                      <a:pt x="296" y="622"/>
                    </a:lnTo>
                    <a:lnTo>
                      <a:pt x="311" y="624"/>
                    </a:lnTo>
                    <a:lnTo>
                      <a:pt x="327" y="622"/>
                    </a:lnTo>
                    <a:lnTo>
                      <a:pt x="343" y="622"/>
                    </a:lnTo>
                    <a:lnTo>
                      <a:pt x="358" y="620"/>
                    </a:lnTo>
                    <a:lnTo>
                      <a:pt x="373" y="618"/>
                    </a:lnTo>
                    <a:lnTo>
                      <a:pt x="374" y="618"/>
                    </a:lnTo>
                    <a:lnTo>
                      <a:pt x="378" y="615"/>
                    </a:lnTo>
                    <a:lnTo>
                      <a:pt x="383" y="614"/>
                    </a:lnTo>
                    <a:lnTo>
                      <a:pt x="389" y="613"/>
                    </a:lnTo>
                    <a:lnTo>
                      <a:pt x="397" y="613"/>
                    </a:lnTo>
                    <a:lnTo>
                      <a:pt x="407" y="614"/>
                    </a:lnTo>
                    <a:lnTo>
                      <a:pt x="417" y="617"/>
                    </a:lnTo>
                    <a:lnTo>
                      <a:pt x="427" y="621"/>
                    </a:lnTo>
                    <a:close/>
                  </a:path>
                </a:pathLst>
              </a:custGeom>
              <a:solidFill>
                <a:srgbClr val="000000"/>
              </a:solidFill>
              <a:ln w="9525">
                <a:noFill/>
                <a:round/>
                <a:headEnd/>
                <a:tailEnd/>
              </a:ln>
            </p:spPr>
            <p:txBody>
              <a:bodyPr/>
              <a:lstStyle/>
              <a:p>
                <a:endParaRPr lang="zh-CN" altLang="en-US"/>
              </a:p>
            </p:txBody>
          </p:sp>
          <p:sp>
            <p:nvSpPr>
              <p:cNvPr id="5325" name="Freeform 205"/>
              <p:cNvSpPr>
                <a:spLocks/>
              </p:cNvSpPr>
              <p:nvPr/>
            </p:nvSpPr>
            <p:spPr bwMode="auto">
              <a:xfrm>
                <a:off x="1458" y="1037"/>
                <a:ext cx="111" cy="152"/>
              </a:xfrm>
              <a:custGeom>
                <a:avLst/>
                <a:gdLst/>
                <a:ahLst/>
                <a:cxnLst>
                  <a:cxn ang="0">
                    <a:pos x="223" y="304"/>
                  </a:cxn>
                  <a:cxn ang="0">
                    <a:pos x="219" y="192"/>
                  </a:cxn>
                  <a:cxn ang="0">
                    <a:pos x="219" y="189"/>
                  </a:cxn>
                  <a:cxn ang="0">
                    <a:pos x="218" y="179"/>
                  </a:cxn>
                  <a:cxn ang="0">
                    <a:pos x="216" y="165"/>
                  </a:cxn>
                  <a:cxn ang="0">
                    <a:pos x="213" y="146"/>
                  </a:cxn>
                  <a:cxn ang="0">
                    <a:pos x="208" y="127"/>
                  </a:cxn>
                  <a:cxn ang="0">
                    <a:pos x="201" y="105"/>
                  </a:cxn>
                  <a:cxn ang="0">
                    <a:pos x="191" y="85"/>
                  </a:cxn>
                  <a:cxn ang="0">
                    <a:pos x="178" y="67"/>
                  </a:cxn>
                  <a:cxn ang="0">
                    <a:pos x="177" y="65"/>
                  </a:cxn>
                  <a:cxn ang="0">
                    <a:pos x="171" y="60"/>
                  </a:cxn>
                  <a:cxn ang="0">
                    <a:pos x="163" y="53"/>
                  </a:cxn>
                  <a:cxn ang="0">
                    <a:pos x="153" y="44"/>
                  </a:cxn>
                  <a:cxn ang="0">
                    <a:pos x="138" y="35"/>
                  </a:cxn>
                  <a:cxn ang="0">
                    <a:pos x="122" y="25"/>
                  </a:cxn>
                  <a:cxn ang="0">
                    <a:pos x="101" y="16"/>
                  </a:cxn>
                  <a:cxn ang="0">
                    <a:pos x="79" y="9"/>
                  </a:cxn>
                  <a:cxn ang="0">
                    <a:pos x="9" y="0"/>
                  </a:cxn>
                  <a:cxn ang="0">
                    <a:pos x="2" y="90"/>
                  </a:cxn>
                  <a:cxn ang="0">
                    <a:pos x="0" y="100"/>
                  </a:cxn>
                  <a:cxn ang="0">
                    <a:pos x="2" y="126"/>
                  </a:cxn>
                  <a:cxn ang="0">
                    <a:pos x="7" y="158"/>
                  </a:cxn>
                  <a:cxn ang="0">
                    <a:pos x="21" y="189"/>
                  </a:cxn>
                  <a:cxn ang="0">
                    <a:pos x="24" y="190"/>
                  </a:cxn>
                  <a:cxn ang="0">
                    <a:pos x="28" y="195"/>
                  </a:cxn>
                  <a:cxn ang="0">
                    <a:pos x="36" y="202"/>
                  </a:cxn>
                  <a:cxn ang="0">
                    <a:pos x="48" y="211"/>
                  </a:cxn>
                  <a:cxn ang="0">
                    <a:pos x="62" y="221"/>
                  </a:cxn>
                  <a:cxn ang="0">
                    <a:pos x="78" y="233"/>
                  </a:cxn>
                  <a:cxn ang="0">
                    <a:pos x="96" y="244"/>
                  </a:cxn>
                  <a:cxn ang="0">
                    <a:pos x="117" y="256"/>
                  </a:cxn>
                  <a:cxn ang="0">
                    <a:pos x="119" y="257"/>
                  </a:cxn>
                  <a:cxn ang="0">
                    <a:pos x="127" y="260"/>
                  </a:cxn>
                  <a:cxn ang="0">
                    <a:pos x="139" y="266"/>
                  </a:cxn>
                  <a:cxn ang="0">
                    <a:pos x="153" y="273"/>
                  </a:cxn>
                  <a:cxn ang="0">
                    <a:pos x="170" y="280"/>
                  </a:cxn>
                  <a:cxn ang="0">
                    <a:pos x="187" y="288"/>
                  </a:cxn>
                  <a:cxn ang="0">
                    <a:pos x="206" y="296"/>
                  </a:cxn>
                  <a:cxn ang="0">
                    <a:pos x="223" y="304"/>
                  </a:cxn>
                </a:cxnLst>
                <a:rect l="0" t="0" r="r" b="b"/>
                <a:pathLst>
                  <a:path w="223" h="304">
                    <a:moveTo>
                      <a:pt x="223" y="304"/>
                    </a:moveTo>
                    <a:lnTo>
                      <a:pt x="219" y="192"/>
                    </a:lnTo>
                    <a:lnTo>
                      <a:pt x="219" y="189"/>
                    </a:lnTo>
                    <a:lnTo>
                      <a:pt x="218" y="179"/>
                    </a:lnTo>
                    <a:lnTo>
                      <a:pt x="216" y="165"/>
                    </a:lnTo>
                    <a:lnTo>
                      <a:pt x="213" y="146"/>
                    </a:lnTo>
                    <a:lnTo>
                      <a:pt x="208" y="127"/>
                    </a:lnTo>
                    <a:lnTo>
                      <a:pt x="201" y="105"/>
                    </a:lnTo>
                    <a:lnTo>
                      <a:pt x="191" y="85"/>
                    </a:lnTo>
                    <a:lnTo>
                      <a:pt x="178" y="67"/>
                    </a:lnTo>
                    <a:lnTo>
                      <a:pt x="177" y="65"/>
                    </a:lnTo>
                    <a:lnTo>
                      <a:pt x="171" y="60"/>
                    </a:lnTo>
                    <a:lnTo>
                      <a:pt x="163" y="53"/>
                    </a:lnTo>
                    <a:lnTo>
                      <a:pt x="153" y="44"/>
                    </a:lnTo>
                    <a:lnTo>
                      <a:pt x="138" y="35"/>
                    </a:lnTo>
                    <a:lnTo>
                      <a:pt x="122" y="25"/>
                    </a:lnTo>
                    <a:lnTo>
                      <a:pt x="101" y="16"/>
                    </a:lnTo>
                    <a:lnTo>
                      <a:pt x="79" y="9"/>
                    </a:lnTo>
                    <a:lnTo>
                      <a:pt x="9" y="0"/>
                    </a:lnTo>
                    <a:lnTo>
                      <a:pt x="2" y="90"/>
                    </a:lnTo>
                    <a:lnTo>
                      <a:pt x="0" y="100"/>
                    </a:lnTo>
                    <a:lnTo>
                      <a:pt x="2" y="126"/>
                    </a:lnTo>
                    <a:lnTo>
                      <a:pt x="7" y="158"/>
                    </a:lnTo>
                    <a:lnTo>
                      <a:pt x="21" y="189"/>
                    </a:lnTo>
                    <a:lnTo>
                      <a:pt x="24" y="190"/>
                    </a:lnTo>
                    <a:lnTo>
                      <a:pt x="28" y="195"/>
                    </a:lnTo>
                    <a:lnTo>
                      <a:pt x="36" y="202"/>
                    </a:lnTo>
                    <a:lnTo>
                      <a:pt x="48" y="211"/>
                    </a:lnTo>
                    <a:lnTo>
                      <a:pt x="62" y="221"/>
                    </a:lnTo>
                    <a:lnTo>
                      <a:pt x="78" y="233"/>
                    </a:lnTo>
                    <a:lnTo>
                      <a:pt x="96" y="244"/>
                    </a:lnTo>
                    <a:lnTo>
                      <a:pt x="117" y="256"/>
                    </a:lnTo>
                    <a:lnTo>
                      <a:pt x="119" y="257"/>
                    </a:lnTo>
                    <a:lnTo>
                      <a:pt x="127" y="260"/>
                    </a:lnTo>
                    <a:lnTo>
                      <a:pt x="139" y="266"/>
                    </a:lnTo>
                    <a:lnTo>
                      <a:pt x="153" y="273"/>
                    </a:lnTo>
                    <a:lnTo>
                      <a:pt x="170" y="280"/>
                    </a:lnTo>
                    <a:lnTo>
                      <a:pt x="187" y="288"/>
                    </a:lnTo>
                    <a:lnTo>
                      <a:pt x="206" y="296"/>
                    </a:lnTo>
                    <a:lnTo>
                      <a:pt x="223" y="304"/>
                    </a:lnTo>
                    <a:close/>
                  </a:path>
                </a:pathLst>
              </a:custGeom>
              <a:solidFill>
                <a:srgbClr val="000000"/>
              </a:solidFill>
              <a:ln w="9525">
                <a:noFill/>
                <a:round/>
                <a:headEnd/>
                <a:tailEnd/>
              </a:ln>
            </p:spPr>
            <p:txBody>
              <a:bodyPr/>
              <a:lstStyle/>
              <a:p>
                <a:endParaRPr lang="zh-CN" altLang="en-US"/>
              </a:p>
            </p:txBody>
          </p:sp>
          <p:sp>
            <p:nvSpPr>
              <p:cNvPr id="5326" name="Freeform 206"/>
              <p:cNvSpPr>
                <a:spLocks/>
              </p:cNvSpPr>
              <p:nvPr/>
            </p:nvSpPr>
            <p:spPr bwMode="auto">
              <a:xfrm>
                <a:off x="1703" y="1044"/>
                <a:ext cx="111" cy="151"/>
              </a:xfrm>
              <a:custGeom>
                <a:avLst/>
                <a:gdLst/>
                <a:ahLst/>
                <a:cxnLst>
                  <a:cxn ang="0">
                    <a:pos x="4" y="303"/>
                  </a:cxn>
                  <a:cxn ang="0">
                    <a:pos x="7" y="303"/>
                  </a:cxn>
                  <a:cxn ang="0">
                    <a:pos x="18" y="302"/>
                  </a:cxn>
                  <a:cxn ang="0">
                    <a:pos x="31" y="300"/>
                  </a:cxn>
                  <a:cxn ang="0">
                    <a:pos x="50" y="298"/>
                  </a:cxn>
                  <a:cxn ang="0">
                    <a:pos x="69" y="294"/>
                  </a:cxn>
                  <a:cxn ang="0">
                    <a:pos x="89" y="287"/>
                  </a:cxn>
                  <a:cxn ang="0">
                    <a:pos x="107" y="277"/>
                  </a:cxn>
                  <a:cxn ang="0">
                    <a:pos x="122" y="265"/>
                  </a:cxn>
                  <a:cxn ang="0">
                    <a:pos x="125" y="262"/>
                  </a:cxn>
                  <a:cxn ang="0">
                    <a:pos x="129" y="256"/>
                  </a:cxn>
                  <a:cxn ang="0">
                    <a:pos x="137" y="245"/>
                  </a:cxn>
                  <a:cxn ang="0">
                    <a:pos x="147" y="230"/>
                  </a:cxn>
                  <a:cxn ang="0">
                    <a:pos x="157" y="213"/>
                  </a:cxn>
                  <a:cxn ang="0">
                    <a:pos x="167" y="193"/>
                  </a:cxn>
                  <a:cxn ang="0">
                    <a:pos x="178" y="170"/>
                  </a:cxn>
                  <a:cxn ang="0">
                    <a:pos x="186" y="146"/>
                  </a:cxn>
                  <a:cxn ang="0">
                    <a:pos x="187" y="141"/>
                  </a:cxn>
                  <a:cxn ang="0">
                    <a:pos x="192" y="128"/>
                  </a:cxn>
                  <a:cxn ang="0">
                    <a:pos x="197" y="109"/>
                  </a:cxn>
                  <a:cxn ang="0">
                    <a:pos x="205" y="86"/>
                  </a:cxn>
                  <a:cxn ang="0">
                    <a:pos x="212" y="62"/>
                  </a:cxn>
                  <a:cxn ang="0">
                    <a:pos x="218" y="38"/>
                  </a:cxn>
                  <a:cxn ang="0">
                    <a:pos x="223" y="17"/>
                  </a:cxn>
                  <a:cxn ang="0">
                    <a:pos x="224" y="2"/>
                  </a:cxn>
                  <a:cxn ang="0">
                    <a:pos x="222" y="2"/>
                  </a:cxn>
                  <a:cxn ang="0">
                    <a:pos x="215" y="1"/>
                  </a:cxn>
                  <a:cxn ang="0">
                    <a:pos x="203" y="0"/>
                  </a:cxn>
                  <a:cxn ang="0">
                    <a:pos x="189" y="0"/>
                  </a:cxn>
                  <a:cxn ang="0">
                    <a:pos x="174" y="0"/>
                  </a:cxn>
                  <a:cxn ang="0">
                    <a:pos x="157" y="2"/>
                  </a:cxn>
                  <a:cxn ang="0">
                    <a:pos x="140" y="6"/>
                  </a:cxn>
                  <a:cxn ang="0">
                    <a:pos x="122" y="11"/>
                  </a:cxn>
                  <a:cxn ang="0">
                    <a:pos x="119" y="12"/>
                  </a:cxn>
                  <a:cxn ang="0">
                    <a:pos x="112" y="17"/>
                  </a:cxn>
                  <a:cxn ang="0">
                    <a:pos x="99" y="24"/>
                  </a:cxn>
                  <a:cxn ang="0">
                    <a:pos x="87" y="32"/>
                  </a:cxn>
                  <a:cxn ang="0">
                    <a:pos x="72" y="42"/>
                  </a:cxn>
                  <a:cxn ang="0">
                    <a:pos x="57" y="55"/>
                  </a:cxn>
                  <a:cxn ang="0">
                    <a:pos x="45" y="68"/>
                  </a:cxn>
                  <a:cxn ang="0">
                    <a:pos x="36" y="82"/>
                  </a:cxn>
                  <a:cxn ang="0">
                    <a:pos x="35" y="84"/>
                  </a:cxn>
                  <a:cxn ang="0">
                    <a:pos x="30" y="92"/>
                  </a:cxn>
                  <a:cxn ang="0">
                    <a:pos x="23" y="103"/>
                  </a:cxn>
                  <a:cxn ang="0">
                    <a:pos x="16" y="120"/>
                  </a:cxn>
                  <a:cxn ang="0">
                    <a:pos x="10" y="139"/>
                  </a:cxn>
                  <a:cxn ang="0">
                    <a:pos x="5" y="163"/>
                  </a:cxn>
                  <a:cxn ang="0">
                    <a:pos x="0" y="190"/>
                  </a:cxn>
                  <a:cxn ang="0">
                    <a:pos x="0" y="220"/>
                  </a:cxn>
                  <a:cxn ang="0">
                    <a:pos x="4" y="303"/>
                  </a:cxn>
                </a:cxnLst>
                <a:rect l="0" t="0" r="r" b="b"/>
                <a:pathLst>
                  <a:path w="224" h="303">
                    <a:moveTo>
                      <a:pt x="4" y="303"/>
                    </a:moveTo>
                    <a:lnTo>
                      <a:pt x="7" y="303"/>
                    </a:lnTo>
                    <a:lnTo>
                      <a:pt x="18" y="302"/>
                    </a:lnTo>
                    <a:lnTo>
                      <a:pt x="31" y="300"/>
                    </a:lnTo>
                    <a:lnTo>
                      <a:pt x="50" y="298"/>
                    </a:lnTo>
                    <a:lnTo>
                      <a:pt x="69" y="294"/>
                    </a:lnTo>
                    <a:lnTo>
                      <a:pt x="89" y="287"/>
                    </a:lnTo>
                    <a:lnTo>
                      <a:pt x="107" y="277"/>
                    </a:lnTo>
                    <a:lnTo>
                      <a:pt x="122" y="265"/>
                    </a:lnTo>
                    <a:lnTo>
                      <a:pt x="125" y="262"/>
                    </a:lnTo>
                    <a:lnTo>
                      <a:pt x="129" y="256"/>
                    </a:lnTo>
                    <a:lnTo>
                      <a:pt x="137" y="245"/>
                    </a:lnTo>
                    <a:lnTo>
                      <a:pt x="147" y="230"/>
                    </a:lnTo>
                    <a:lnTo>
                      <a:pt x="157" y="213"/>
                    </a:lnTo>
                    <a:lnTo>
                      <a:pt x="167" y="193"/>
                    </a:lnTo>
                    <a:lnTo>
                      <a:pt x="178" y="170"/>
                    </a:lnTo>
                    <a:lnTo>
                      <a:pt x="186" y="146"/>
                    </a:lnTo>
                    <a:lnTo>
                      <a:pt x="187" y="141"/>
                    </a:lnTo>
                    <a:lnTo>
                      <a:pt x="192" y="128"/>
                    </a:lnTo>
                    <a:lnTo>
                      <a:pt x="197" y="109"/>
                    </a:lnTo>
                    <a:lnTo>
                      <a:pt x="205" y="86"/>
                    </a:lnTo>
                    <a:lnTo>
                      <a:pt x="212" y="62"/>
                    </a:lnTo>
                    <a:lnTo>
                      <a:pt x="218" y="38"/>
                    </a:lnTo>
                    <a:lnTo>
                      <a:pt x="223" y="17"/>
                    </a:lnTo>
                    <a:lnTo>
                      <a:pt x="224" y="2"/>
                    </a:lnTo>
                    <a:lnTo>
                      <a:pt x="222" y="2"/>
                    </a:lnTo>
                    <a:lnTo>
                      <a:pt x="215" y="1"/>
                    </a:lnTo>
                    <a:lnTo>
                      <a:pt x="203" y="0"/>
                    </a:lnTo>
                    <a:lnTo>
                      <a:pt x="189" y="0"/>
                    </a:lnTo>
                    <a:lnTo>
                      <a:pt x="174" y="0"/>
                    </a:lnTo>
                    <a:lnTo>
                      <a:pt x="157" y="2"/>
                    </a:lnTo>
                    <a:lnTo>
                      <a:pt x="140" y="6"/>
                    </a:lnTo>
                    <a:lnTo>
                      <a:pt x="122" y="11"/>
                    </a:lnTo>
                    <a:lnTo>
                      <a:pt x="119" y="12"/>
                    </a:lnTo>
                    <a:lnTo>
                      <a:pt x="112" y="17"/>
                    </a:lnTo>
                    <a:lnTo>
                      <a:pt x="99" y="24"/>
                    </a:lnTo>
                    <a:lnTo>
                      <a:pt x="87" y="32"/>
                    </a:lnTo>
                    <a:lnTo>
                      <a:pt x="72" y="42"/>
                    </a:lnTo>
                    <a:lnTo>
                      <a:pt x="57" y="55"/>
                    </a:lnTo>
                    <a:lnTo>
                      <a:pt x="45" y="68"/>
                    </a:lnTo>
                    <a:lnTo>
                      <a:pt x="36" y="82"/>
                    </a:lnTo>
                    <a:lnTo>
                      <a:pt x="35" y="84"/>
                    </a:lnTo>
                    <a:lnTo>
                      <a:pt x="30" y="92"/>
                    </a:lnTo>
                    <a:lnTo>
                      <a:pt x="23" y="103"/>
                    </a:lnTo>
                    <a:lnTo>
                      <a:pt x="16" y="120"/>
                    </a:lnTo>
                    <a:lnTo>
                      <a:pt x="10" y="139"/>
                    </a:lnTo>
                    <a:lnTo>
                      <a:pt x="5" y="163"/>
                    </a:lnTo>
                    <a:lnTo>
                      <a:pt x="0" y="190"/>
                    </a:lnTo>
                    <a:lnTo>
                      <a:pt x="0" y="220"/>
                    </a:lnTo>
                    <a:lnTo>
                      <a:pt x="4" y="303"/>
                    </a:lnTo>
                    <a:close/>
                  </a:path>
                </a:pathLst>
              </a:custGeom>
              <a:solidFill>
                <a:srgbClr val="000000"/>
              </a:solidFill>
              <a:ln w="9525">
                <a:noFill/>
                <a:round/>
                <a:headEnd/>
                <a:tailEnd/>
              </a:ln>
            </p:spPr>
            <p:txBody>
              <a:bodyPr/>
              <a:lstStyle/>
              <a:p>
                <a:endParaRPr lang="zh-CN" altLang="en-US"/>
              </a:p>
            </p:txBody>
          </p:sp>
          <p:sp>
            <p:nvSpPr>
              <p:cNvPr id="5327" name="Freeform 207"/>
              <p:cNvSpPr>
                <a:spLocks/>
              </p:cNvSpPr>
              <p:nvPr/>
            </p:nvSpPr>
            <p:spPr bwMode="auto">
              <a:xfrm>
                <a:off x="1511" y="1343"/>
                <a:ext cx="77" cy="35"/>
              </a:xfrm>
              <a:custGeom>
                <a:avLst/>
                <a:gdLst/>
                <a:ahLst/>
                <a:cxnLst>
                  <a:cxn ang="0">
                    <a:pos x="153" y="66"/>
                  </a:cxn>
                  <a:cxn ang="0">
                    <a:pos x="79" y="0"/>
                  </a:cxn>
                  <a:cxn ang="0">
                    <a:pos x="78" y="1"/>
                  </a:cxn>
                  <a:cxn ang="0">
                    <a:pos x="73" y="5"/>
                  </a:cxn>
                  <a:cxn ang="0">
                    <a:pos x="68" y="11"/>
                  </a:cxn>
                  <a:cxn ang="0">
                    <a:pos x="58" y="18"/>
                  </a:cxn>
                  <a:cxn ang="0">
                    <a:pos x="47" y="26"/>
                  </a:cxn>
                  <a:cxn ang="0">
                    <a:pos x="33" y="33"/>
                  </a:cxn>
                  <a:cxn ang="0">
                    <a:pos x="18" y="40"/>
                  </a:cxn>
                  <a:cxn ang="0">
                    <a:pos x="0" y="45"/>
                  </a:cxn>
                  <a:cxn ang="0">
                    <a:pos x="0" y="46"/>
                  </a:cxn>
                  <a:cxn ang="0">
                    <a:pos x="2" y="47"/>
                  </a:cxn>
                  <a:cxn ang="0">
                    <a:pos x="5" y="49"/>
                  </a:cxn>
                  <a:cxn ang="0">
                    <a:pos x="12" y="53"/>
                  </a:cxn>
                  <a:cxn ang="0">
                    <a:pos x="20" y="56"/>
                  </a:cxn>
                  <a:cxn ang="0">
                    <a:pos x="33" y="60"/>
                  </a:cxn>
                  <a:cxn ang="0">
                    <a:pos x="49" y="63"/>
                  </a:cxn>
                  <a:cxn ang="0">
                    <a:pos x="70" y="66"/>
                  </a:cxn>
                  <a:cxn ang="0">
                    <a:pos x="72" y="66"/>
                  </a:cxn>
                  <a:cxn ang="0">
                    <a:pos x="79" y="68"/>
                  </a:cxn>
                  <a:cxn ang="0">
                    <a:pos x="88" y="69"/>
                  </a:cxn>
                  <a:cxn ang="0">
                    <a:pos x="101" y="69"/>
                  </a:cxn>
                  <a:cxn ang="0">
                    <a:pos x="114" y="70"/>
                  </a:cxn>
                  <a:cxn ang="0">
                    <a:pos x="128" y="70"/>
                  </a:cxn>
                  <a:cxn ang="0">
                    <a:pos x="141" y="69"/>
                  </a:cxn>
                  <a:cxn ang="0">
                    <a:pos x="153" y="66"/>
                  </a:cxn>
                </a:cxnLst>
                <a:rect l="0" t="0" r="r" b="b"/>
                <a:pathLst>
                  <a:path w="153" h="70">
                    <a:moveTo>
                      <a:pt x="153" y="66"/>
                    </a:moveTo>
                    <a:lnTo>
                      <a:pt x="79" y="0"/>
                    </a:lnTo>
                    <a:lnTo>
                      <a:pt x="78" y="1"/>
                    </a:lnTo>
                    <a:lnTo>
                      <a:pt x="73" y="5"/>
                    </a:lnTo>
                    <a:lnTo>
                      <a:pt x="68" y="11"/>
                    </a:lnTo>
                    <a:lnTo>
                      <a:pt x="58" y="18"/>
                    </a:lnTo>
                    <a:lnTo>
                      <a:pt x="47" y="26"/>
                    </a:lnTo>
                    <a:lnTo>
                      <a:pt x="33" y="33"/>
                    </a:lnTo>
                    <a:lnTo>
                      <a:pt x="18" y="40"/>
                    </a:lnTo>
                    <a:lnTo>
                      <a:pt x="0" y="45"/>
                    </a:lnTo>
                    <a:lnTo>
                      <a:pt x="0" y="46"/>
                    </a:lnTo>
                    <a:lnTo>
                      <a:pt x="2" y="47"/>
                    </a:lnTo>
                    <a:lnTo>
                      <a:pt x="5" y="49"/>
                    </a:lnTo>
                    <a:lnTo>
                      <a:pt x="12" y="53"/>
                    </a:lnTo>
                    <a:lnTo>
                      <a:pt x="20" y="56"/>
                    </a:lnTo>
                    <a:lnTo>
                      <a:pt x="33" y="60"/>
                    </a:lnTo>
                    <a:lnTo>
                      <a:pt x="49" y="63"/>
                    </a:lnTo>
                    <a:lnTo>
                      <a:pt x="70" y="66"/>
                    </a:lnTo>
                    <a:lnTo>
                      <a:pt x="72" y="66"/>
                    </a:lnTo>
                    <a:lnTo>
                      <a:pt x="79" y="68"/>
                    </a:lnTo>
                    <a:lnTo>
                      <a:pt x="88" y="69"/>
                    </a:lnTo>
                    <a:lnTo>
                      <a:pt x="101" y="69"/>
                    </a:lnTo>
                    <a:lnTo>
                      <a:pt x="114" y="70"/>
                    </a:lnTo>
                    <a:lnTo>
                      <a:pt x="128" y="70"/>
                    </a:lnTo>
                    <a:lnTo>
                      <a:pt x="141" y="69"/>
                    </a:lnTo>
                    <a:lnTo>
                      <a:pt x="153" y="66"/>
                    </a:lnTo>
                    <a:close/>
                  </a:path>
                </a:pathLst>
              </a:custGeom>
              <a:solidFill>
                <a:srgbClr val="21BA00"/>
              </a:solidFill>
              <a:ln w="9525">
                <a:noFill/>
                <a:round/>
                <a:headEnd/>
                <a:tailEnd/>
              </a:ln>
            </p:spPr>
            <p:txBody>
              <a:bodyPr/>
              <a:lstStyle/>
              <a:p>
                <a:endParaRPr lang="zh-CN" altLang="en-US"/>
              </a:p>
            </p:txBody>
          </p:sp>
          <p:sp>
            <p:nvSpPr>
              <p:cNvPr id="5328" name="Freeform 208"/>
              <p:cNvSpPr>
                <a:spLocks/>
              </p:cNvSpPr>
              <p:nvPr/>
            </p:nvSpPr>
            <p:spPr bwMode="auto">
              <a:xfrm>
                <a:off x="1455" y="1308"/>
                <a:ext cx="83" cy="44"/>
              </a:xfrm>
              <a:custGeom>
                <a:avLst/>
                <a:gdLst/>
                <a:ahLst/>
                <a:cxnLst>
                  <a:cxn ang="0">
                    <a:pos x="167" y="58"/>
                  </a:cxn>
                  <a:cxn ang="0">
                    <a:pos x="86" y="89"/>
                  </a:cxn>
                  <a:cxn ang="0">
                    <a:pos x="84" y="88"/>
                  </a:cxn>
                  <a:cxn ang="0">
                    <a:pos x="78" y="83"/>
                  </a:cxn>
                  <a:cxn ang="0">
                    <a:pos x="69" y="76"/>
                  </a:cxn>
                  <a:cxn ang="0">
                    <a:pos x="57" y="67"/>
                  </a:cxn>
                  <a:cxn ang="0">
                    <a:pos x="45" y="55"/>
                  </a:cxn>
                  <a:cxn ang="0">
                    <a:pos x="30" y="40"/>
                  </a:cxn>
                  <a:cxn ang="0">
                    <a:pos x="15" y="21"/>
                  </a:cxn>
                  <a:cxn ang="0">
                    <a:pos x="0" y="0"/>
                  </a:cxn>
                  <a:cxn ang="0">
                    <a:pos x="147" y="15"/>
                  </a:cxn>
                  <a:cxn ang="0">
                    <a:pos x="167" y="58"/>
                  </a:cxn>
                </a:cxnLst>
                <a:rect l="0" t="0" r="r" b="b"/>
                <a:pathLst>
                  <a:path w="167" h="89">
                    <a:moveTo>
                      <a:pt x="167" y="58"/>
                    </a:moveTo>
                    <a:lnTo>
                      <a:pt x="86" y="89"/>
                    </a:lnTo>
                    <a:lnTo>
                      <a:pt x="84" y="88"/>
                    </a:lnTo>
                    <a:lnTo>
                      <a:pt x="78" y="83"/>
                    </a:lnTo>
                    <a:lnTo>
                      <a:pt x="69" y="76"/>
                    </a:lnTo>
                    <a:lnTo>
                      <a:pt x="57" y="67"/>
                    </a:lnTo>
                    <a:lnTo>
                      <a:pt x="45" y="55"/>
                    </a:lnTo>
                    <a:lnTo>
                      <a:pt x="30" y="40"/>
                    </a:lnTo>
                    <a:lnTo>
                      <a:pt x="15" y="21"/>
                    </a:lnTo>
                    <a:lnTo>
                      <a:pt x="0" y="0"/>
                    </a:lnTo>
                    <a:lnTo>
                      <a:pt x="147" y="15"/>
                    </a:lnTo>
                    <a:lnTo>
                      <a:pt x="167" y="58"/>
                    </a:lnTo>
                    <a:close/>
                  </a:path>
                </a:pathLst>
              </a:custGeom>
              <a:solidFill>
                <a:srgbClr val="21BA00"/>
              </a:solidFill>
              <a:ln w="9525">
                <a:noFill/>
                <a:round/>
                <a:headEnd/>
                <a:tailEnd/>
              </a:ln>
            </p:spPr>
            <p:txBody>
              <a:bodyPr/>
              <a:lstStyle/>
              <a:p>
                <a:endParaRPr lang="zh-CN" altLang="en-US"/>
              </a:p>
            </p:txBody>
          </p:sp>
          <p:sp>
            <p:nvSpPr>
              <p:cNvPr id="5329" name="Freeform 209"/>
              <p:cNvSpPr>
                <a:spLocks/>
              </p:cNvSpPr>
              <p:nvPr/>
            </p:nvSpPr>
            <p:spPr bwMode="auto">
              <a:xfrm>
                <a:off x="1442" y="1253"/>
                <a:ext cx="72" cy="47"/>
              </a:xfrm>
              <a:custGeom>
                <a:avLst/>
                <a:gdLst/>
                <a:ahLst/>
                <a:cxnLst>
                  <a:cxn ang="0">
                    <a:pos x="145" y="93"/>
                  </a:cxn>
                  <a:cxn ang="0">
                    <a:pos x="82" y="13"/>
                  </a:cxn>
                  <a:cxn ang="0">
                    <a:pos x="1" y="0"/>
                  </a:cxn>
                  <a:cxn ang="0">
                    <a:pos x="0" y="7"/>
                  </a:cxn>
                  <a:cxn ang="0">
                    <a:pos x="0" y="24"/>
                  </a:cxn>
                  <a:cxn ang="0">
                    <a:pos x="5" y="48"/>
                  </a:cxn>
                  <a:cxn ang="0">
                    <a:pos x="18" y="77"/>
                  </a:cxn>
                  <a:cxn ang="0">
                    <a:pos x="145" y="93"/>
                  </a:cxn>
                </a:cxnLst>
                <a:rect l="0" t="0" r="r" b="b"/>
                <a:pathLst>
                  <a:path w="145" h="93">
                    <a:moveTo>
                      <a:pt x="145" y="93"/>
                    </a:moveTo>
                    <a:lnTo>
                      <a:pt x="82" y="13"/>
                    </a:lnTo>
                    <a:lnTo>
                      <a:pt x="1" y="0"/>
                    </a:lnTo>
                    <a:lnTo>
                      <a:pt x="0" y="7"/>
                    </a:lnTo>
                    <a:lnTo>
                      <a:pt x="0" y="24"/>
                    </a:lnTo>
                    <a:lnTo>
                      <a:pt x="5" y="48"/>
                    </a:lnTo>
                    <a:lnTo>
                      <a:pt x="18" y="77"/>
                    </a:lnTo>
                    <a:lnTo>
                      <a:pt x="145" y="93"/>
                    </a:lnTo>
                    <a:close/>
                  </a:path>
                </a:pathLst>
              </a:custGeom>
              <a:solidFill>
                <a:srgbClr val="21BA00"/>
              </a:solidFill>
              <a:ln w="9525">
                <a:noFill/>
                <a:round/>
                <a:headEnd/>
                <a:tailEnd/>
              </a:ln>
            </p:spPr>
            <p:txBody>
              <a:bodyPr/>
              <a:lstStyle/>
              <a:p>
                <a:endParaRPr lang="zh-CN" altLang="en-US"/>
              </a:p>
            </p:txBody>
          </p:sp>
          <p:sp>
            <p:nvSpPr>
              <p:cNvPr id="5330" name="Freeform 210"/>
              <p:cNvSpPr>
                <a:spLocks/>
              </p:cNvSpPr>
              <p:nvPr/>
            </p:nvSpPr>
            <p:spPr bwMode="auto">
              <a:xfrm>
                <a:off x="1435" y="1191"/>
                <a:ext cx="34" cy="48"/>
              </a:xfrm>
              <a:custGeom>
                <a:avLst/>
                <a:gdLst/>
                <a:ahLst/>
                <a:cxnLst>
                  <a:cxn ang="0">
                    <a:pos x="70" y="95"/>
                  </a:cxn>
                  <a:cxn ang="0">
                    <a:pos x="10" y="0"/>
                  </a:cxn>
                  <a:cxn ang="0">
                    <a:pos x="7" y="8"/>
                  </a:cxn>
                  <a:cxn ang="0">
                    <a:pos x="3" y="26"/>
                  </a:cxn>
                  <a:cxn ang="0">
                    <a:pos x="0" y="53"/>
                  </a:cxn>
                  <a:cxn ang="0">
                    <a:pos x="3" y="79"/>
                  </a:cxn>
                  <a:cxn ang="0">
                    <a:pos x="4" y="80"/>
                  </a:cxn>
                  <a:cxn ang="0">
                    <a:pos x="6" y="82"/>
                  </a:cxn>
                  <a:cxn ang="0">
                    <a:pos x="11" y="85"/>
                  </a:cxn>
                  <a:cxn ang="0">
                    <a:pos x="18" y="88"/>
                  </a:cxn>
                  <a:cxn ang="0">
                    <a:pos x="26" y="92"/>
                  </a:cxn>
                  <a:cxn ang="0">
                    <a:pos x="37" y="94"/>
                  </a:cxn>
                  <a:cxn ang="0">
                    <a:pos x="52" y="95"/>
                  </a:cxn>
                  <a:cxn ang="0">
                    <a:pos x="70" y="95"/>
                  </a:cxn>
                </a:cxnLst>
                <a:rect l="0" t="0" r="r" b="b"/>
                <a:pathLst>
                  <a:path w="70" h="95">
                    <a:moveTo>
                      <a:pt x="70" y="95"/>
                    </a:moveTo>
                    <a:lnTo>
                      <a:pt x="10" y="0"/>
                    </a:lnTo>
                    <a:lnTo>
                      <a:pt x="7" y="8"/>
                    </a:lnTo>
                    <a:lnTo>
                      <a:pt x="3" y="26"/>
                    </a:lnTo>
                    <a:lnTo>
                      <a:pt x="0" y="53"/>
                    </a:lnTo>
                    <a:lnTo>
                      <a:pt x="3" y="79"/>
                    </a:lnTo>
                    <a:lnTo>
                      <a:pt x="4" y="80"/>
                    </a:lnTo>
                    <a:lnTo>
                      <a:pt x="6" y="82"/>
                    </a:lnTo>
                    <a:lnTo>
                      <a:pt x="11" y="85"/>
                    </a:lnTo>
                    <a:lnTo>
                      <a:pt x="18" y="88"/>
                    </a:lnTo>
                    <a:lnTo>
                      <a:pt x="26" y="92"/>
                    </a:lnTo>
                    <a:lnTo>
                      <a:pt x="37" y="94"/>
                    </a:lnTo>
                    <a:lnTo>
                      <a:pt x="52" y="95"/>
                    </a:lnTo>
                    <a:lnTo>
                      <a:pt x="70" y="95"/>
                    </a:lnTo>
                    <a:close/>
                  </a:path>
                </a:pathLst>
              </a:custGeom>
              <a:solidFill>
                <a:srgbClr val="21BA00"/>
              </a:solidFill>
              <a:ln w="9525">
                <a:noFill/>
                <a:round/>
                <a:headEnd/>
                <a:tailEnd/>
              </a:ln>
            </p:spPr>
            <p:txBody>
              <a:bodyPr/>
              <a:lstStyle/>
              <a:p>
                <a:endParaRPr lang="zh-CN" altLang="en-US"/>
              </a:p>
            </p:txBody>
          </p:sp>
          <p:sp>
            <p:nvSpPr>
              <p:cNvPr id="5331" name="Freeform 211"/>
              <p:cNvSpPr>
                <a:spLocks/>
              </p:cNvSpPr>
              <p:nvPr/>
            </p:nvSpPr>
            <p:spPr bwMode="auto">
              <a:xfrm>
                <a:off x="1439" y="1165"/>
                <a:ext cx="56" cy="78"/>
              </a:xfrm>
              <a:custGeom>
                <a:avLst/>
                <a:gdLst/>
                <a:ahLst/>
                <a:cxnLst>
                  <a:cxn ang="0">
                    <a:pos x="104" y="156"/>
                  </a:cxn>
                  <a:cxn ang="0">
                    <a:pos x="0" y="0"/>
                  </a:cxn>
                  <a:cxn ang="0">
                    <a:pos x="3" y="1"/>
                  </a:cxn>
                  <a:cxn ang="0">
                    <a:pos x="13" y="4"/>
                  </a:cxn>
                  <a:cxn ang="0">
                    <a:pos x="28" y="10"/>
                  </a:cxn>
                  <a:cxn ang="0">
                    <a:pos x="47" y="17"/>
                  </a:cxn>
                  <a:cxn ang="0">
                    <a:pos x="66" y="25"/>
                  </a:cxn>
                  <a:cxn ang="0">
                    <a:pos x="84" y="34"/>
                  </a:cxn>
                  <a:cxn ang="0">
                    <a:pos x="100" y="45"/>
                  </a:cxn>
                  <a:cxn ang="0">
                    <a:pos x="111" y="55"/>
                  </a:cxn>
                  <a:cxn ang="0">
                    <a:pos x="111" y="63"/>
                  </a:cxn>
                  <a:cxn ang="0">
                    <a:pos x="110" y="84"/>
                  </a:cxn>
                  <a:cxn ang="0">
                    <a:pos x="108" y="116"/>
                  </a:cxn>
                  <a:cxn ang="0">
                    <a:pos x="104" y="156"/>
                  </a:cxn>
                </a:cxnLst>
                <a:rect l="0" t="0" r="r" b="b"/>
                <a:pathLst>
                  <a:path w="111" h="156">
                    <a:moveTo>
                      <a:pt x="104" y="156"/>
                    </a:moveTo>
                    <a:lnTo>
                      <a:pt x="0" y="0"/>
                    </a:lnTo>
                    <a:lnTo>
                      <a:pt x="3" y="1"/>
                    </a:lnTo>
                    <a:lnTo>
                      <a:pt x="13" y="4"/>
                    </a:lnTo>
                    <a:lnTo>
                      <a:pt x="28" y="10"/>
                    </a:lnTo>
                    <a:lnTo>
                      <a:pt x="47" y="17"/>
                    </a:lnTo>
                    <a:lnTo>
                      <a:pt x="66" y="25"/>
                    </a:lnTo>
                    <a:lnTo>
                      <a:pt x="84" y="34"/>
                    </a:lnTo>
                    <a:lnTo>
                      <a:pt x="100" y="45"/>
                    </a:lnTo>
                    <a:lnTo>
                      <a:pt x="111" y="55"/>
                    </a:lnTo>
                    <a:lnTo>
                      <a:pt x="111" y="63"/>
                    </a:lnTo>
                    <a:lnTo>
                      <a:pt x="110" y="84"/>
                    </a:lnTo>
                    <a:lnTo>
                      <a:pt x="108" y="116"/>
                    </a:lnTo>
                    <a:lnTo>
                      <a:pt x="104" y="156"/>
                    </a:lnTo>
                    <a:close/>
                  </a:path>
                </a:pathLst>
              </a:custGeom>
              <a:solidFill>
                <a:srgbClr val="21BA00"/>
              </a:solidFill>
              <a:ln w="9525">
                <a:noFill/>
                <a:round/>
                <a:headEnd/>
                <a:tailEnd/>
              </a:ln>
            </p:spPr>
            <p:txBody>
              <a:bodyPr/>
              <a:lstStyle/>
              <a:p>
                <a:endParaRPr lang="zh-CN" altLang="en-US"/>
              </a:p>
            </p:txBody>
          </p:sp>
          <p:sp>
            <p:nvSpPr>
              <p:cNvPr id="5332" name="Freeform 212"/>
              <p:cNvSpPr>
                <a:spLocks/>
              </p:cNvSpPr>
              <p:nvPr/>
            </p:nvSpPr>
            <p:spPr bwMode="auto">
              <a:xfrm>
                <a:off x="1503" y="1203"/>
                <a:ext cx="38" cy="91"/>
              </a:xfrm>
              <a:custGeom>
                <a:avLst/>
                <a:gdLst/>
                <a:ahLst/>
                <a:cxnLst>
                  <a:cxn ang="0">
                    <a:pos x="0" y="119"/>
                  </a:cxn>
                  <a:cxn ang="0">
                    <a:pos x="16" y="0"/>
                  </a:cxn>
                  <a:cxn ang="0">
                    <a:pos x="17" y="1"/>
                  </a:cxn>
                  <a:cxn ang="0">
                    <a:pos x="21" y="3"/>
                  </a:cxn>
                  <a:cxn ang="0">
                    <a:pos x="28" y="9"/>
                  </a:cxn>
                  <a:cxn ang="0">
                    <a:pos x="36" y="16"/>
                  </a:cxn>
                  <a:cxn ang="0">
                    <a:pos x="46" y="25"/>
                  </a:cxn>
                  <a:cxn ang="0">
                    <a:pos x="56" y="37"/>
                  </a:cxn>
                  <a:cxn ang="0">
                    <a:pos x="65" y="51"/>
                  </a:cxn>
                  <a:cxn ang="0">
                    <a:pos x="76" y="67"/>
                  </a:cxn>
                  <a:cxn ang="0">
                    <a:pos x="47" y="182"/>
                  </a:cxn>
                  <a:cxn ang="0">
                    <a:pos x="0" y="119"/>
                  </a:cxn>
                </a:cxnLst>
                <a:rect l="0" t="0" r="r" b="b"/>
                <a:pathLst>
                  <a:path w="76" h="182">
                    <a:moveTo>
                      <a:pt x="0" y="119"/>
                    </a:moveTo>
                    <a:lnTo>
                      <a:pt x="16" y="0"/>
                    </a:lnTo>
                    <a:lnTo>
                      <a:pt x="17" y="1"/>
                    </a:lnTo>
                    <a:lnTo>
                      <a:pt x="21" y="3"/>
                    </a:lnTo>
                    <a:lnTo>
                      <a:pt x="28" y="9"/>
                    </a:lnTo>
                    <a:lnTo>
                      <a:pt x="36" y="16"/>
                    </a:lnTo>
                    <a:lnTo>
                      <a:pt x="46" y="25"/>
                    </a:lnTo>
                    <a:lnTo>
                      <a:pt x="56" y="37"/>
                    </a:lnTo>
                    <a:lnTo>
                      <a:pt x="65" y="51"/>
                    </a:lnTo>
                    <a:lnTo>
                      <a:pt x="76" y="67"/>
                    </a:lnTo>
                    <a:lnTo>
                      <a:pt x="47" y="182"/>
                    </a:lnTo>
                    <a:lnTo>
                      <a:pt x="0" y="119"/>
                    </a:lnTo>
                    <a:close/>
                  </a:path>
                </a:pathLst>
              </a:custGeom>
              <a:solidFill>
                <a:srgbClr val="21BA00"/>
              </a:solidFill>
              <a:ln w="9525">
                <a:noFill/>
                <a:round/>
                <a:headEnd/>
                <a:tailEnd/>
              </a:ln>
            </p:spPr>
            <p:txBody>
              <a:bodyPr/>
              <a:lstStyle/>
              <a:p>
                <a:endParaRPr lang="zh-CN" altLang="en-US"/>
              </a:p>
            </p:txBody>
          </p:sp>
          <p:sp>
            <p:nvSpPr>
              <p:cNvPr id="5333" name="Freeform 213"/>
              <p:cNvSpPr>
                <a:spLocks/>
              </p:cNvSpPr>
              <p:nvPr/>
            </p:nvSpPr>
            <p:spPr bwMode="auto">
              <a:xfrm>
                <a:off x="1541" y="1261"/>
                <a:ext cx="58" cy="103"/>
              </a:xfrm>
              <a:custGeom>
                <a:avLst/>
                <a:gdLst/>
                <a:ahLst/>
                <a:cxnLst>
                  <a:cxn ang="0">
                    <a:pos x="0" y="96"/>
                  </a:cxn>
                  <a:cxn ang="0">
                    <a:pos x="19" y="0"/>
                  </a:cxn>
                  <a:cxn ang="0">
                    <a:pos x="23" y="5"/>
                  </a:cxn>
                  <a:cxn ang="0">
                    <a:pos x="30" y="18"/>
                  </a:cxn>
                  <a:cxn ang="0">
                    <a:pos x="42" y="39"/>
                  </a:cxn>
                  <a:cxn ang="0">
                    <a:pos x="56" y="66"/>
                  </a:cxn>
                  <a:cxn ang="0">
                    <a:pos x="72" y="97"/>
                  </a:cxn>
                  <a:cxn ang="0">
                    <a:pos x="87" y="129"/>
                  </a:cxn>
                  <a:cxn ang="0">
                    <a:pos x="102" y="162"/>
                  </a:cxn>
                  <a:cxn ang="0">
                    <a:pos x="115" y="195"/>
                  </a:cxn>
                  <a:cxn ang="0">
                    <a:pos x="115" y="205"/>
                  </a:cxn>
                  <a:cxn ang="0">
                    <a:pos x="0" y="96"/>
                  </a:cxn>
                </a:cxnLst>
                <a:rect l="0" t="0" r="r" b="b"/>
                <a:pathLst>
                  <a:path w="115" h="205">
                    <a:moveTo>
                      <a:pt x="0" y="96"/>
                    </a:moveTo>
                    <a:lnTo>
                      <a:pt x="19" y="0"/>
                    </a:lnTo>
                    <a:lnTo>
                      <a:pt x="23" y="5"/>
                    </a:lnTo>
                    <a:lnTo>
                      <a:pt x="30" y="18"/>
                    </a:lnTo>
                    <a:lnTo>
                      <a:pt x="42" y="39"/>
                    </a:lnTo>
                    <a:lnTo>
                      <a:pt x="56" y="66"/>
                    </a:lnTo>
                    <a:lnTo>
                      <a:pt x="72" y="97"/>
                    </a:lnTo>
                    <a:lnTo>
                      <a:pt x="87" y="129"/>
                    </a:lnTo>
                    <a:lnTo>
                      <a:pt x="102" y="162"/>
                    </a:lnTo>
                    <a:lnTo>
                      <a:pt x="115" y="195"/>
                    </a:lnTo>
                    <a:lnTo>
                      <a:pt x="115" y="205"/>
                    </a:lnTo>
                    <a:lnTo>
                      <a:pt x="0" y="96"/>
                    </a:lnTo>
                    <a:close/>
                  </a:path>
                </a:pathLst>
              </a:custGeom>
              <a:solidFill>
                <a:srgbClr val="21BA00"/>
              </a:solidFill>
              <a:ln w="9525">
                <a:noFill/>
                <a:round/>
                <a:headEnd/>
                <a:tailEnd/>
              </a:ln>
            </p:spPr>
            <p:txBody>
              <a:bodyPr/>
              <a:lstStyle/>
              <a:p>
                <a:endParaRPr lang="zh-CN" altLang="en-US"/>
              </a:p>
            </p:txBody>
          </p:sp>
          <p:sp>
            <p:nvSpPr>
              <p:cNvPr id="5334" name="Freeform 214"/>
              <p:cNvSpPr>
                <a:spLocks/>
              </p:cNvSpPr>
              <p:nvPr/>
            </p:nvSpPr>
            <p:spPr bwMode="auto">
              <a:xfrm>
                <a:off x="1498" y="1138"/>
                <a:ext cx="55" cy="33"/>
              </a:xfrm>
              <a:custGeom>
                <a:avLst/>
                <a:gdLst/>
                <a:ahLst/>
                <a:cxnLst>
                  <a:cxn ang="0">
                    <a:pos x="110" y="66"/>
                  </a:cxn>
                  <a:cxn ang="0">
                    <a:pos x="74" y="3"/>
                  </a:cxn>
                  <a:cxn ang="0">
                    <a:pos x="0" y="0"/>
                  </a:cxn>
                  <a:cxn ang="0">
                    <a:pos x="2" y="2"/>
                  </a:cxn>
                  <a:cxn ang="0">
                    <a:pos x="9" y="9"/>
                  </a:cxn>
                  <a:cxn ang="0">
                    <a:pos x="21" y="17"/>
                  </a:cxn>
                  <a:cxn ang="0">
                    <a:pos x="35" y="28"/>
                  </a:cxn>
                  <a:cxn ang="0">
                    <a:pos x="51" y="40"/>
                  </a:cxn>
                  <a:cxn ang="0">
                    <a:pos x="69" y="50"/>
                  </a:cxn>
                  <a:cxn ang="0">
                    <a:pos x="89" y="59"/>
                  </a:cxn>
                  <a:cxn ang="0">
                    <a:pos x="110" y="66"/>
                  </a:cxn>
                </a:cxnLst>
                <a:rect l="0" t="0" r="r" b="b"/>
                <a:pathLst>
                  <a:path w="110" h="66">
                    <a:moveTo>
                      <a:pt x="110" y="66"/>
                    </a:moveTo>
                    <a:lnTo>
                      <a:pt x="74" y="3"/>
                    </a:lnTo>
                    <a:lnTo>
                      <a:pt x="0" y="0"/>
                    </a:lnTo>
                    <a:lnTo>
                      <a:pt x="2" y="2"/>
                    </a:lnTo>
                    <a:lnTo>
                      <a:pt x="9" y="9"/>
                    </a:lnTo>
                    <a:lnTo>
                      <a:pt x="21" y="17"/>
                    </a:lnTo>
                    <a:lnTo>
                      <a:pt x="35" y="28"/>
                    </a:lnTo>
                    <a:lnTo>
                      <a:pt x="51" y="40"/>
                    </a:lnTo>
                    <a:lnTo>
                      <a:pt x="69" y="50"/>
                    </a:lnTo>
                    <a:lnTo>
                      <a:pt x="89" y="59"/>
                    </a:lnTo>
                    <a:lnTo>
                      <a:pt x="110" y="66"/>
                    </a:lnTo>
                    <a:close/>
                  </a:path>
                </a:pathLst>
              </a:custGeom>
              <a:solidFill>
                <a:srgbClr val="21BA00"/>
              </a:solidFill>
              <a:ln w="9525">
                <a:noFill/>
                <a:round/>
                <a:headEnd/>
                <a:tailEnd/>
              </a:ln>
            </p:spPr>
            <p:txBody>
              <a:bodyPr/>
              <a:lstStyle/>
              <a:p>
                <a:endParaRPr lang="zh-CN" altLang="en-US"/>
              </a:p>
            </p:txBody>
          </p:sp>
          <p:sp>
            <p:nvSpPr>
              <p:cNvPr id="5335" name="Freeform 215"/>
              <p:cNvSpPr>
                <a:spLocks/>
              </p:cNvSpPr>
              <p:nvPr/>
            </p:nvSpPr>
            <p:spPr bwMode="auto">
              <a:xfrm>
                <a:off x="1471" y="1093"/>
                <a:ext cx="55" cy="35"/>
              </a:xfrm>
              <a:custGeom>
                <a:avLst/>
                <a:gdLst/>
                <a:ahLst/>
                <a:cxnLst>
                  <a:cxn ang="0">
                    <a:pos x="109" y="70"/>
                  </a:cxn>
                  <a:cxn ang="0">
                    <a:pos x="68" y="3"/>
                  </a:cxn>
                  <a:cxn ang="0">
                    <a:pos x="0" y="0"/>
                  </a:cxn>
                  <a:cxn ang="0">
                    <a:pos x="0" y="8"/>
                  </a:cxn>
                  <a:cxn ang="0">
                    <a:pos x="2" y="27"/>
                  </a:cxn>
                  <a:cxn ang="0">
                    <a:pos x="9" y="52"/>
                  </a:cxn>
                  <a:cxn ang="0">
                    <a:pos x="25" y="70"/>
                  </a:cxn>
                  <a:cxn ang="0">
                    <a:pos x="109" y="70"/>
                  </a:cxn>
                </a:cxnLst>
                <a:rect l="0" t="0" r="r" b="b"/>
                <a:pathLst>
                  <a:path w="109" h="70">
                    <a:moveTo>
                      <a:pt x="109" y="70"/>
                    </a:moveTo>
                    <a:lnTo>
                      <a:pt x="68" y="3"/>
                    </a:lnTo>
                    <a:lnTo>
                      <a:pt x="0" y="0"/>
                    </a:lnTo>
                    <a:lnTo>
                      <a:pt x="0" y="8"/>
                    </a:lnTo>
                    <a:lnTo>
                      <a:pt x="2" y="27"/>
                    </a:lnTo>
                    <a:lnTo>
                      <a:pt x="9" y="52"/>
                    </a:lnTo>
                    <a:lnTo>
                      <a:pt x="25" y="70"/>
                    </a:lnTo>
                    <a:lnTo>
                      <a:pt x="109" y="70"/>
                    </a:lnTo>
                    <a:close/>
                  </a:path>
                </a:pathLst>
              </a:custGeom>
              <a:solidFill>
                <a:srgbClr val="21BA00"/>
              </a:solidFill>
              <a:ln w="9525">
                <a:noFill/>
                <a:round/>
                <a:headEnd/>
                <a:tailEnd/>
              </a:ln>
            </p:spPr>
            <p:txBody>
              <a:bodyPr/>
              <a:lstStyle/>
              <a:p>
                <a:endParaRPr lang="zh-CN" altLang="en-US"/>
              </a:p>
            </p:txBody>
          </p:sp>
          <p:sp>
            <p:nvSpPr>
              <p:cNvPr id="5336" name="Freeform 216"/>
              <p:cNvSpPr>
                <a:spLocks/>
              </p:cNvSpPr>
              <p:nvPr/>
            </p:nvSpPr>
            <p:spPr bwMode="auto">
              <a:xfrm>
                <a:off x="1473" y="1058"/>
                <a:ext cx="24" cy="26"/>
              </a:xfrm>
              <a:custGeom>
                <a:avLst/>
                <a:gdLst/>
                <a:ahLst/>
                <a:cxnLst>
                  <a:cxn ang="0">
                    <a:pos x="49" y="52"/>
                  </a:cxn>
                  <a:cxn ang="0">
                    <a:pos x="0" y="0"/>
                  </a:cxn>
                  <a:cxn ang="0">
                    <a:pos x="0" y="6"/>
                  </a:cxn>
                  <a:cxn ang="0">
                    <a:pos x="0" y="20"/>
                  </a:cxn>
                  <a:cxn ang="0">
                    <a:pos x="0" y="36"/>
                  </a:cxn>
                  <a:cxn ang="0">
                    <a:pos x="0" y="49"/>
                  </a:cxn>
                  <a:cxn ang="0">
                    <a:pos x="49" y="52"/>
                  </a:cxn>
                </a:cxnLst>
                <a:rect l="0" t="0" r="r" b="b"/>
                <a:pathLst>
                  <a:path w="49" h="52">
                    <a:moveTo>
                      <a:pt x="49" y="52"/>
                    </a:moveTo>
                    <a:lnTo>
                      <a:pt x="0" y="0"/>
                    </a:lnTo>
                    <a:lnTo>
                      <a:pt x="0" y="6"/>
                    </a:lnTo>
                    <a:lnTo>
                      <a:pt x="0" y="20"/>
                    </a:lnTo>
                    <a:lnTo>
                      <a:pt x="0" y="36"/>
                    </a:lnTo>
                    <a:lnTo>
                      <a:pt x="0" y="49"/>
                    </a:lnTo>
                    <a:lnTo>
                      <a:pt x="49" y="52"/>
                    </a:lnTo>
                    <a:close/>
                  </a:path>
                </a:pathLst>
              </a:custGeom>
              <a:solidFill>
                <a:srgbClr val="21BA00"/>
              </a:solidFill>
              <a:ln w="9525">
                <a:noFill/>
                <a:round/>
                <a:headEnd/>
                <a:tailEnd/>
              </a:ln>
            </p:spPr>
            <p:txBody>
              <a:bodyPr/>
              <a:lstStyle/>
              <a:p>
                <a:endParaRPr lang="zh-CN" altLang="en-US"/>
              </a:p>
            </p:txBody>
          </p:sp>
          <p:sp>
            <p:nvSpPr>
              <p:cNvPr id="5337" name="Freeform 217"/>
              <p:cNvSpPr>
                <a:spLocks/>
              </p:cNvSpPr>
              <p:nvPr/>
            </p:nvSpPr>
            <p:spPr bwMode="auto">
              <a:xfrm>
                <a:off x="1491" y="1055"/>
                <a:ext cx="33" cy="37"/>
              </a:xfrm>
              <a:custGeom>
                <a:avLst/>
                <a:gdLst/>
                <a:ahLst/>
                <a:cxnLst>
                  <a:cxn ang="0">
                    <a:pos x="0" y="1"/>
                  </a:cxn>
                  <a:cxn ang="0">
                    <a:pos x="1" y="1"/>
                  </a:cxn>
                  <a:cxn ang="0">
                    <a:pos x="6" y="0"/>
                  </a:cxn>
                  <a:cxn ang="0">
                    <a:pos x="12" y="0"/>
                  </a:cxn>
                  <a:cxn ang="0">
                    <a:pos x="20" y="1"/>
                  </a:cxn>
                  <a:cxn ang="0">
                    <a:pos x="30" y="4"/>
                  </a:cxn>
                  <a:cxn ang="0">
                    <a:pos x="42" y="9"/>
                  </a:cxn>
                  <a:cxn ang="0">
                    <a:pos x="54" y="17"/>
                  </a:cxn>
                  <a:cxn ang="0">
                    <a:pos x="67" y="30"/>
                  </a:cxn>
                  <a:cxn ang="0">
                    <a:pos x="64" y="72"/>
                  </a:cxn>
                  <a:cxn ang="0">
                    <a:pos x="61" y="70"/>
                  </a:cxn>
                  <a:cxn ang="0">
                    <a:pos x="56" y="63"/>
                  </a:cxn>
                  <a:cxn ang="0">
                    <a:pos x="47" y="54"/>
                  </a:cxn>
                  <a:cxn ang="0">
                    <a:pos x="37" y="41"/>
                  </a:cxn>
                  <a:cxn ang="0">
                    <a:pos x="27" y="30"/>
                  </a:cxn>
                  <a:cxn ang="0">
                    <a:pos x="16" y="18"/>
                  </a:cxn>
                  <a:cxn ang="0">
                    <a:pos x="7" y="8"/>
                  </a:cxn>
                  <a:cxn ang="0">
                    <a:pos x="0" y="1"/>
                  </a:cxn>
                </a:cxnLst>
                <a:rect l="0" t="0" r="r" b="b"/>
                <a:pathLst>
                  <a:path w="67" h="72">
                    <a:moveTo>
                      <a:pt x="0" y="1"/>
                    </a:moveTo>
                    <a:lnTo>
                      <a:pt x="1" y="1"/>
                    </a:lnTo>
                    <a:lnTo>
                      <a:pt x="6" y="0"/>
                    </a:lnTo>
                    <a:lnTo>
                      <a:pt x="12" y="0"/>
                    </a:lnTo>
                    <a:lnTo>
                      <a:pt x="20" y="1"/>
                    </a:lnTo>
                    <a:lnTo>
                      <a:pt x="30" y="4"/>
                    </a:lnTo>
                    <a:lnTo>
                      <a:pt x="42" y="9"/>
                    </a:lnTo>
                    <a:lnTo>
                      <a:pt x="54" y="17"/>
                    </a:lnTo>
                    <a:lnTo>
                      <a:pt x="67" y="30"/>
                    </a:lnTo>
                    <a:lnTo>
                      <a:pt x="64" y="72"/>
                    </a:lnTo>
                    <a:lnTo>
                      <a:pt x="61" y="70"/>
                    </a:lnTo>
                    <a:lnTo>
                      <a:pt x="56" y="63"/>
                    </a:lnTo>
                    <a:lnTo>
                      <a:pt x="47" y="54"/>
                    </a:lnTo>
                    <a:lnTo>
                      <a:pt x="37" y="41"/>
                    </a:lnTo>
                    <a:lnTo>
                      <a:pt x="27" y="30"/>
                    </a:lnTo>
                    <a:lnTo>
                      <a:pt x="16" y="18"/>
                    </a:lnTo>
                    <a:lnTo>
                      <a:pt x="7" y="8"/>
                    </a:lnTo>
                    <a:lnTo>
                      <a:pt x="0" y="1"/>
                    </a:lnTo>
                    <a:close/>
                  </a:path>
                </a:pathLst>
              </a:custGeom>
              <a:solidFill>
                <a:srgbClr val="21BA00"/>
              </a:solidFill>
              <a:ln w="9525">
                <a:noFill/>
                <a:round/>
                <a:headEnd/>
                <a:tailEnd/>
              </a:ln>
            </p:spPr>
            <p:txBody>
              <a:bodyPr/>
              <a:lstStyle/>
              <a:p>
                <a:endParaRPr lang="zh-CN" altLang="en-US"/>
              </a:p>
            </p:txBody>
          </p:sp>
          <p:sp>
            <p:nvSpPr>
              <p:cNvPr id="5338" name="Freeform 218"/>
              <p:cNvSpPr>
                <a:spLocks/>
              </p:cNvSpPr>
              <p:nvPr/>
            </p:nvSpPr>
            <p:spPr bwMode="auto">
              <a:xfrm>
                <a:off x="1537" y="1088"/>
                <a:ext cx="22" cy="72"/>
              </a:xfrm>
              <a:custGeom>
                <a:avLst/>
                <a:gdLst/>
                <a:ahLst/>
                <a:cxnLst>
                  <a:cxn ang="0">
                    <a:pos x="0" y="0"/>
                  </a:cxn>
                  <a:cxn ang="0">
                    <a:pos x="0" y="57"/>
                  </a:cxn>
                  <a:cxn ang="0">
                    <a:pos x="45" y="143"/>
                  </a:cxn>
                  <a:cxn ang="0">
                    <a:pos x="45" y="140"/>
                  </a:cxn>
                  <a:cxn ang="0">
                    <a:pos x="44" y="130"/>
                  </a:cxn>
                  <a:cxn ang="0">
                    <a:pos x="41" y="115"/>
                  </a:cxn>
                  <a:cxn ang="0">
                    <a:pos x="37" y="95"/>
                  </a:cxn>
                  <a:cxn ang="0">
                    <a:pos x="31" y="73"/>
                  </a:cxn>
                  <a:cxn ang="0">
                    <a:pos x="23" y="49"/>
                  </a:cxn>
                  <a:cxn ang="0">
                    <a:pos x="13" y="24"/>
                  </a:cxn>
                  <a:cxn ang="0">
                    <a:pos x="0" y="0"/>
                  </a:cxn>
                </a:cxnLst>
                <a:rect l="0" t="0" r="r" b="b"/>
                <a:pathLst>
                  <a:path w="45" h="143">
                    <a:moveTo>
                      <a:pt x="0" y="0"/>
                    </a:moveTo>
                    <a:lnTo>
                      <a:pt x="0" y="57"/>
                    </a:lnTo>
                    <a:lnTo>
                      <a:pt x="45" y="143"/>
                    </a:lnTo>
                    <a:lnTo>
                      <a:pt x="45" y="140"/>
                    </a:lnTo>
                    <a:lnTo>
                      <a:pt x="44" y="130"/>
                    </a:lnTo>
                    <a:lnTo>
                      <a:pt x="41" y="115"/>
                    </a:lnTo>
                    <a:lnTo>
                      <a:pt x="37" y="95"/>
                    </a:lnTo>
                    <a:lnTo>
                      <a:pt x="31" y="73"/>
                    </a:lnTo>
                    <a:lnTo>
                      <a:pt x="23" y="49"/>
                    </a:lnTo>
                    <a:lnTo>
                      <a:pt x="13" y="24"/>
                    </a:lnTo>
                    <a:lnTo>
                      <a:pt x="0" y="0"/>
                    </a:lnTo>
                    <a:close/>
                  </a:path>
                </a:pathLst>
              </a:custGeom>
              <a:solidFill>
                <a:srgbClr val="21BA00"/>
              </a:solidFill>
              <a:ln w="9525">
                <a:noFill/>
                <a:round/>
                <a:headEnd/>
                <a:tailEnd/>
              </a:ln>
            </p:spPr>
            <p:txBody>
              <a:bodyPr/>
              <a:lstStyle/>
              <a:p>
                <a:endParaRPr lang="zh-CN" altLang="en-US"/>
              </a:p>
            </p:txBody>
          </p:sp>
          <p:sp>
            <p:nvSpPr>
              <p:cNvPr id="5339" name="Freeform 219"/>
              <p:cNvSpPr>
                <a:spLocks/>
              </p:cNvSpPr>
              <p:nvPr/>
            </p:nvSpPr>
            <p:spPr bwMode="auto">
              <a:xfrm>
                <a:off x="1583" y="1228"/>
                <a:ext cx="41" cy="99"/>
              </a:xfrm>
              <a:custGeom>
                <a:avLst/>
                <a:gdLst/>
                <a:ahLst/>
                <a:cxnLst>
                  <a:cxn ang="0">
                    <a:pos x="82" y="198"/>
                  </a:cxn>
                  <a:cxn ang="0">
                    <a:pos x="72" y="74"/>
                  </a:cxn>
                  <a:cxn ang="0">
                    <a:pos x="5" y="0"/>
                  </a:cxn>
                  <a:cxn ang="0">
                    <a:pos x="4" y="11"/>
                  </a:cxn>
                  <a:cxn ang="0">
                    <a:pos x="2" y="35"/>
                  </a:cxn>
                  <a:cxn ang="0">
                    <a:pos x="0" y="65"/>
                  </a:cxn>
                  <a:cxn ang="0">
                    <a:pos x="2" y="89"/>
                  </a:cxn>
                  <a:cxn ang="0">
                    <a:pos x="82" y="198"/>
                  </a:cxn>
                </a:cxnLst>
                <a:rect l="0" t="0" r="r" b="b"/>
                <a:pathLst>
                  <a:path w="82" h="198">
                    <a:moveTo>
                      <a:pt x="82" y="198"/>
                    </a:moveTo>
                    <a:lnTo>
                      <a:pt x="72" y="74"/>
                    </a:lnTo>
                    <a:lnTo>
                      <a:pt x="5" y="0"/>
                    </a:lnTo>
                    <a:lnTo>
                      <a:pt x="4" y="11"/>
                    </a:lnTo>
                    <a:lnTo>
                      <a:pt x="2" y="35"/>
                    </a:lnTo>
                    <a:lnTo>
                      <a:pt x="0" y="65"/>
                    </a:lnTo>
                    <a:lnTo>
                      <a:pt x="2" y="89"/>
                    </a:lnTo>
                    <a:lnTo>
                      <a:pt x="82" y="198"/>
                    </a:lnTo>
                    <a:close/>
                  </a:path>
                </a:pathLst>
              </a:custGeom>
              <a:solidFill>
                <a:srgbClr val="21BA00"/>
              </a:solidFill>
              <a:ln w="9525">
                <a:noFill/>
                <a:round/>
                <a:headEnd/>
                <a:tailEnd/>
              </a:ln>
            </p:spPr>
            <p:txBody>
              <a:bodyPr/>
              <a:lstStyle/>
              <a:p>
                <a:endParaRPr lang="zh-CN" altLang="en-US"/>
              </a:p>
            </p:txBody>
          </p:sp>
          <p:sp>
            <p:nvSpPr>
              <p:cNvPr id="5340" name="Freeform 220"/>
              <p:cNvSpPr>
                <a:spLocks/>
              </p:cNvSpPr>
              <p:nvPr/>
            </p:nvSpPr>
            <p:spPr bwMode="auto">
              <a:xfrm>
                <a:off x="1593" y="1175"/>
                <a:ext cx="34" cy="64"/>
              </a:xfrm>
              <a:custGeom>
                <a:avLst/>
                <a:gdLst/>
                <a:ahLst/>
                <a:cxnLst>
                  <a:cxn ang="0">
                    <a:pos x="67" y="128"/>
                  </a:cxn>
                  <a:cxn ang="0">
                    <a:pos x="69" y="77"/>
                  </a:cxn>
                  <a:cxn ang="0">
                    <a:pos x="23" y="0"/>
                  </a:cxn>
                  <a:cxn ang="0">
                    <a:pos x="20" y="4"/>
                  </a:cxn>
                  <a:cxn ang="0">
                    <a:pos x="11" y="16"/>
                  </a:cxn>
                  <a:cxn ang="0">
                    <a:pos x="2" y="39"/>
                  </a:cxn>
                  <a:cxn ang="0">
                    <a:pos x="0" y="74"/>
                  </a:cxn>
                  <a:cxn ang="0">
                    <a:pos x="67" y="128"/>
                  </a:cxn>
                </a:cxnLst>
                <a:rect l="0" t="0" r="r" b="b"/>
                <a:pathLst>
                  <a:path w="69" h="128">
                    <a:moveTo>
                      <a:pt x="67" y="128"/>
                    </a:moveTo>
                    <a:lnTo>
                      <a:pt x="69" y="77"/>
                    </a:lnTo>
                    <a:lnTo>
                      <a:pt x="23" y="0"/>
                    </a:lnTo>
                    <a:lnTo>
                      <a:pt x="20" y="4"/>
                    </a:lnTo>
                    <a:lnTo>
                      <a:pt x="11" y="16"/>
                    </a:lnTo>
                    <a:lnTo>
                      <a:pt x="2" y="39"/>
                    </a:lnTo>
                    <a:lnTo>
                      <a:pt x="0" y="74"/>
                    </a:lnTo>
                    <a:lnTo>
                      <a:pt x="67" y="128"/>
                    </a:lnTo>
                    <a:close/>
                  </a:path>
                </a:pathLst>
              </a:custGeom>
              <a:solidFill>
                <a:srgbClr val="21BA00"/>
              </a:solidFill>
              <a:ln w="9525">
                <a:noFill/>
                <a:round/>
                <a:headEnd/>
                <a:tailEnd/>
              </a:ln>
            </p:spPr>
            <p:txBody>
              <a:bodyPr/>
              <a:lstStyle/>
              <a:p>
                <a:endParaRPr lang="zh-CN" altLang="en-US"/>
              </a:p>
            </p:txBody>
          </p:sp>
          <p:sp>
            <p:nvSpPr>
              <p:cNvPr id="5341" name="Freeform 221"/>
              <p:cNvSpPr>
                <a:spLocks/>
              </p:cNvSpPr>
              <p:nvPr/>
            </p:nvSpPr>
            <p:spPr bwMode="auto">
              <a:xfrm>
                <a:off x="1610" y="1111"/>
                <a:ext cx="21" cy="68"/>
              </a:xfrm>
              <a:custGeom>
                <a:avLst/>
                <a:gdLst/>
                <a:ahLst/>
                <a:cxnLst>
                  <a:cxn ang="0">
                    <a:pos x="32" y="138"/>
                  </a:cxn>
                  <a:cxn ang="0">
                    <a:pos x="41" y="0"/>
                  </a:cxn>
                  <a:cxn ang="0">
                    <a:pos x="40" y="2"/>
                  </a:cxn>
                  <a:cxn ang="0">
                    <a:pos x="35" y="6"/>
                  </a:cxn>
                  <a:cxn ang="0">
                    <a:pos x="29" y="13"/>
                  </a:cxn>
                  <a:cxn ang="0">
                    <a:pos x="22" y="25"/>
                  </a:cxn>
                  <a:cxn ang="0">
                    <a:pos x="15" y="38"/>
                  </a:cxn>
                  <a:cxn ang="0">
                    <a:pos x="8" y="57"/>
                  </a:cxn>
                  <a:cxn ang="0">
                    <a:pos x="2" y="80"/>
                  </a:cxn>
                  <a:cxn ang="0">
                    <a:pos x="0" y="106"/>
                  </a:cxn>
                  <a:cxn ang="0">
                    <a:pos x="32" y="138"/>
                  </a:cxn>
                </a:cxnLst>
                <a:rect l="0" t="0" r="r" b="b"/>
                <a:pathLst>
                  <a:path w="41" h="138">
                    <a:moveTo>
                      <a:pt x="32" y="138"/>
                    </a:moveTo>
                    <a:lnTo>
                      <a:pt x="41" y="0"/>
                    </a:lnTo>
                    <a:lnTo>
                      <a:pt x="40" y="2"/>
                    </a:lnTo>
                    <a:lnTo>
                      <a:pt x="35" y="6"/>
                    </a:lnTo>
                    <a:lnTo>
                      <a:pt x="29" y="13"/>
                    </a:lnTo>
                    <a:lnTo>
                      <a:pt x="22" y="25"/>
                    </a:lnTo>
                    <a:lnTo>
                      <a:pt x="15" y="38"/>
                    </a:lnTo>
                    <a:lnTo>
                      <a:pt x="8" y="57"/>
                    </a:lnTo>
                    <a:lnTo>
                      <a:pt x="2" y="80"/>
                    </a:lnTo>
                    <a:lnTo>
                      <a:pt x="0" y="106"/>
                    </a:lnTo>
                    <a:lnTo>
                      <a:pt x="32" y="138"/>
                    </a:lnTo>
                    <a:close/>
                  </a:path>
                </a:pathLst>
              </a:custGeom>
              <a:solidFill>
                <a:srgbClr val="21BA00"/>
              </a:solidFill>
              <a:ln w="9525">
                <a:noFill/>
                <a:round/>
                <a:headEnd/>
                <a:tailEnd/>
              </a:ln>
            </p:spPr>
            <p:txBody>
              <a:bodyPr/>
              <a:lstStyle/>
              <a:p>
                <a:endParaRPr lang="zh-CN" altLang="en-US"/>
              </a:p>
            </p:txBody>
          </p:sp>
          <p:sp>
            <p:nvSpPr>
              <p:cNvPr id="5342" name="Freeform 222"/>
              <p:cNvSpPr>
                <a:spLocks/>
              </p:cNvSpPr>
              <p:nvPr/>
            </p:nvSpPr>
            <p:spPr bwMode="auto">
              <a:xfrm>
                <a:off x="1639" y="1114"/>
                <a:ext cx="31" cy="83"/>
              </a:xfrm>
              <a:custGeom>
                <a:avLst/>
                <a:gdLst/>
                <a:ahLst/>
                <a:cxnLst>
                  <a:cxn ang="0">
                    <a:pos x="0" y="167"/>
                  </a:cxn>
                  <a:cxn ang="0">
                    <a:pos x="13" y="0"/>
                  </a:cxn>
                  <a:cxn ang="0">
                    <a:pos x="15" y="2"/>
                  </a:cxn>
                  <a:cxn ang="0">
                    <a:pos x="20" y="8"/>
                  </a:cxn>
                  <a:cxn ang="0">
                    <a:pos x="27" y="19"/>
                  </a:cxn>
                  <a:cxn ang="0">
                    <a:pos x="35" y="32"/>
                  </a:cxn>
                  <a:cxn ang="0">
                    <a:pos x="44" y="49"/>
                  </a:cxn>
                  <a:cxn ang="0">
                    <a:pos x="52" y="67"/>
                  </a:cxn>
                  <a:cxn ang="0">
                    <a:pos x="59" y="88"/>
                  </a:cxn>
                  <a:cxn ang="0">
                    <a:pos x="64" y="110"/>
                  </a:cxn>
                  <a:cxn ang="0">
                    <a:pos x="64" y="126"/>
                  </a:cxn>
                  <a:cxn ang="0">
                    <a:pos x="0" y="167"/>
                  </a:cxn>
                </a:cxnLst>
                <a:rect l="0" t="0" r="r" b="b"/>
                <a:pathLst>
                  <a:path w="64" h="167">
                    <a:moveTo>
                      <a:pt x="0" y="167"/>
                    </a:moveTo>
                    <a:lnTo>
                      <a:pt x="13" y="0"/>
                    </a:lnTo>
                    <a:lnTo>
                      <a:pt x="15" y="2"/>
                    </a:lnTo>
                    <a:lnTo>
                      <a:pt x="20" y="8"/>
                    </a:lnTo>
                    <a:lnTo>
                      <a:pt x="27" y="19"/>
                    </a:lnTo>
                    <a:lnTo>
                      <a:pt x="35" y="32"/>
                    </a:lnTo>
                    <a:lnTo>
                      <a:pt x="44" y="49"/>
                    </a:lnTo>
                    <a:lnTo>
                      <a:pt x="52" y="67"/>
                    </a:lnTo>
                    <a:lnTo>
                      <a:pt x="59" y="88"/>
                    </a:lnTo>
                    <a:lnTo>
                      <a:pt x="64" y="110"/>
                    </a:lnTo>
                    <a:lnTo>
                      <a:pt x="64" y="126"/>
                    </a:lnTo>
                    <a:lnTo>
                      <a:pt x="0" y="167"/>
                    </a:lnTo>
                    <a:close/>
                  </a:path>
                </a:pathLst>
              </a:custGeom>
              <a:solidFill>
                <a:srgbClr val="21BA00"/>
              </a:solidFill>
              <a:ln w="9525">
                <a:noFill/>
                <a:round/>
                <a:headEnd/>
                <a:tailEnd/>
              </a:ln>
            </p:spPr>
            <p:txBody>
              <a:bodyPr/>
              <a:lstStyle/>
              <a:p>
                <a:endParaRPr lang="zh-CN" altLang="en-US"/>
              </a:p>
            </p:txBody>
          </p:sp>
          <p:sp>
            <p:nvSpPr>
              <p:cNvPr id="5343" name="Freeform 223"/>
              <p:cNvSpPr>
                <a:spLocks/>
              </p:cNvSpPr>
              <p:nvPr/>
            </p:nvSpPr>
            <p:spPr bwMode="auto">
              <a:xfrm>
                <a:off x="1639" y="1191"/>
                <a:ext cx="39" cy="62"/>
              </a:xfrm>
              <a:custGeom>
                <a:avLst/>
                <a:gdLst/>
                <a:ahLst/>
                <a:cxnLst>
                  <a:cxn ang="0">
                    <a:pos x="0" y="38"/>
                  </a:cxn>
                  <a:cxn ang="0">
                    <a:pos x="67" y="0"/>
                  </a:cxn>
                  <a:cxn ang="0">
                    <a:pos x="70" y="3"/>
                  </a:cxn>
                  <a:cxn ang="0">
                    <a:pos x="75" y="15"/>
                  </a:cxn>
                  <a:cxn ang="0">
                    <a:pos x="80" y="32"/>
                  </a:cxn>
                  <a:cxn ang="0">
                    <a:pos x="80" y="54"/>
                  </a:cxn>
                  <a:cxn ang="0">
                    <a:pos x="4" y="124"/>
                  </a:cxn>
                  <a:cxn ang="0">
                    <a:pos x="0" y="38"/>
                  </a:cxn>
                </a:cxnLst>
                <a:rect l="0" t="0" r="r" b="b"/>
                <a:pathLst>
                  <a:path w="80" h="124">
                    <a:moveTo>
                      <a:pt x="0" y="38"/>
                    </a:moveTo>
                    <a:lnTo>
                      <a:pt x="67" y="0"/>
                    </a:lnTo>
                    <a:lnTo>
                      <a:pt x="70" y="3"/>
                    </a:lnTo>
                    <a:lnTo>
                      <a:pt x="75" y="15"/>
                    </a:lnTo>
                    <a:lnTo>
                      <a:pt x="80" y="32"/>
                    </a:lnTo>
                    <a:lnTo>
                      <a:pt x="80" y="54"/>
                    </a:lnTo>
                    <a:lnTo>
                      <a:pt x="4" y="124"/>
                    </a:lnTo>
                    <a:lnTo>
                      <a:pt x="0" y="38"/>
                    </a:lnTo>
                    <a:close/>
                  </a:path>
                </a:pathLst>
              </a:custGeom>
              <a:solidFill>
                <a:srgbClr val="21BA00"/>
              </a:solidFill>
              <a:ln w="9525">
                <a:noFill/>
                <a:round/>
                <a:headEnd/>
                <a:tailEnd/>
              </a:ln>
            </p:spPr>
            <p:txBody>
              <a:bodyPr/>
              <a:lstStyle/>
              <a:p>
                <a:endParaRPr lang="zh-CN" altLang="en-US"/>
              </a:p>
            </p:txBody>
          </p:sp>
          <p:sp>
            <p:nvSpPr>
              <p:cNvPr id="5344" name="Freeform 224"/>
              <p:cNvSpPr>
                <a:spLocks/>
              </p:cNvSpPr>
              <p:nvPr/>
            </p:nvSpPr>
            <p:spPr bwMode="auto">
              <a:xfrm>
                <a:off x="1639" y="1234"/>
                <a:ext cx="45" cy="131"/>
              </a:xfrm>
              <a:custGeom>
                <a:avLst/>
                <a:gdLst/>
                <a:ahLst/>
                <a:cxnLst>
                  <a:cxn ang="0">
                    <a:pos x="0" y="70"/>
                  </a:cxn>
                  <a:cxn ang="0">
                    <a:pos x="0" y="263"/>
                  </a:cxn>
                  <a:cxn ang="0">
                    <a:pos x="3" y="260"/>
                  </a:cxn>
                  <a:cxn ang="0">
                    <a:pos x="7" y="254"/>
                  </a:cxn>
                  <a:cxn ang="0">
                    <a:pos x="14" y="245"/>
                  </a:cxn>
                  <a:cxn ang="0">
                    <a:pos x="23" y="233"/>
                  </a:cxn>
                  <a:cxn ang="0">
                    <a:pos x="34" y="218"/>
                  </a:cxn>
                  <a:cxn ang="0">
                    <a:pos x="44" y="200"/>
                  </a:cxn>
                  <a:cxn ang="0">
                    <a:pos x="53" y="181"/>
                  </a:cxn>
                  <a:cxn ang="0">
                    <a:pos x="61" y="160"/>
                  </a:cxn>
                  <a:cxn ang="0">
                    <a:pos x="66" y="142"/>
                  </a:cxn>
                  <a:cxn ang="0">
                    <a:pos x="76" y="97"/>
                  </a:cxn>
                  <a:cxn ang="0">
                    <a:pos x="86" y="44"/>
                  </a:cxn>
                  <a:cxn ang="0">
                    <a:pos x="90" y="0"/>
                  </a:cxn>
                  <a:cxn ang="0">
                    <a:pos x="0" y="70"/>
                  </a:cxn>
                </a:cxnLst>
                <a:rect l="0" t="0" r="r" b="b"/>
                <a:pathLst>
                  <a:path w="90" h="263">
                    <a:moveTo>
                      <a:pt x="0" y="70"/>
                    </a:moveTo>
                    <a:lnTo>
                      <a:pt x="0" y="263"/>
                    </a:lnTo>
                    <a:lnTo>
                      <a:pt x="3" y="260"/>
                    </a:lnTo>
                    <a:lnTo>
                      <a:pt x="7" y="254"/>
                    </a:lnTo>
                    <a:lnTo>
                      <a:pt x="14" y="245"/>
                    </a:lnTo>
                    <a:lnTo>
                      <a:pt x="23" y="233"/>
                    </a:lnTo>
                    <a:lnTo>
                      <a:pt x="34" y="218"/>
                    </a:lnTo>
                    <a:lnTo>
                      <a:pt x="44" y="200"/>
                    </a:lnTo>
                    <a:lnTo>
                      <a:pt x="53" y="181"/>
                    </a:lnTo>
                    <a:lnTo>
                      <a:pt x="61" y="160"/>
                    </a:lnTo>
                    <a:lnTo>
                      <a:pt x="66" y="142"/>
                    </a:lnTo>
                    <a:lnTo>
                      <a:pt x="76" y="97"/>
                    </a:lnTo>
                    <a:lnTo>
                      <a:pt x="86" y="44"/>
                    </a:lnTo>
                    <a:lnTo>
                      <a:pt x="90" y="0"/>
                    </a:lnTo>
                    <a:lnTo>
                      <a:pt x="0" y="70"/>
                    </a:lnTo>
                    <a:close/>
                  </a:path>
                </a:pathLst>
              </a:custGeom>
              <a:solidFill>
                <a:srgbClr val="21BA00"/>
              </a:solidFill>
              <a:ln w="9525">
                <a:noFill/>
                <a:round/>
                <a:headEnd/>
                <a:tailEnd/>
              </a:ln>
            </p:spPr>
            <p:txBody>
              <a:bodyPr/>
              <a:lstStyle/>
              <a:p>
                <a:endParaRPr lang="zh-CN" altLang="en-US"/>
              </a:p>
            </p:txBody>
          </p:sp>
          <p:sp>
            <p:nvSpPr>
              <p:cNvPr id="5345" name="Freeform 225"/>
              <p:cNvSpPr>
                <a:spLocks/>
              </p:cNvSpPr>
              <p:nvPr/>
            </p:nvSpPr>
            <p:spPr bwMode="auto">
              <a:xfrm>
                <a:off x="1715" y="1121"/>
                <a:ext cx="12" cy="57"/>
              </a:xfrm>
              <a:custGeom>
                <a:avLst/>
                <a:gdLst/>
                <a:ahLst/>
                <a:cxnLst>
                  <a:cxn ang="0">
                    <a:pos x="0" y="115"/>
                  </a:cxn>
                  <a:cxn ang="0">
                    <a:pos x="0" y="25"/>
                  </a:cxn>
                  <a:cxn ang="0">
                    <a:pos x="7" y="0"/>
                  </a:cxn>
                  <a:cxn ang="0">
                    <a:pos x="23" y="63"/>
                  </a:cxn>
                  <a:cxn ang="0">
                    <a:pos x="0" y="115"/>
                  </a:cxn>
                </a:cxnLst>
                <a:rect l="0" t="0" r="r" b="b"/>
                <a:pathLst>
                  <a:path w="23" h="115">
                    <a:moveTo>
                      <a:pt x="0" y="115"/>
                    </a:moveTo>
                    <a:lnTo>
                      <a:pt x="0" y="25"/>
                    </a:lnTo>
                    <a:lnTo>
                      <a:pt x="7" y="0"/>
                    </a:lnTo>
                    <a:lnTo>
                      <a:pt x="23" y="63"/>
                    </a:lnTo>
                    <a:lnTo>
                      <a:pt x="0" y="115"/>
                    </a:lnTo>
                    <a:close/>
                  </a:path>
                </a:pathLst>
              </a:custGeom>
              <a:solidFill>
                <a:srgbClr val="21BA00"/>
              </a:solidFill>
              <a:ln w="9525">
                <a:noFill/>
                <a:round/>
                <a:headEnd/>
                <a:tailEnd/>
              </a:ln>
            </p:spPr>
            <p:txBody>
              <a:bodyPr/>
              <a:lstStyle/>
              <a:p>
                <a:endParaRPr lang="zh-CN" altLang="en-US"/>
              </a:p>
            </p:txBody>
          </p:sp>
          <p:sp>
            <p:nvSpPr>
              <p:cNvPr id="5346" name="Freeform 226"/>
              <p:cNvSpPr>
                <a:spLocks/>
              </p:cNvSpPr>
              <p:nvPr/>
            </p:nvSpPr>
            <p:spPr bwMode="auto">
              <a:xfrm>
                <a:off x="1733" y="1080"/>
                <a:ext cx="13" cy="62"/>
              </a:xfrm>
              <a:custGeom>
                <a:avLst/>
                <a:gdLst/>
                <a:ahLst/>
                <a:cxnLst>
                  <a:cxn ang="0">
                    <a:pos x="4" y="125"/>
                  </a:cxn>
                  <a:cxn ang="0">
                    <a:pos x="0" y="23"/>
                  </a:cxn>
                  <a:cxn ang="0">
                    <a:pos x="17" y="0"/>
                  </a:cxn>
                  <a:cxn ang="0">
                    <a:pos x="26" y="83"/>
                  </a:cxn>
                  <a:cxn ang="0">
                    <a:pos x="4" y="125"/>
                  </a:cxn>
                </a:cxnLst>
                <a:rect l="0" t="0" r="r" b="b"/>
                <a:pathLst>
                  <a:path w="26" h="125">
                    <a:moveTo>
                      <a:pt x="4" y="125"/>
                    </a:moveTo>
                    <a:lnTo>
                      <a:pt x="0" y="23"/>
                    </a:lnTo>
                    <a:lnTo>
                      <a:pt x="17" y="0"/>
                    </a:lnTo>
                    <a:lnTo>
                      <a:pt x="26" y="83"/>
                    </a:lnTo>
                    <a:lnTo>
                      <a:pt x="4" y="125"/>
                    </a:lnTo>
                    <a:close/>
                  </a:path>
                </a:pathLst>
              </a:custGeom>
              <a:solidFill>
                <a:srgbClr val="21BA00"/>
              </a:solidFill>
              <a:ln w="9525">
                <a:noFill/>
                <a:round/>
                <a:headEnd/>
                <a:tailEnd/>
              </a:ln>
            </p:spPr>
            <p:txBody>
              <a:bodyPr/>
              <a:lstStyle/>
              <a:p>
                <a:endParaRPr lang="zh-CN" altLang="en-US"/>
              </a:p>
            </p:txBody>
          </p:sp>
          <p:sp>
            <p:nvSpPr>
              <p:cNvPr id="5347" name="Freeform 227"/>
              <p:cNvSpPr>
                <a:spLocks/>
              </p:cNvSpPr>
              <p:nvPr/>
            </p:nvSpPr>
            <p:spPr bwMode="auto">
              <a:xfrm>
                <a:off x="1750" y="1061"/>
                <a:ext cx="21" cy="46"/>
              </a:xfrm>
              <a:custGeom>
                <a:avLst/>
                <a:gdLst/>
                <a:ahLst/>
                <a:cxnLst>
                  <a:cxn ang="0">
                    <a:pos x="13" y="93"/>
                  </a:cxn>
                  <a:cxn ang="0">
                    <a:pos x="0" y="17"/>
                  </a:cxn>
                  <a:cxn ang="0">
                    <a:pos x="2" y="14"/>
                  </a:cxn>
                  <a:cxn ang="0">
                    <a:pos x="7" y="10"/>
                  </a:cxn>
                  <a:cxn ang="0">
                    <a:pos x="14" y="4"/>
                  </a:cxn>
                  <a:cxn ang="0">
                    <a:pos x="23" y="0"/>
                  </a:cxn>
                  <a:cxn ang="0">
                    <a:pos x="41" y="64"/>
                  </a:cxn>
                  <a:cxn ang="0">
                    <a:pos x="13" y="93"/>
                  </a:cxn>
                </a:cxnLst>
                <a:rect l="0" t="0" r="r" b="b"/>
                <a:pathLst>
                  <a:path w="41" h="93">
                    <a:moveTo>
                      <a:pt x="13" y="93"/>
                    </a:moveTo>
                    <a:lnTo>
                      <a:pt x="0" y="17"/>
                    </a:lnTo>
                    <a:lnTo>
                      <a:pt x="2" y="14"/>
                    </a:lnTo>
                    <a:lnTo>
                      <a:pt x="7" y="10"/>
                    </a:lnTo>
                    <a:lnTo>
                      <a:pt x="14" y="4"/>
                    </a:lnTo>
                    <a:lnTo>
                      <a:pt x="23" y="0"/>
                    </a:lnTo>
                    <a:lnTo>
                      <a:pt x="41" y="64"/>
                    </a:lnTo>
                    <a:lnTo>
                      <a:pt x="13" y="93"/>
                    </a:lnTo>
                    <a:close/>
                  </a:path>
                </a:pathLst>
              </a:custGeom>
              <a:solidFill>
                <a:srgbClr val="21BA00"/>
              </a:solidFill>
              <a:ln w="9525">
                <a:noFill/>
                <a:round/>
                <a:headEnd/>
                <a:tailEnd/>
              </a:ln>
            </p:spPr>
            <p:txBody>
              <a:bodyPr/>
              <a:lstStyle/>
              <a:p>
                <a:endParaRPr lang="zh-CN" altLang="en-US"/>
              </a:p>
            </p:txBody>
          </p:sp>
          <p:sp>
            <p:nvSpPr>
              <p:cNvPr id="5348" name="Freeform 228"/>
              <p:cNvSpPr>
                <a:spLocks/>
              </p:cNvSpPr>
              <p:nvPr/>
            </p:nvSpPr>
            <p:spPr bwMode="auto">
              <a:xfrm>
                <a:off x="1778" y="1056"/>
                <a:ext cx="17" cy="21"/>
              </a:xfrm>
              <a:custGeom>
                <a:avLst/>
                <a:gdLst/>
                <a:ahLst/>
                <a:cxnLst>
                  <a:cxn ang="0">
                    <a:pos x="3" y="43"/>
                  </a:cxn>
                  <a:cxn ang="0">
                    <a:pos x="0" y="7"/>
                  </a:cxn>
                  <a:cxn ang="0">
                    <a:pos x="35" y="0"/>
                  </a:cxn>
                  <a:cxn ang="0">
                    <a:pos x="3" y="43"/>
                  </a:cxn>
                </a:cxnLst>
                <a:rect l="0" t="0" r="r" b="b"/>
                <a:pathLst>
                  <a:path w="35" h="43">
                    <a:moveTo>
                      <a:pt x="3" y="43"/>
                    </a:moveTo>
                    <a:lnTo>
                      <a:pt x="0" y="7"/>
                    </a:lnTo>
                    <a:lnTo>
                      <a:pt x="35" y="0"/>
                    </a:lnTo>
                    <a:lnTo>
                      <a:pt x="3" y="43"/>
                    </a:lnTo>
                    <a:close/>
                  </a:path>
                </a:pathLst>
              </a:custGeom>
              <a:solidFill>
                <a:srgbClr val="21BA00"/>
              </a:solidFill>
              <a:ln w="9525">
                <a:noFill/>
                <a:round/>
                <a:headEnd/>
                <a:tailEnd/>
              </a:ln>
            </p:spPr>
            <p:txBody>
              <a:bodyPr/>
              <a:lstStyle/>
              <a:p>
                <a:endParaRPr lang="zh-CN" altLang="en-US"/>
              </a:p>
            </p:txBody>
          </p:sp>
          <p:sp>
            <p:nvSpPr>
              <p:cNvPr id="5349" name="Freeform 229"/>
              <p:cNvSpPr>
                <a:spLocks/>
              </p:cNvSpPr>
              <p:nvPr/>
            </p:nvSpPr>
            <p:spPr bwMode="auto">
              <a:xfrm>
                <a:off x="1730" y="1156"/>
                <a:ext cx="30" cy="25"/>
              </a:xfrm>
              <a:custGeom>
                <a:avLst/>
                <a:gdLst/>
                <a:ahLst/>
                <a:cxnLst>
                  <a:cxn ang="0">
                    <a:pos x="0" y="51"/>
                  </a:cxn>
                  <a:cxn ang="0">
                    <a:pos x="20" y="6"/>
                  </a:cxn>
                  <a:cxn ang="0">
                    <a:pos x="62" y="0"/>
                  </a:cxn>
                  <a:cxn ang="0">
                    <a:pos x="62" y="3"/>
                  </a:cxn>
                  <a:cxn ang="0">
                    <a:pos x="62" y="7"/>
                  </a:cxn>
                  <a:cxn ang="0">
                    <a:pos x="60" y="14"/>
                  </a:cxn>
                  <a:cxn ang="0">
                    <a:pos x="57" y="22"/>
                  </a:cxn>
                  <a:cxn ang="0">
                    <a:pos x="50" y="31"/>
                  </a:cxn>
                  <a:cxn ang="0">
                    <a:pos x="38" y="39"/>
                  </a:cxn>
                  <a:cxn ang="0">
                    <a:pos x="22" y="46"/>
                  </a:cxn>
                  <a:cxn ang="0">
                    <a:pos x="0" y="51"/>
                  </a:cxn>
                </a:cxnLst>
                <a:rect l="0" t="0" r="r" b="b"/>
                <a:pathLst>
                  <a:path w="62" h="51">
                    <a:moveTo>
                      <a:pt x="0" y="51"/>
                    </a:moveTo>
                    <a:lnTo>
                      <a:pt x="20" y="6"/>
                    </a:lnTo>
                    <a:lnTo>
                      <a:pt x="62" y="0"/>
                    </a:lnTo>
                    <a:lnTo>
                      <a:pt x="62" y="3"/>
                    </a:lnTo>
                    <a:lnTo>
                      <a:pt x="62" y="7"/>
                    </a:lnTo>
                    <a:lnTo>
                      <a:pt x="60" y="14"/>
                    </a:lnTo>
                    <a:lnTo>
                      <a:pt x="57" y="22"/>
                    </a:lnTo>
                    <a:lnTo>
                      <a:pt x="50" y="31"/>
                    </a:lnTo>
                    <a:lnTo>
                      <a:pt x="38" y="39"/>
                    </a:lnTo>
                    <a:lnTo>
                      <a:pt x="22" y="46"/>
                    </a:lnTo>
                    <a:lnTo>
                      <a:pt x="0" y="51"/>
                    </a:lnTo>
                    <a:close/>
                  </a:path>
                </a:pathLst>
              </a:custGeom>
              <a:solidFill>
                <a:srgbClr val="21BA00"/>
              </a:solidFill>
              <a:ln w="9525">
                <a:noFill/>
                <a:round/>
                <a:headEnd/>
                <a:tailEnd/>
              </a:ln>
            </p:spPr>
            <p:txBody>
              <a:bodyPr/>
              <a:lstStyle/>
              <a:p>
                <a:endParaRPr lang="zh-CN" altLang="en-US"/>
              </a:p>
            </p:txBody>
          </p:sp>
          <p:sp>
            <p:nvSpPr>
              <p:cNvPr id="5350" name="Freeform 230"/>
              <p:cNvSpPr>
                <a:spLocks/>
              </p:cNvSpPr>
              <p:nvPr/>
            </p:nvSpPr>
            <p:spPr bwMode="auto">
              <a:xfrm>
                <a:off x="1749" y="1125"/>
                <a:ext cx="34" cy="19"/>
              </a:xfrm>
              <a:custGeom>
                <a:avLst/>
                <a:gdLst/>
                <a:ahLst/>
                <a:cxnLst>
                  <a:cxn ang="0">
                    <a:pos x="0" y="35"/>
                  </a:cxn>
                  <a:cxn ang="0">
                    <a:pos x="25" y="0"/>
                  </a:cxn>
                  <a:cxn ang="0">
                    <a:pos x="66" y="6"/>
                  </a:cxn>
                  <a:cxn ang="0">
                    <a:pos x="65" y="8"/>
                  </a:cxn>
                  <a:cxn ang="0">
                    <a:pos x="63" y="13"/>
                  </a:cxn>
                  <a:cxn ang="0">
                    <a:pos x="58" y="20"/>
                  </a:cxn>
                  <a:cxn ang="0">
                    <a:pos x="53" y="27"/>
                  </a:cxn>
                  <a:cxn ang="0">
                    <a:pos x="43" y="32"/>
                  </a:cxn>
                  <a:cxn ang="0">
                    <a:pos x="32" y="37"/>
                  </a:cxn>
                  <a:cxn ang="0">
                    <a:pos x="17" y="38"/>
                  </a:cxn>
                  <a:cxn ang="0">
                    <a:pos x="0" y="35"/>
                  </a:cxn>
                </a:cxnLst>
                <a:rect l="0" t="0" r="r" b="b"/>
                <a:pathLst>
                  <a:path w="66" h="38">
                    <a:moveTo>
                      <a:pt x="0" y="35"/>
                    </a:moveTo>
                    <a:lnTo>
                      <a:pt x="25" y="0"/>
                    </a:lnTo>
                    <a:lnTo>
                      <a:pt x="66" y="6"/>
                    </a:lnTo>
                    <a:lnTo>
                      <a:pt x="65" y="8"/>
                    </a:lnTo>
                    <a:lnTo>
                      <a:pt x="63" y="13"/>
                    </a:lnTo>
                    <a:lnTo>
                      <a:pt x="58" y="20"/>
                    </a:lnTo>
                    <a:lnTo>
                      <a:pt x="53" y="27"/>
                    </a:lnTo>
                    <a:lnTo>
                      <a:pt x="43" y="32"/>
                    </a:lnTo>
                    <a:lnTo>
                      <a:pt x="32" y="37"/>
                    </a:lnTo>
                    <a:lnTo>
                      <a:pt x="17" y="38"/>
                    </a:lnTo>
                    <a:lnTo>
                      <a:pt x="0" y="35"/>
                    </a:lnTo>
                    <a:close/>
                  </a:path>
                </a:pathLst>
              </a:custGeom>
              <a:solidFill>
                <a:srgbClr val="21BA00"/>
              </a:solidFill>
              <a:ln w="9525">
                <a:noFill/>
                <a:round/>
                <a:headEnd/>
                <a:tailEnd/>
              </a:ln>
            </p:spPr>
            <p:txBody>
              <a:bodyPr/>
              <a:lstStyle/>
              <a:p>
                <a:endParaRPr lang="zh-CN" altLang="en-US"/>
              </a:p>
            </p:txBody>
          </p:sp>
          <p:sp>
            <p:nvSpPr>
              <p:cNvPr id="5351" name="Freeform 231"/>
              <p:cNvSpPr>
                <a:spLocks/>
              </p:cNvSpPr>
              <p:nvPr/>
            </p:nvSpPr>
            <p:spPr bwMode="auto">
              <a:xfrm>
                <a:off x="1770" y="1098"/>
                <a:ext cx="21" cy="16"/>
              </a:xfrm>
              <a:custGeom>
                <a:avLst/>
                <a:gdLst/>
                <a:ahLst/>
                <a:cxnLst>
                  <a:cxn ang="0">
                    <a:pos x="0" y="22"/>
                  </a:cxn>
                  <a:cxn ang="0">
                    <a:pos x="22" y="0"/>
                  </a:cxn>
                  <a:cxn ang="0">
                    <a:pos x="42" y="2"/>
                  </a:cxn>
                  <a:cxn ang="0">
                    <a:pos x="29" y="31"/>
                  </a:cxn>
                  <a:cxn ang="0">
                    <a:pos x="0" y="22"/>
                  </a:cxn>
                </a:cxnLst>
                <a:rect l="0" t="0" r="r" b="b"/>
                <a:pathLst>
                  <a:path w="42" h="31">
                    <a:moveTo>
                      <a:pt x="0" y="22"/>
                    </a:moveTo>
                    <a:lnTo>
                      <a:pt x="22" y="0"/>
                    </a:lnTo>
                    <a:lnTo>
                      <a:pt x="42" y="2"/>
                    </a:lnTo>
                    <a:lnTo>
                      <a:pt x="29" y="31"/>
                    </a:lnTo>
                    <a:lnTo>
                      <a:pt x="0" y="22"/>
                    </a:lnTo>
                    <a:close/>
                  </a:path>
                </a:pathLst>
              </a:custGeom>
              <a:solidFill>
                <a:srgbClr val="21BA00"/>
              </a:solidFill>
              <a:ln w="9525">
                <a:noFill/>
                <a:round/>
                <a:headEnd/>
                <a:tailEnd/>
              </a:ln>
            </p:spPr>
            <p:txBody>
              <a:bodyPr/>
              <a:lstStyle/>
              <a:p>
                <a:endParaRPr lang="zh-CN" altLang="en-US"/>
              </a:p>
            </p:txBody>
          </p:sp>
          <p:sp>
            <p:nvSpPr>
              <p:cNvPr id="5352" name="Freeform 232"/>
              <p:cNvSpPr>
                <a:spLocks/>
              </p:cNvSpPr>
              <p:nvPr/>
            </p:nvSpPr>
            <p:spPr bwMode="auto">
              <a:xfrm>
                <a:off x="1791" y="1063"/>
                <a:ext cx="12" cy="17"/>
              </a:xfrm>
              <a:custGeom>
                <a:avLst/>
                <a:gdLst/>
                <a:ahLst/>
                <a:cxnLst>
                  <a:cxn ang="0">
                    <a:pos x="0" y="29"/>
                  </a:cxn>
                  <a:cxn ang="0">
                    <a:pos x="25" y="0"/>
                  </a:cxn>
                  <a:cxn ang="0">
                    <a:pos x="16" y="34"/>
                  </a:cxn>
                  <a:cxn ang="0">
                    <a:pos x="0" y="29"/>
                  </a:cxn>
                </a:cxnLst>
                <a:rect l="0" t="0" r="r" b="b"/>
                <a:pathLst>
                  <a:path w="25" h="34">
                    <a:moveTo>
                      <a:pt x="0" y="29"/>
                    </a:moveTo>
                    <a:lnTo>
                      <a:pt x="25" y="0"/>
                    </a:lnTo>
                    <a:lnTo>
                      <a:pt x="16" y="34"/>
                    </a:lnTo>
                    <a:lnTo>
                      <a:pt x="0" y="29"/>
                    </a:lnTo>
                    <a:close/>
                  </a:path>
                </a:pathLst>
              </a:custGeom>
              <a:solidFill>
                <a:srgbClr val="21BA00"/>
              </a:solidFill>
              <a:ln w="9525">
                <a:noFill/>
                <a:round/>
                <a:headEnd/>
                <a:tailEnd/>
              </a:ln>
            </p:spPr>
            <p:txBody>
              <a:bodyPr/>
              <a:lstStyle/>
              <a:p>
                <a:endParaRPr lang="zh-CN" altLang="en-US"/>
              </a:p>
            </p:txBody>
          </p:sp>
          <p:sp>
            <p:nvSpPr>
              <p:cNvPr id="5353" name="Freeform 233"/>
              <p:cNvSpPr>
                <a:spLocks/>
              </p:cNvSpPr>
              <p:nvPr/>
            </p:nvSpPr>
            <p:spPr bwMode="auto">
              <a:xfrm>
                <a:off x="1667" y="1307"/>
                <a:ext cx="23" cy="34"/>
              </a:xfrm>
              <a:custGeom>
                <a:avLst/>
                <a:gdLst/>
                <a:ahLst/>
                <a:cxnLst>
                  <a:cxn ang="0">
                    <a:pos x="0" y="69"/>
                  </a:cxn>
                  <a:cxn ang="0">
                    <a:pos x="1" y="68"/>
                  </a:cxn>
                  <a:cxn ang="0">
                    <a:pos x="5" y="65"/>
                  </a:cxn>
                  <a:cxn ang="0">
                    <a:pos x="8" y="59"/>
                  </a:cxn>
                  <a:cxn ang="0">
                    <a:pos x="14" y="51"/>
                  </a:cxn>
                  <a:cxn ang="0">
                    <a:pos x="20" y="42"/>
                  </a:cxn>
                  <a:cxn ang="0">
                    <a:pos x="25" y="31"/>
                  </a:cxn>
                  <a:cxn ang="0">
                    <a:pos x="30" y="20"/>
                  </a:cxn>
                  <a:cxn ang="0">
                    <a:pos x="35" y="8"/>
                  </a:cxn>
                  <a:cxn ang="0">
                    <a:pos x="40" y="0"/>
                  </a:cxn>
                  <a:cxn ang="0">
                    <a:pos x="44" y="14"/>
                  </a:cxn>
                  <a:cxn ang="0">
                    <a:pos x="45" y="33"/>
                  </a:cxn>
                  <a:cxn ang="0">
                    <a:pos x="45" y="44"/>
                  </a:cxn>
                  <a:cxn ang="0">
                    <a:pos x="45" y="44"/>
                  </a:cxn>
                  <a:cxn ang="0">
                    <a:pos x="44" y="45"/>
                  </a:cxn>
                  <a:cxn ang="0">
                    <a:pos x="40" y="47"/>
                  </a:cxn>
                  <a:cxn ang="0">
                    <a:pos x="37" y="51"/>
                  </a:cxn>
                  <a:cxn ang="0">
                    <a:pos x="31" y="54"/>
                  </a:cxn>
                  <a:cxn ang="0">
                    <a:pos x="23" y="59"/>
                  </a:cxn>
                  <a:cxn ang="0">
                    <a:pos x="13" y="63"/>
                  </a:cxn>
                  <a:cxn ang="0">
                    <a:pos x="0" y="69"/>
                  </a:cxn>
                </a:cxnLst>
                <a:rect l="0" t="0" r="r" b="b"/>
                <a:pathLst>
                  <a:path w="45" h="69">
                    <a:moveTo>
                      <a:pt x="0" y="69"/>
                    </a:moveTo>
                    <a:lnTo>
                      <a:pt x="1" y="68"/>
                    </a:lnTo>
                    <a:lnTo>
                      <a:pt x="5" y="65"/>
                    </a:lnTo>
                    <a:lnTo>
                      <a:pt x="8" y="59"/>
                    </a:lnTo>
                    <a:lnTo>
                      <a:pt x="14" y="51"/>
                    </a:lnTo>
                    <a:lnTo>
                      <a:pt x="20" y="42"/>
                    </a:lnTo>
                    <a:lnTo>
                      <a:pt x="25" y="31"/>
                    </a:lnTo>
                    <a:lnTo>
                      <a:pt x="30" y="20"/>
                    </a:lnTo>
                    <a:lnTo>
                      <a:pt x="35" y="8"/>
                    </a:lnTo>
                    <a:lnTo>
                      <a:pt x="40" y="0"/>
                    </a:lnTo>
                    <a:lnTo>
                      <a:pt x="44" y="14"/>
                    </a:lnTo>
                    <a:lnTo>
                      <a:pt x="45" y="33"/>
                    </a:lnTo>
                    <a:lnTo>
                      <a:pt x="45" y="44"/>
                    </a:lnTo>
                    <a:lnTo>
                      <a:pt x="45" y="44"/>
                    </a:lnTo>
                    <a:lnTo>
                      <a:pt x="44" y="45"/>
                    </a:lnTo>
                    <a:lnTo>
                      <a:pt x="40" y="47"/>
                    </a:lnTo>
                    <a:lnTo>
                      <a:pt x="37" y="51"/>
                    </a:lnTo>
                    <a:lnTo>
                      <a:pt x="31" y="54"/>
                    </a:lnTo>
                    <a:lnTo>
                      <a:pt x="23" y="59"/>
                    </a:lnTo>
                    <a:lnTo>
                      <a:pt x="13" y="63"/>
                    </a:lnTo>
                    <a:lnTo>
                      <a:pt x="0" y="69"/>
                    </a:lnTo>
                    <a:close/>
                  </a:path>
                </a:pathLst>
              </a:custGeom>
              <a:solidFill>
                <a:srgbClr val="21BA00"/>
              </a:solidFill>
              <a:ln w="9525">
                <a:noFill/>
                <a:round/>
                <a:headEnd/>
                <a:tailEnd/>
              </a:ln>
            </p:spPr>
            <p:txBody>
              <a:bodyPr/>
              <a:lstStyle/>
              <a:p>
                <a:endParaRPr lang="zh-CN" altLang="en-US"/>
              </a:p>
            </p:txBody>
          </p:sp>
          <p:sp>
            <p:nvSpPr>
              <p:cNvPr id="5354" name="Freeform 234"/>
              <p:cNvSpPr>
                <a:spLocks/>
              </p:cNvSpPr>
              <p:nvPr/>
            </p:nvSpPr>
            <p:spPr bwMode="auto">
              <a:xfrm>
                <a:off x="1653" y="1349"/>
                <a:ext cx="103" cy="33"/>
              </a:xfrm>
              <a:custGeom>
                <a:avLst/>
                <a:gdLst/>
                <a:ahLst/>
                <a:cxnLst>
                  <a:cxn ang="0">
                    <a:pos x="0" y="54"/>
                  </a:cxn>
                  <a:cxn ang="0">
                    <a:pos x="54" y="0"/>
                  </a:cxn>
                  <a:cxn ang="0">
                    <a:pos x="205" y="26"/>
                  </a:cxn>
                  <a:cxn ang="0">
                    <a:pos x="203" y="27"/>
                  </a:cxn>
                  <a:cxn ang="0">
                    <a:pos x="198" y="30"/>
                  </a:cxn>
                  <a:cxn ang="0">
                    <a:pos x="189" y="35"/>
                  </a:cxn>
                  <a:cxn ang="0">
                    <a:pos x="177" y="41"/>
                  </a:cxn>
                  <a:cxn ang="0">
                    <a:pos x="160" y="48"/>
                  </a:cxn>
                  <a:cxn ang="0">
                    <a:pos x="141" y="53"/>
                  </a:cxn>
                  <a:cxn ang="0">
                    <a:pos x="119" y="59"/>
                  </a:cxn>
                  <a:cxn ang="0">
                    <a:pos x="92" y="64"/>
                  </a:cxn>
                  <a:cxn ang="0">
                    <a:pos x="90" y="64"/>
                  </a:cxn>
                  <a:cxn ang="0">
                    <a:pos x="83" y="65"/>
                  </a:cxn>
                  <a:cxn ang="0">
                    <a:pos x="73" y="66"/>
                  </a:cxn>
                  <a:cxn ang="0">
                    <a:pos x="60" y="66"/>
                  </a:cxn>
                  <a:cxn ang="0">
                    <a:pos x="46" y="66"/>
                  </a:cxn>
                  <a:cxn ang="0">
                    <a:pos x="30" y="64"/>
                  </a:cxn>
                  <a:cxn ang="0">
                    <a:pos x="15" y="60"/>
                  </a:cxn>
                  <a:cxn ang="0">
                    <a:pos x="0" y="54"/>
                  </a:cxn>
                </a:cxnLst>
                <a:rect l="0" t="0" r="r" b="b"/>
                <a:pathLst>
                  <a:path w="205" h="66">
                    <a:moveTo>
                      <a:pt x="0" y="54"/>
                    </a:moveTo>
                    <a:lnTo>
                      <a:pt x="54" y="0"/>
                    </a:lnTo>
                    <a:lnTo>
                      <a:pt x="205" y="26"/>
                    </a:lnTo>
                    <a:lnTo>
                      <a:pt x="203" y="27"/>
                    </a:lnTo>
                    <a:lnTo>
                      <a:pt x="198" y="30"/>
                    </a:lnTo>
                    <a:lnTo>
                      <a:pt x="189" y="35"/>
                    </a:lnTo>
                    <a:lnTo>
                      <a:pt x="177" y="41"/>
                    </a:lnTo>
                    <a:lnTo>
                      <a:pt x="160" y="48"/>
                    </a:lnTo>
                    <a:lnTo>
                      <a:pt x="141" y="53"/>
                    </a:lnTo>
                    <a:lnTo>
                      <a:pt x="119" y="59"/>
                    </a:lnTo>
                    <a:lnTo>
                      <a:pt x="92" y="64"/>
                    </a:lnTo>
                    <a:lnTo>
                      <a:pt x="90" y="64"/>
                    </a:lnTo>
                    <a:lnTo>
                      <a:pt x="83" y="65"/>
                    </a:lnTo>
                    <a:lnTo>
                      <a:pt x="73" y="66"/>
                    </a:lnTo>
                    <a:lnTo>
                      <a:pt x="60" y="66"/>
                    </a:lnTo>
                    <a:lnTo>
                      <a:pt x="46" y="66"/>
                    </a:lnTo>
                    <a:lnTo>
                      <a:pt x="30" y="64"/>
                    </a:lnTo>
                    <a:lnTo>
                      <a:pt x="15" y="60"/>
                    </a:lnTo>
                    <a:lnTo>
                      <a:pt x="0" y="54"/>
                    </a:lnTo>
                    <a:close/>
                  </a:path>
                </a:pathLst>
              </a:custGeom>
              <a:solidFill>
                <a:srgbClr val="21BA00"/>
              </a:solidFill>
              <a:ln w="9525">
                <a:noFill/>
                <a:round/>
                <a:headEnd/>
                <a:tailEnd/>
              </a:ln>
            </p:spPr>
            <p:txBody>
              <a:bodyPr/>
              <a:lstStyle/>
              <a:p>
                <a:endParaRPr lang="zh-CN" altLang="en-US"/>
              </a:p>
            </p:txBody>
          </p:sp>
          <p:sp>
            <p:nvSpPr>
              <p:cNvPr id="5355" name="Freeform 235"/>
              <p:cNvSpPr>
                <a:spLocks/>
              </p:cNvSpPr>
              <p:nvPr/>
            </p:nvSpPr>
            <p:spPr bwMode="auto">
              <a:xfrm>
                <a:off x="1704" y="1315"/>
                <a:ext cx="98" cy="37"/>
              </a:xfrm>
              <a:custGeom>
                <a:avLst/>
                <a:gdLst/>
                <a:ahLst/>
                <a:cxnLst>
                  <a:cxn ang="0">
                    <a:pos x="0" y="43"/>
                  </a:cxn>
                  <a:cxn ang="0">
                    <a:pos x="57" y="0"/>
                  </a:cxn>
                  <a:cxn ang="0">
                    <a:pos x="195" y="27"/>
                  </a:cxn>
                  <a:cxn ang="0">
                    <a:pos x="133" y="74"/>
                  </a:cxn>
                  <a:cxn ang="0">
                    <a:pos x="0" y="43"/>
                  </a:cxn>
                </a:cxnLst>
                <a:rect l="0" t="0" r="r" b="b"/>
                <a:pathLst>
                  <a:path w="195" h="74">
                    <a:moveTo>
                      <a:pt x="0" y="43"/>
                    </a:moveTo>
                    <a:lnTo>
                      <a:pt x="57" y="0"/>
                    </a:lnTo>
                    <a:lnTo>
                      <a:pt x="195" y="27"/>
                    </a:lnTo>
                    <a:lnTo>
                      <a:pt x="133" y="74"/>
                    </a:lnTo>
                    <a:lnTo>
                      <a:pt x="0" y="43"/>
                    </a:lnTo>
                    <a:close/>
                  </a:path>
                </a:pathLst>
              </a:custGeom>
              <a:solidFill>
                <a:srgbClr val="21BA00"/>
              </a:solidFill>
              <a:ln w="9525">
                <a:noFill/>
                <a:round/>
                <a:headEnd/>
                <a:tailEnd/>
              </a:ln>
            </p:spPr>
            <p:txBody>
              <a:bodyPr/>
              <a:lstStyle/>
              <a:p>
                <a:endParaRPr lang="zh-CN" altLang="en-US"/>
              </a:p>
            </p:txBody>
          </p:sp>
          <p:sp>
            <p:nvSpPr>
              <p:cNvPr id="5356" name="Freeform 236"/>
              <p:cNvSpPr>
                <a:spLocks/>
              </p:cNvSpPr>
              <p:nvPr/>
            </p:nvSpPr>
            <p:spPr bwMode="auto">
              <a:xfrm>
                <a:off x="1696" y="1251"/>
                <a:ext cx="32" cy="66"/>
              </a:xfrm>
              <a:custGeom>
                <a:avLst/>
                <a:gdLst/>
                <a:ahLst/>
                <a:cxnLst>
                  <a:cxn ang="0">
                    <a:pos x="12" y="132"/>
                  </a:cxn>
                  <a:cxn ang="0">
                    <a:pos x="0" y="62"/>
                  </a:cxn>
                  <a:cxn ang="0">
                    <a:pos x="1" y="60"/>
                  </a:cxn>
                  <a:cxn ang="0">
                    <a:pos x="5" y="56"/>
                  </a:cxn>
                  <a:cxn ang="0">
                    <a:pos x="12" y="49"/>
                  </a:cxn>
                  <a:cxn ang="0">
                    <a:pos x="20" y="40"/>
                  </a:cxn>
                  <a:cxn ang="0">
                    <a:pos x="28" y="30"/>
                  </a:cxn>
                  <a:cxn ang="0">
                    <a:pos x="39" y="20"/>
                  </a:cxn>
                  <a:cxn ang="0">
                    <a:pos x="48" y="10"/>
                  </a:cxn>
                  <a:cxn ang="0">
                    <a:pos x="57" y="0"/>
                  </a:cxn>
                  <a:cxn ang="0">
                    <a:pos x="63" y="100"/>
                  </a:cxn>
                  <a:cxn ang="0">
                    <a:pos x="12" y="132"/>
                  </a:cxn>
                </a:cxnLst>
                <a:rect l="0" t="0" r="r" b="b"/>
                <a:pathLst>
                  <a:path w="63" h="132">
                    <a:moveTo>
                      <a:pt x="12" y="132"/>
                    </a:moveTo>
                    <a:lnTo>
                      <a:pt x="0" y="62"/>
                    </a:lnTo>
                    <a:lnTo>
                      <a:pt x="1" y="60"/>
                    </a:lnTo>
                    <a:lnTo>
                      <a:pt x="5" y="56"/>
                    </a:lnTo>
                    <a:lnTo>
                      <a:pt x="12" y="49"/>
                    </a:lnTo>
                    <a:lnTo>
                      <a:pt x="20" y="40"/>
                    </a:lnTo>
                    <a:lnTo>
                      <a:pt x="28" y="30"/>
                    </a:lnTo>
                    <a:lnTo>
                      <a:pt x="39" y="20"/>
                    </a:lnTo>
                    <a:lnTo>
                      <a:pt x="48" y="10"/>
                    </a:lnTo>
                    <a:lnTo>
                      <a:pt x="57" y="0"/>
                    </a:lnTo>
                    <a:lnTo>
                      <a:pt x="63" y="100"/>
                    </a:lnTo>
                    <a:lnTo>
                      <a:pt x="12" y="132"/>
                    </a:lnTo>
                    <a:close/>
                  </a:path>
                </a:pathLst>
              </a:custGeom>
              <a:solidFill>
                <a:srgbClr val="21BA00"/>
              </a:solidFill>
              <a:ln w="9525">
                <a:noFill/>
                <a:round/>
                <a:headEnd/>
                <a:tailEnd/>
              </a:ln>
            </p:spPr>
            <p:txBody>
              <a:bodyPr/>
              <a:lstStyle/>
              <a:p>
                <a:endParaRPr lang="zh-CN" altLang="en-US"/>
              </a:p>
            </p:txBody>
          </p:sp>
          <p:sp>
            <p:nvSpPr>
              <p:cNvPr id="5357" name="Freeform 237"/>
              <p:cNvSpPr>
                <a:spLocks/>
              </p:cNvSpPr>
              <p:nvPr/>
            </p:nvSpPr>
            <p:spPr bwMode="auto">
              <a:xfrm>
                <a:off x="1741" y="1213"/>
                <a:ext cx="58" cy="75"/>
              </a:xfrm>
              <a:custGeom>
                <a:avLst/>
                <a:gdLst/>
                <a:ahLst/>
                <a:cxnLst>
                  <a:cxn ang="0">
                    <a:pos x="0" y="150"/>
                  </a:cxn>
                  <a:cxn ang="0">
                    <a:pos x="2" y="48"/>
                  </a:cxn>
                  <a:cxn ang="0">
                    <a:pos x="3" y="47"/>
                  </a:cxn>
                  <a:cxn ang="0">
                    <a:pos x="5" y="43"/>
                  </a:cxn>
                  <a:cxn ang="0">
                    <a:pos x="9" y="38"/>
                  </a:cxn>
                  <a:cxn ang="0">
                    <a:pos x="16" y="33"/>
                  </a:cxn>
                  <a:cxn ang="0">
                    <a:pos x="25" y="27"/>
                  </a:cxn>
                  <a:cxn ang="0">
                    <a:pos x="36" y="20"/>
                  </a:cxn>
                  <a:cxn ang="0">
                    <a:pos x="51" y="13"/>
                  </a:cxn>
                  <a:cxn ang="0">
                    <a:pos x="70" y="6"/>
                  </a:cxn>
                  <a:cxn ang="0">
                    <a:pos x="115" y="0"/>
                  </a:cxn>
                  <a:cxn ang="0">
                    <a:pos x="82" y="83"/>
                  </a:cxn>
                  <a:cxn ang="0">
                    <a:pos x="0" y="150"/>
                  </a:cxn>
                </a:cxnLst>
                <a:rect l="0" t="0" r="r" b="b"/>
                <a:pathLst>
                  <a:path w="115" h="150">
                    <a:moveTo>
                      <a:pt x="0" y="150"/>
                    </a:moveTo>
                    <a:lnTo>
                      <a:pt x="2" y="48"/>
                    </a:lnTo>
                    <a:lnTo>
                      <a:pt x="3" y="47"/>
                    </a:lnTo>
                    <a:lnTo>
                      <a:pt x="5" y="43"/>
                    </a:lnTo>
                    <a:lnTo>
                      <a:pt x="9" y="38"/>
                    </a:lnTo>
                    <a:lnTo>
                      <a:pt x="16" y="33"/>
                    </a:lnTo>
                    <a:lnTo>
                      <a:pt x="25" y="27"/>
                    </a:lnTo>
                    <a:lnTo>
                      <a:pt x="36" y="20"/>
                    </a:lnTo>
                    <a:lnTo>
                      <a:pt x="51" y="13"/>
                    </a:lnTo>
                    <a:lnTo>
                      <a:pt x="70" y="6"/>
                    </a:lnTo>
                    <a:lnTo>
                      <a:pt x="115" y="0"/>
                    </a:lnTo>
                    <a:lnTo>
                      <a:pt x="82" y="83"/>
                    </a:lnTo>
                    <a:lnTo>
                      <a:pt x="0" y="150"/>
                    </a:lnTo>
                    <a:close/>
                  </a:path>
                </a:pathLst>
              </a:custGeom>
              <a:solidFill>
                <a:srgbClr val="21BA00"/>
              </a:solidFill>
              <a:ln w="9525">
                <a:noFill/>
                <a:round/>
                <a:headEnd/>
                <a:tailEnd/>
              </a:ln>
            </p:spPr>
            <p:txBody>
              <a:bodyPr/>
              <a:lstStyle/>
              <a:p>
                <a:endParaRPr lang="zh-CN" altLang="en-US"/>
              </a:p>
            </p:txBody>
          </p:sp>
          <p:sp>
            <p:nvSpPr>
              <p:cNvPr id="5358" name="Freeform 238"/>
              <p:cNvSpPr>
                <a:spLocks/>
              </p:cNvSpPr>
              <p:nvPr/>
            </p:nvSpPr>
            <p:spPr bwMode="auto">
              <a:xfrm>
                <a:off x="1749" y="1274"/>
                <a:ext cx="85" cy="43"/>
              </a:xfrm>
              <a:custGeom>
                <a:avLst/>
                <a:gdLst/>
                <a:ahLst/>
                <a:cxnLst>
                  <a:cxn ang="0">
                    <a:pos x="0" y="55"/>
                  </a:cxn>
                  <a:cxn ang="0">
                    <a:pos x="66" y="0"/>
                  </a:cxn>
                  <a:cxn ang="0">
                    <a:pos x="169" y="13"/>
                  </a:cxn>
                  <a:cxn ang="0">
                    <a:pos x="168" y="15"/>
                  </a:cxn>
                  <a:cxn ang="0">
                    <a:pos x="164" y="21"/>
                  </a:cxn>
                  <a:cxn ang="0">
                    <a:pos x="159" y="30"/>
                  </a:cxn>
                  <a:cxn ang="0">
                    <a:pos x="152" y="42"/>
                  </a:cxn>
                  <a:cxn ang="0">
                    <a:pos x="144" y="53"/>
                  </a:cxn>
                  <a:cxn ang="0">
                    <a:pos x="134" y="66"/>
                  </a:cxn>
                  <a:cxn ang="0">
                    <a:pos x="126" y="78"/>
                  </a:cxn>
                  <a:cxn ang="0">
                    <a:pos x="117" y="87"/>
                  </a:cxn>
                  <a:cxn ang="0">
                    <a:pos x="0" y="55"/>
                  </a:cxn>
                </a:cxnLst>
                <a:rect l="0" t="0" r="r" b="b"/>
                <a:pathLst>
                  <a:path w="169" h="87">
                    <a:moveTo>
                      <a:pt x="0" y="55"/>
                    </a:moveTo>
                    <a:lnTo>
                      <a:pt x="66" y="0"/>
                    </a:lnTo>
                    <a:lnTo>
                      <a:pt x="169" y="13"/>
                    </a:lnTo>
                    <a:lnTo>
                      <a:pt x="168" y="15"/>
                    </a:lnTo>
                    <a:lnTo>
                      <a:pt x="164" y="21"/>
                    </a:lnTo>
                    <a:lnTo>
                      <a:pt x="159" y="30"/>
                    </a:lnTo>
                    <a:lnTo>
                      <a:pt x="152" y="42"/>
                    </a:lnTo>
                    <a:lnTo>
                      <a:pt x="144" y="53"/>
                    </a:lnTo>
                    <a:lnTo>
                      <a:pt x="134" y="66"/>
                    </a:lnTo>
                    <a:lnTo>
                      <a:pt x="126" y="78"/>
                    </a:lnTo>
                    <a:lnTo>
                      <a:pt x="117" y="87"/>
                    </a:lnTo>
                    <a:lnTo>
                      <a:pt x="0" y="55"/>
                    </a:lnTo>
                    <a:close/>
                  </a:path>
                </a:pathLst>
              </a:custGeom>
              <a:solidFill>
                <a:srgbClr val="21BA00"/>
              </a:solidFill>
              <a:ln w="9525">
                <a:noFill/>
                <a:round/>
                <a:headEnd/>
                <a:tailEnd/>
              </a:ln>
            </p:spPr>
            <p:txBody>
              <a:bodyPr/>
              <a:lstStyle/>
              <a:p>
                <a:endParaRPr lang="zh-CN" altLang="en-US"/>
              </a:p>
            </p:txBody>
          </p:sp>
          <p:sp>
            <p:nvSpPr>
              <p:cNvPr id="5359" name="Freeform 239"/>
              <p:cNvSpPr>
                <a:spLocks/>
              </p:cNvSpPr>
              <p:nvPr/>
            </p:nvSpPr>
            <p:spPr bwMode="auto">
              <a:xfrm>
                <a:off x="1803" y="1202"/>
                <a:ext cx="69" cy="62"/>
              </a:xfrm>
              <a:custGeom>
                <a:avLst/>
                <a:gdLst/>
                <a:ahLst/>
                <a:cxnLst>
                  <a:cxn ang="0">
                    <a:pos x="0" y="112"/>
                  </a:cxn>
                  <a:cxn ang="0">
                    <a:pos x="137" y="0"/>
                  </a:cxn>
                  <a:cxn ang="0">
                    <a:pos x="135" y="5"/>
                  </a:cxn>
                  <a:cxn ang="0">
                    <a:pos x="129" y="18"/>
                  </a:cxn>
                  <a:cxn ang="0">
                    <a:pos x="121" y="36"/>
                  </a:cxn>
                  <a:cxn ang="0">
                    <a:pos x="112" y="57"/>
                  </a:cxn>
                  <a:cxn ang="0">
                    <a:pos x="101" y="79"/>
                  </a:cxn>
                  <a:cxn ang="0">
                    <a:pos x="92" y="99"/>
                  </a:cxn>
                  <a:cxn ang="0">
                    <a:pos x="83" y="116"/>
                  </a:cxn>
                  <a:cxn ang="0">
                    <a:pos x="77" y="126"/>
                  </a:cxn>
                  <a:cxn ang="0">
                    <a:pos x="0" y="112"/>
                  </a:cxn>
                </a:cxnLst>
                <a:rect l="0" t="0" r="r" b="b"/>
                <a:pathLst>
                  <a:path w="137" h="126">
                    <a:moveTo>
                      <a:pt x="0" y="112"/>
                    </a:moveTo>
                    <a:lnTo>
                      <a:pt x="137" y="0"/>
                    </a:lnTo>
                    <a:lnTo>
                      <a:pt x="135" y="5"/>
                    </a:lnTo>
                    <a:lnTo>
                      <a:pt x="129" y="18"/>
                    </a:lnTo>
                    <a:lnTo>
                      <a:pt x="121" y="36"/>
                    </a:lnTo>
                    <a:lnTo>
                      <a:pt x="112" y="57"/>
                    </a:lnTo>
                    <a:lnTo>
                      <a:pt x="101" y="79"/>
                    </a:lnTo>
                    <a:lnTo>
                      <a:pt x="92" y="99"/>
                    </a:lnTo>
                    <a:lnTo>
                      <a:pt x="83" y="116"/>
                    </a:lnTo>
                    <a:lnTo>
                      <a:pt x="77" y="126"/>
                    </a:lnTo>
                    <a:lnTo>
                      <a:pt x="0" y="112"/>
                    </a:lnTo>
                    <a:close/>
                  </a:path>
                </a:pathLst>
              </a:custGeom>
              <a:solidFill>
                <a:srgbClr val="21BA00"/>
              </a:solidFill>
              <a:ln w="9525">
                <a:noFill/>
                <a:round/>
                <a:headEnd/>
                <a:tailEnd/>
              </a:ln>
            </p:spPr>
            <p:txBody>
              <a:bodyPr/>
              <a:lstStyle/>
              <a:p>
                <a:endParaRPr lang="zh-CN" altLang="en-US"/>
              </a:p>
            </p:txBody>
          </p:sp>
          <p:sp>
            <p:nvSpPr>
              <p:cNvPr id="5360" name="Freeform 240"/>
              <p:cNvSpPr>
                <a:spLocks/>
              </p:cNvSpPr>
              <p:nvPr/>
            </p:nvSpPr>
            <p:spPr bwMode="auto">
              <a:xfrm>
                <a:off x="1807" y="1197"/>
                <a:ext cx="54" cy="43"/>
              </a:xfrm>
              <a:custGeom>
                <a:avLst/>
                <a:gdLst/>
                <a:ahLst/>
                <a:cxnLst>
                  <a:cxn ang="0">
                    <a:pos x="0" y="87"/>
                  </a:cxn>
                  <a:cxn ang="0">
                    <a:pos x="18" y="13"/>
                  </a:cxn>
                  <a:cxn ang="0">
                    <a:pos x="108" y="0"/>
                  </a:cxn>
                  <a:cxn ang="0">
                    <a:pos x="0" y="87"/>
                  </a:cxn>
                </a:cxnLst>
                <a:rect l="0" t="0" r="r" b="b"/>
                <a:pathLst>
                  <a:path w="108" h="87">
                    <a:moveTo>
                      <a:pt x="0" y="87"/>
                    </a:moveTo>
                    <a:lnTo>
                      <a:pt x="18" y="13"/>
                    </a:lnTo>
                    <a:lnTo>
                      <a:pt x="108" y="0"/>
                    </a:lnTo>
                    <a:lnTo>
                      <a:pt x="0" y="87"/>
                    </a:lnTo>
                    <a:close/>
                  </a:path>
                </a:pathLst>
              </a:custGeom>
              <a:solidFill>
                <a:srgbClr val="21BA00"/>
              </a:solidFill>
              <a:ln w="9525">
                <a:noFill/>
                <a:round/>
                <a:headEnd/>
                <a:tailEnd/>
              </a:ln>
            </p:spPr>
            <p:txBody>
              <a:bodyPr/>
              <a:lstStyle/>
              <a:p>
                <a:endParaRPr lang="zh-CN" altLang="en-US"/>
              </a:p>
            </p:txBody>
          </p:sp>
          <p:sp>
            <p:nvSpPr>
              <p:cNvPr id="5361" name="Freeform 241"/>
              <p:cNvSpPr>
                <a:spLocks/>
              </p:cNvSpPr>
              <p:nvPr/>
            </p:nvSpPr>
            <p:spPr bwMode="auto">
              <a:xfrm>
                <a:off x="1775" y="1294"/>
                <a:ext cx="238" cy="287"/>
              </a:xfrm>
              <a:custGeom>
                <a:avLst/>
                <a:gdLst/>
                <a:ahLst/>
                <a:cxnLst>
                  <a:cxn ang="0">
                    <a:pos x="0" y="326"/>
                  </a:cxn>
                  <a:cxn ang="0">
                    <a:pos x="8" y="252"/>
                  </a:cxn>
                  <a:cxn ang="0">
                    <a:pos x="25" y="208"/>
                  </a:cxn>
                  <a:cxn ang="0">
                    <a:pos x="37" y="185"/>
                  </a:cxn>
                  <a:cxn ang="0">
                    <a:pos x="59" y="151"/>
                  </a:cxn>
                  <a:cxn ang="0">
                    <a:pos x="88" y="116"/>
                  </a:cxn>
                  <a:cxn ang="0">
                    <a:pos x="108" y="99"/>
                  </a:cxn>
                  <a:cxn ang="0">
                    <a:pos x="140" y="74"/>
                  </a:cxn>
                  <a:cxn ang="0">
                    <a:pos x="189" y="39"/>
                  </a:cxn>
                  <a:cxn ang="0">
                    <a:pos x="244" y="10"/>
                  </a:cxn>
                  <a:cxn ang="0">
                    <a:pos x="271" y="3"/>
                  </a:cxn>
                  <a:cxn ang="0">
                    <a:pos x="299" y="2"/>
                  </a:cxn>
                  <a:cxn ang="0">
                    <a:pos x="340" y="1"/>
                  </a:cxn>
                  <a:cxn ang="0">
                    <a:pos x="378" y="0"/>
                  </a:cxn>
                  <a:cxn ang="0">
                    <a:pos x="392" y="6"/>
                  </a:cxn>
                  <a:cxn ang="0">
                    <a:pos x="386" y="48"/>
                  </a:cxn>
                  <a:cxn ang="0">
                    <a:pos x="369" y="91"/>
                  </a:cxn>
                  <a:cxn ang="0">
                    <a:pos x="352" y="123"/>
                  </a:cxn>
                  <a:cxn ang="0">
                    <a:pos x="321" y="171"/>
                  </a:cxn>
                  <a:cxn ang="0">
                    <a:pos x="279" y="221"/>
                  </a:cxn>
                  <a:cxn ang="0">
                    <a:pos x="253" y="243"/>
                  </a:cxn>
                  <a:cxn ang="0">
                    <a:pos x="226" y="259"/>
                  </a:cxn>
                  <a:cxn ang="0">
                    <a:pos x="188" y="283"/>
                  </a:cxn>
                  <a:cxn ang="0">
                    <a:pos x="151" y="304"/>
                  </a:cxn>
                  <a:cxn ang="0">
                    <a:pos x="267" y="356"/>
                  </a:cxn>
                  <a:cxn ang="0">
                    <a:pos x="280" y="359"/>
                  </a:cxn>
                  <a:cxn ang="0">
                    <a:pos x="314" y="371"/>
                  </a:cxn>
                  <a:cxn ang="0">
                    <a:pos x="354" y="387"/>
                  </a:cxn>
                  <a:cxn ang="0">
                    <a:pos x="388" y="406"/>
                  </a:cxn>
                  <a:cxn ang="0">
                    <a:pos x="397" y="417"/>
                  </a:cxn>
                  <a:cxn ang="0">
                    <a:pos x="421" y="446"/>
                  </a:cxn>
                  <a:cxn ang="0">
                    <a:pos x="450" y="491"/>
                  </a:cxn>
                  <a:cxn ang="0">
                    <a:pos x="477" y="547"/>
                  </a:cxn>
                  <a:cxn ang="0">
                    <a:pos x="465" y="552"/>
                  </a:cxn>
                  <a:cxn ang="0">
                    <a:pos x="430" y="562"/>
                  </a:cxn>
                  <a:cxn ang="0">
                    <a:pos x="381" y="572"/>
                  </a:cxn>
                  <a:cxn ang="0">
                    <a:pos x="327" y="573"/>
                  </a:cxn>
                  <a:cxn ang="0">
                    <a:pos x="308" y="570"/>
                  </a:cxn>
                  <a:cxn ang="0">
                    <a:pos x="263" y="557"/>
                  </a:cxn>
                  <a:cxn ang="0">
                    <a:pos x="208" y="535"/>
                  </a:cxn>
                  <a:cxn ang="0">
                    <a:pos x="161" y="502"/>
                  </a:cxn>
                  <a:cxn ang="0">
                    <a:pos x="150" y="494"/>
                  </a:cxn>
                  <a:cxn ang="0">
                    <a:pos x="124" y="471"/>
                  </a:cxn>
                  <a:cxn ang="0">
                    <a:pos x="93" y="438"/>
                  </a:cxn>
                  <a:cxn ang="0">
                    <a:pos x="65" y="397"/>
                  </a:cxn>
                  <a:cxn ang="0">
                    <a:pos x="51" y="380"/>
                  </a:cxn>
                  <a:cxn ang="0">
                    <a:pos x="36" y="343"/>
                  </a:cxn>
                </a:cxnLst>
                <a:rect l="0" t="0" r="r" b="b"/>
                <a:pathLst>
                  <a:path w="477" h="573">
                    <a:moveTo>
                      <a:pt x="0" y="340"/>
                    </a:moveTo>
                    <a:lnTo>
                      <a:pt x="0" y="326"/>
                    </a:lnTo>
                    <a:lnTo>
                      <a:pt x="2" y="294"/>
                    </a:lnTo>
                    <a:lnTo>
                      <a:pt x="8" y="252"/>
                    </a:lnTo>
                    <a:lnTo>
                      <a:pt x="22" y="212"/>
                    </a:lnTo>
                    <a:lnTo>
                      <a:pt x="25" y="208"/>
                    </a:lnTo>
                    <a:lnTo>
                      <a:pt x="29" y="199"/>
                    </a:lnTo>
                    <a:lnTo>
                      <a:pt x="37" y="185"/>
                    </a:lnTo>
                    <a:lnTo>
                      <a:pt x="48" y="169"/>
                    </a:lnTo>
                    <a:lnTo>
                      <a:pt x="59" y="151"/>
                    </a:lnTo>
                    <a:lnTo>
                      <a:pt x="73" y="133"/>
                    </a:lnTo>
                    <a:lnTo>
                      <a:pt x="88" y="116"/>
                    </a:lnTo>
                    <a:lnTo>
                      <a:pt x="103" y="102"/>
                    </a:lnTo>
                    <a:lnTo>
                      <a:pt x="108" y="99"/>
                    </a:lnTo>
                    <a:lnTo>
                      <a:pt x="120" y="89"/>
                    </a:lnTo>
                    <a:lnTo>
                      <a:pt x="140" y="74"/>
                    </a:lnTo>
                    <a:lnTo>
                      <a:pt x="163" y="56"/>
                    </a:lnTo>
                    <a:lnTo>
                      <a:pt x="189" y="39"/>
                    </a:lnTo>
                    <a:lnTo>
                      <a:pt x="217" y="23"/>
                    </a:lnTo>
                    <a:lnTo>
                      <a:pt x="244" y="10"/>
                    </a:lnTo>
                    <a:lnTo>
                      <a:pt x="267" y="3"/>
                    </a:lnTo>
                    <a:lnTo>
                      <a:pt x="271" y="3"/>
                    </a:lnTo>
                    <a:lnTo>
                      <a:pt x="283" y="3"/>
                    </a:lnTo>
                    <a:lnTo>
                      <a:pt x="299" y="2"/>
                    </a:lnTo>
                    <a:lnTo>
                      <a:pt x="320" y="1"/>
                    </a:lnTo>
                    <a:lnTo>
                      <a:pt x="340" y="1"/>
                    </a:lnTo>
                    <a:lnTo>
                      <a:pt x="361" y="0"/>
                    </a:lnTo>
                    <a:lnTo>
                      <a:pt x="378" y="0"/>
                    </a:lnTo>
                    <a:lnTo>
                      <a:pt x="391" y="0"/>
                    </a:lnTo>
                    <a:lnTo>
                      <a:pt x="392" y="6"/>
                    </a:lnTo>
                    <a:lnTo>
                      <a:pt x="392" y="22"/>
                    </a:lnTo>
                    <a:lnTo>
                      <a:pt x="386" y="48"/>
                    </a:lnTo>
                    <a:lnTo>
                      <a:pt x="371" y="86"/>
                    </a:lnTo>
                    <a:lnTo>
                      <a:pt x="369" y="91"/>
                    </a:lnTo>
                    <a:lnTo>
                      <a:pt x="362" y="104"/>
                    </a:lnTo>
                    <a:lnTo>
                      <a:pt x="352" y="123"/>
                    </a:lnTo>
                    <a:lnTo>
                      <a:pt x="338" y="146"/>
                    </a:lnTo>
                    <a:lnTo>
                      <a:pt x="321" y="171"/>
                    </a:lnTo>
                    <a:lnTo>
                      <a:pt x="301" y="198"/>
                    </a:lnTo>
                    <a:lnTo>
                      <a:pt x="279" y="221"/>
                    </a:lnTo>
                    <a:lnTo>
                      <a:pt x="256" y="241"/>
                    </a:lnTo>
                    <a:lnTo>
                      <a:pt x="253" y="243"/>
                    </a:lnTo>
                    <a:lnTo>
                      <a:pt x="241" y="250"/>
                    </a:lnTo>
                    <a:lnTo>
                      <a:pt x="226" y="259"/>
                    </a:lnTo>
                    <a:lnTo>
                      <a:pt x="208" y="271"/>
                    </a:lnTo>
                    <a:lnTo>
                      <a:pt x="188" y="283"/>
                    </a:lnTo>
                    <a:lnTo>
                      <a:pt x="169" y="295"/>
                    </a:lnTo>
                    <a:lnTo>
                      <a:pt x="151" y="304"/>
                    </a:lnTo>
                    <a:lnTo>
                      <a:pt x="138" y="311"/>
                    </a:lnTo>
                    <a:lnTo>
                      <a:pt x="267" y="356"/>
                    </a:lnTo>
                    <a:lnTo>
                      <a:pt x="270" y="357"/>
                    </a:lnTo>
                    <a:lnTo>
                      <a:pt x="280" y="359"/>
                    </a:lnTo>
                    <a:lnTo>
                      <a:pt x="295" y="364"/>
                    </a:lnTo>
                    <a:lnTo>
                      <a:pt x="314" y="371"/>
                    </a:lnTo>
                    <a:lnTo>
                      <a:pt x="335" y="378"/>
                    </a:lnTo>
                    <a:lnTo>
                      <a:pt x="354" y="387"/>
                    </a:lnTo>
                    <a:lnTo>
                      <a:pt x="373" y="396"/>
                    </a:lnTo>
                    <a:lnTo>
                      <a:pt x="388" y="406"/>
                    </a:lnTo>
                    <a:lnTo>
                      <a:pt x="390" y="409"/>
                    </a:lnTo>
                    <a:lnTo>
                      <a:pt x="397" y="417"/>
                    </a:lnTo>
                    <a:lnTo>
                      <a:pt x="407" y="430"/>
                    </a:lnTo>
                    <a:lnTo>
                      <a:pt x="421" y="446"/>
                    </a:lnTo>
                    <a:lnTo>
                      <a:pt x="435" y="466"/>
                    </a:lnTo>
                    <a:lnTo>
                      <a:pt x="450" y="491"/>
                    </a:lnTo>
                    <a:lnTo>
                      <a:pt x="465" y="517"/>
                    </a:lnTo>
                    <a:lnTo>
                      <a:pt x="477" y="547"/>
                    </a:lnTo>
                    <a:lnTo>
                      <a:pt x="474" y="548"/>
                    </a:lnTo>
                    <a:lnTo>
                      <a:pt x="465" y="552"/>
                    </a:lnTo>
                    <a:lnTo>
                      <a:pt x="449" y="557"/>
                    </a:lnTo>
                    <a:lnTo>
                      <a:pt x="430" y="562"/>
                    </a:lnTo>
                    <a:lnTo>
                      <a:pt x="407" y="568"/>
                    </a:lnTo>
                    <a:lnTo>
                      <a:pt x="381" y="572"/>
                    </a:lnTo>
                    <a:lnTo>
                      <a:pt x="354" y="573"/>
                    </a:lnTo>
                    <a:lnTo>
                      <a:pt x="327" y="573"/>
                    </a:lnTo>
                    <a:lnTo>
                      <a:pt x="322" y="572"/>
                    </a:lnTo>
                    <a:lnTo>
                      <a:pt x="308" y="570"/>
                    </a:lnTo>
                    <a:lnTo>
                      <a:pt x="287" y="564"/>
                    </a:lnTo>
                    <a:lnTo>
                      <a:pt x="263" y="557"/>
                    </a:lnTo>
                    <a:lnTo>
                      <a:pt x="235" y="547"/>
                    </a:lnTo>
                    <a:lnTo>
                      <a:pt x="208" y="535"/>
                    </a:lnTo>
                    <a:lnTo>
                      <a:pt x="182" y="521"/>
                    </a:lnTo>
                    <a:lnTo>
                      <a:pt x="161" y="502"/>
                    </a:lnTo>
                    <a:lnTo>
                      <a:pt x="157" y="500"/>
                    </a:lnTo>
                    <a:lnTo>
                      <a:pt x="150" y="494"/>
                    </a:lnTo>
                    <a:lnTo>
                      <a:pt x="138" y="484"/>
                    </a:lnTo>
                    <a:lnTo>
                      <a:pt x="124" y="471"/>
                    </a:lnTo>
                    <a:lnTo>
                      <a:pt x="108" y="456"/>
                    </a:lnTo>
                    <a:lnTo>
                      <a:pt x="93" y="438"/>
                    </a:lnTo>
                    <a:lnTo>
                      <a:pt x="78" y="418"/>
                    </a:lnTo>
                    <a:lnTo>
                      <a:pt x="65" y="397"/>
                    </a:lnTo>
                    <a:lnTo>
                      <a:pt x="60" y="393"/>
                    </a:lnTo>
                    <a:lnTo>
                      <a:pt x="51" y="380"/>
                    </a:lnTo>
                    <a:lnTo>
                      <a:pt x="42" y="363"/>
                    </a:lnTo>
                    <a:lnTo>
                      <a:pt x="36" y="343"/>
                    </a:lnTo>
                    <a:lnTo>
                      <a:pt x="0" y="340"/>
                    </a:lnTo>
                    <a:close/>
                  </a:path>
                </a:pathLst>
              </a:custGeom>
              <a:solidFill>
                <a:srgbClr val="000000"/>
              </a:solidFill>
              <a:ln w="9525">
                <a:noFill/>
                <a:round/>
                <a:headEnd/>
                <a:tailEnd/>
              </a:ln>
            </p:spPr>
            <p:txBody>
              <a:bodyPr/>
              <a:lstStyle/>
              <a:p>
                <a:endParaRPr lang="zh-CN" altLang="en-US"/>
              </a:p>
            </p:txBody>
          </p:sp>
          <p:sp>
            <p:nvSpPr>
              <p:cNvPr id="5362" name="Freeform 242"/>
              <p:cNvSpPr>
                <a:spLocks/>
              </p:cNvSpPr>
              <p:nvPr/>
            </p:nvSpPr>
            <p:spPr bwMode="auto">
              <a:xfrm>
                <a:off x="1882" y="1387"/>
                <a:ext cx="205" cy="92"/>
              </a:xfrm>
              <a:custGeom>
                <a:avLst/>
                <a:gdLst/>
                <a:ahLst/>
                <a:cxnLst>
                  <a:cxn ang="0">
                    <a:pos x="25" y="103"/>
                  </a:cxn>
                  <a:cxn ang="0">
                    <a:pos x="32" y="95"/>
                  </a:cxn>
                  <a:cxn ang="0">
                    <a:pos x="50" y="76"/>
                  </a:cxn>
                  <a:cxn ang="0">
                    <a:pos x="82" y="52"/>
                  </a:cxn>
                  <a:cxn ang="0">
                    <a:pos x="124" y="29"/>
                  </a:cxn>
                  <a:cxn ang="0">
                    <a:pos x="137" y="23"/>
                  </a:cxn>
                  <a:cxn ang="0">
                    <a:pos x="169" y="13"/>
                  </a:cxn>
                  <a:cxn ang="0">
                    <a:pos x="212" y="3"/>
                  </a:cxn>
                  <a:cxn ang="0">
                    <a:pos x="253" y="0"/>
                  </a:cxn>
                  <a:cxn ang="0">
                    <a:pos x="266" y="1"/>
                  </a:cxn>
                  <a:cxn ang="0">
                    <a:pos x="298" y="8"/>
                  </a:cxn>
                  <a:cxn ang="0">
                    <a:pos x="336" y="23"/>
                  </a:cxn>
                  <a:cxn ang="0">
                    <a:pos x="371" y="52"/>
                  </a:cxn>
                  <a:cxn ang="0">
                    <a:pos x="409" y="107"/>
                  </a:cxn>
                  <a:cxn ang="0">
                    <a:pos x="398" y="118"/>
                  </a:cxn>
                  <a:cxn ang="0">
                    <a:pos x="380" y="133"/>
                  </a:cxn>
                  <a:cxn ang="0">
                    <a:pos x="351" y="150"/>
                  </a:cxn>
                  <a:cxn ang="0">
                    <a:pos x="329" y="159"/>
                  </a:cxn>
                  <a:cxn ang="0">
                    <a:pos x="305" y="166"/>
                  </a:cxn>
                  <a:cxn ang="0">
                    <a:pos x="268" y="175"/>
                  </a:cxn>
                  <a:cxn ang="0">
                    <a:pos x="228" y="182"/>
                  </a:cxn>
                  <a:cxn ang="0">
                    <a:pos x="207" y="183"/>
                  </a:cxn>
                  <a:cxn ang="0">
                    <a:pos x="184" y="181"/>
                  </a:cxn>
                  <a:cxn ang="0">
                    <a:pos x="147" y="173"/>
                  </a:cxn>
                  <a:cxn ang="0">
                    <a:pos x="102" y="158"/>
                  </a:cxn>
                  <a:cxn ang="0">
                    <a:pos x="79" y="147"/>
                  </a:cxn>
                  <a:cxn ang="0">
                    <a:pos x="75" y="143"/>
                  </a:cxn>
                  <a:cxn ang="0">
                    <a:pos x="64" y="135"/>
                  </a:cxn>
                  <a:cxn ang="0">
                    <a:pos x="52" y="125"/>
                  </a:cxn>
                  <a:cxn ang="0">
                    <a:pos x="42" y="118"/>
                  </a:cxn>
                  <a:cxn ang="0">
                    <a:pos x="26" y="119"/>
                  </a:cxn>
                  <a:cxn ang="0">
                    <a:pos x="0" y="119"/>
                  </a:cxn>
                </a:cxnLst>
                <a:rect l="0" t="0" r="r" b="b"/>
                <a:pathLst>
                  <a:path w="410" h="183">
                    <a:moveTo>
                      <a:pt x="0" y="119"/>
                    </a:moveTo>
                    <a:lnTo>
                      <a:pt x="25" y="103"/>
                    </a:lnTo>
                    <a:lnTo>
                      <a:pt x="26" y="101"/>
                    </a:lnTo>
                    <a:lnTo>
                      <a:pt x="32" y="95"/>
                    </a:lnTo>
                    <a:lnTo>
                      <a:pt x="40" y="87"/>
                    </a:lnTo>
                    <a:lnTo>
                      <a:pt x="50" y="76"/>
                    </a:lnTo>
                    <a:lnTo>
                      <a:pt x="65" y="64"/>
                    </a:lnTo>
                    <a:lnTo>
                      <a:pt x="82" y="52"/>
                    </a:lnTo>
                    <a:lnTo>
                      <a:pt x="102" y="39"/>
                    </a:lnTo>
                    <a:lnTo>
                      <a:pt x="124" y="29"/>
                    </a:lnTo>
                    <a:lnTo>
                      <a:pt x="128" y="28"/>
                    </a:lnTo>
                    <a:lnTo>
                      <a:pt x="137" y="23"/>
                    </a:lnTo>
                    <a:lnTo>
                      <a:pt x="152" y="19"/>
                    </a:lnTo>
                    <a:lnTo>
                      <a:pt x="169" y="13"/>
                    </a:lnTo>
                    <a:lnTo>
                      <a:pt x="190" y="7"/>
                    </a:lnTo>
                    <a:lnTo>
                      <a:pt x="212" y="3"/>
                    </a:lnTo>
                    <a:lnTo>
                      <a:pt x="233" y="0"/>
                    </a:lnTo>
                    <a:lnTo>
                      <a:pt x="253" y="0"/>
                    </a:lnTo>
                    <a:lnTo>
                      <a:pt x="257" y="0"/>
                    </a:lnTo>
                    <a:lnTo>
                      <a:pt x="266" y="1"/>
                    </a:lnTo>
                    <a:lnTo>
                      <a:pt x="281" y="4"/>
                    </a:lnTo>
                    <a:lnTo>
                      <a:pt x="298" y="8"/>
                    </a:lnTo>
                    <a:lnTo>
                      <a:pt x="317" y="14"/>
                    </a:lnTo>
                    <a:lnTo>
                      <a:pt x="336" y="23"/>
                    </a:lnTo>
                    <a:lnTo>
                      <a:pt x="355" y="36"/>
                    </a:lnTo>
                    <a:lnTo>
                      <a:pt x="371" y="52"/>
                    </a:lnTo>
                    <a:lnTo>
                      <a:pt x="410" y="106"/>
                    </a:lnTo>
                    <a:lnTo>
                      <a:pt x="409" y="107"/>
                    </a:lnTo>
                    <a:lnTo>
                      <a:pt x="405" y="112"/>
                    </a:lnTo>
                    <a:lnTo>
                      <a:pt x="398" y="118"/>
                    </a:lnTo>
                    <a:lnTo>
                      <a:pt x="390" y="125"/>
                    </a:lnTo>
                    <a:lnTo>
                      <a:pt x="380" y="133"/>
                    </a:lnTo>
                    <a:lnTo>
                      <a:pt x="366" y="142"/>
                    </a:lnTo>
                    <a:lnTo>
                      <a:pt x="351" y="150"/>
                    </a:lnTo>
                    <a:lnTo>
                      <a:pt x="333" y="158"/>
                    </a:lnTo>
                    <a:lnTo>
                      <a:pt x="329" y="159"/>
                    </a:lnTo>
                    <a:lnTo>
                      <a:pt x="320" y="162"/>
                    </a:lnTo>
                    <a:lnTo>
                      <a:pt x="305" y="166"/>
                    </a:lnTo>
                    <a:lnTo>
                      <a:pt x="288" y="171"/>
                    </a:lnTo>
                    <a:lnTo>
                      <a:pt x="268" y="175"/>
                    </a:lnTo>
                    <a:lnTo>
                      <a:pt x="248" y="180"/>
                    </a:lnTo>
                    <a:lnTo>
                      <a:pt x="228" y="182"/>
                    </a:lnTo>
                    <a:lnTo>
                      <a:pt x="211" y="183"/>
                    </a:lnTo>
                    <a:lnTo>
                      <a:pt x="207" y="183"/>
                    </a:lnTo>
                    <a:lnTo>
                      <a:pt x="198" y="182"/>
                    </a:lnTo>
                    <a:lnTo>
                      <a:pt x="184" y="181"/>
                    </a:lnTo>
                    <a:lnTo>
                      <a:pt x="167" y="178"/>
                    </a:lnTo>
                    <a:lnTo>
                      <a:pt x="147" y="173"/>
                    </a:lnTo>
                    <a:lnTo>
                      <a:pt x="125" y="167"/>
                    </a:lnTo>
                    <a:lnTo>
                      <a:pt x="102" y="158"/>
                    </a:lnTo>
                    <a:lnTo>
                      <a:pt x="80" y="148"/>
                    </a:lnTo>
                    <a:lnTo>
                      <a:pt x="79" y="147"/>
                    </a:lnTo>
                    <a:lnTo>
                      <a:pt x="78" y="145"/>
                    </a:lnTo>
                    <a:lnTo>
                      <a:pt x="75" y="143"/>
                    </a:lnTo>
                    <a:lnTo>
                      <a:pt x="70" y="140"/>
                    </a:lnTo>
                    <a:lnTo>
                      <a:pt x="64" y="135"/>
                    </a:lnTo>
                    <a:lnTo>
                      <a:pt x="58" y="130"/>
                    </a:lnTo>
                    <a:lnTo>
                      <a:pt x="52" y="125"/>
                    </a:lnTo>
                    <a:lnTo>
                      <a:pt x="45" y="119"/>
                    </a:lnTo>
                    <a:lnTo>
                      <a:pt x="42" y="118"/>
                    </a:lnTo>
                    <a:lnTo>
                      <a:pt x="35" y="117"/>
                    </a:lnTo>
                    <a:lnTo>
                      <a:pt x="26" y="119"/>
                    </a:lnTo>
                    <a:lnTo>
                      <a:pt x="12" y="129"/>
                    </a:lnTo>
                    <a:lnTo>
                      <a:pt x="0" y="119"/>
                    </a:lnTo>
                    <a:close/>
                  </a:path>
                </a:pathLst>
              </a:custGeom>
              <a:solidFill>
                <a:srgbClr val="000000"/>
              </a:solidFill>
              <a:ln w="9525">
                <a:noFill/>
                <a:round/>
                <a:headEnd/>
                <a:tailEnd/>
              </a:ln>
            </p:spPr>
            <p:txBody>
              <a:bodyPr/>
              <a:lstStyle/>
              <a:p>
                <a:endParaRPr lang="zh-CN" altLang="en-US"/>
              </a:p>
            </p:txBody>
          </p:sp>
          <p:sp>
            <p:nvSpPr>
              <p:cNvPr id="5363" name="Freeform 243"/>
              <p:cNvSpPr>
                <a:spLocks/>
              </p:cNvSpPr>
              <p:nvPr/>
            </p:nvSpPr>
            <p:spPr bwMode="auto">
              <a:xfrm>
                <a:off x="1787" y="1370"/>
                <a:ext cx="33" cy="74"/>
              </a:xfrm>
              <a:custGeom>
                <a:avLst/>
                <a:gdLst/>
                <a:ahLst/>
                <a:cxnLst>
                  <a:cxn ang="0">
                    <a:pos x="0" y="147"/>
                  </a:cxn>
                  <a:cxn ang="0">
                    <a:pos x="64" y="73"/>
                  </a:cxn>
                  <a:cxn ang="0">
                    <a:pos x="64" y="0"/>
                  </a:cxn>
                  <a:cxn ang="0">
                    <a:pos x="63" y="2"/>
                  </a:cxn>
                  <a:cxn ang="0">
                    <a:pos x="58" y="8"/>
                  </a:cxn>
                  <a:cxn ang="0">
                    <a:pos x="53" y="16"/>
                  </a:cxn>
                  <a:cxn ang="0">
                    <a:pos x="46" y="26"/>
                  </a:cxn>
                  <a:cxn ang="0">
                    <a:pos x="38" y="38"/>
                  </a:cxn>
                  <a:cxn ang="0">
                    <a:pos x="30" y="52"/>
                  </a:cxn>
                  <a:cxn ang="0">
                    <a:pos x="23" y="64"/>
                  </a:cxn>
                  <a:cxn ang="0">
                    <a:pos x="16" y="77"/>
                  </a:cxn>
                  <a:cxn ang="0">
                    <a:pos x="0" y="147"/>
                  </a:cxn>
                </a:cxnLst>
                <a:rect l="0" t="0" r="r" b="b"/>
                <a:pathLst>
                  <a:path w="64" h="147">
                    <a:moveTo>
                      <a:pt x="0" y="147"/>
                    </a:moveTo>
                    <a:lnTo>
                      <a:pt x="64" y="73"/>
                    </a:lnTo>
                    <a:lnTo>
                      <a:pt x="64" y="0"/>
                    </a:lnTo>
                    <a:lnTo>
                      <a:pt x="63" y="2"/>
                    </a:lnTo>
                    <a:lnTo>
                      <a:pt x="58" y="8"/>
                    </a:lnTo>
                    <a:lnTo>
                      <a:pt x="53" y="16"/>
                    </a:lnTo>
                    <a:lnTo>
                      <a:pt x="46" y="26"/>
                    </a:lnTo>
                    <a:lnTo>
                      <a:pt x="38" y="38"/>
                    </a:lnTo>
                    <a:lnTo>
                      <a:pt x="30" y="52"/>
                    </a:lnTo>
                    <a:lnTo>
                      <a:pt x="23" y="64"/>
                    </a:lnTo>
                    <a:lnTo>
                      <a:pt x="16" y="77"/>
                    </a:lnTo>
                    <a:lnTo>
                      <a:pt x="0" y="147"/>
                    </a:lnTo>
                    <a:close/>
                  </a:path>
                </a:pathLst>
              </a:custGeom>
              <a:solidFill>
                <a:srgbClr val="59FF00"/>
              </a:solidFill>
              <a:ln w="9525">
                <a:noFill/>
                <a:round/>
                <a:headEnd/>
                <a:tailEnd/>
              </a:ln>
            </p:spPr>
            <p:txBody>
              <a:bodyPr/>
              <a:lstStyle/>
              <a:p>
                <a:endParaRPr lang="zh-CN" altLang="en-US"/>
              </a:p>
            </p:txBody>
          </p:sp>
          <p:sp>
            <p:nvSpPr>
              <p:cNvPr id="5364" name="Freeform 244"/>
              <p:cNvSpPr>
                <a:spLocks/>
              </p:cNvSpPr>
              <p:nvPr/>
            </p:nvSpPr>
            <p:spPr bwMode="auto">
              <a:xfrm>
                <a:off x="1831" y="1327"/>
                <a:ext cx="45" cy="65"/>
              </a:xfrm>
              <a:custGeom>
                <a:avLst/>
                <a:gdLst/>
                <a:ahLst/>
                <a:cxnLst>
                  <a:cxn ang="0">
                    <a:pos x="4" y="132"/>
                  </a:cxn>
                  <a:cxn ang="0">
                    <a:pos x="0" y="61"/>
                  </a:cxn>
                  <a:cxn ang="0">
                    <a:pos x="1" y="60"/>
                  </a:cxn>
                  <a:cxn ang="0">
                    <a:pos x="4" y="56"/>
                  </a:cxn>
                  <a:cxn ang="0">
                    <a:pos x="8" y="51"/>
                  </a:cxn>
                  <a:cxn ang="0">
                    <a:pos x="13" y="44"/>
                  </a:cxn>
                  <a:cxn ang="0">
                    <a:pos x="20" y="36"/>
                  </a:cxn>
                  <a:cxn ang="0">
                    <a:pos x="28" y="29"/>
                  </a:cxn>
                  <a:cxn ang="0">
                    <a:pos x="36" y="22"/>
                  </a:cxn>
                  <a:cxn ang="0">
                    <a:pos x="45" y="17"/>
                  </a:cxn>
                  <a:cxn ang="0">
                    <a:pos x="90" y="0"/>
                  </a:cxn>
                  <a:cxn ang="0">
                    <a:pos x="87" y="38"/>
                  </a:cxn>
                  <a:cxn ang="0">
                    <a:pos x="4" y="132"/>
                  </a:cxn>
                </a:cxnLst>
                <a:rect l="0" t="0" r="r" b="b"/>
                <a:pathLst>
                  <a:path w="90" h="132">
                    <a:moveTo>
                      <a:pt x="4" y="132"/>
                    </a:moveTo>
                    <a:lnTo>
                      <a:pt x="0" y="61"/>
                    </a:lnTo>
                    <a:lnTo>
                      <a:pt x="1" y="60"/>
                    </a:lnTo>
                    <a:lnTo>
                      <a:pt x="4" y="56"/>
                    </a:lnTo>
                    <a:lnTo>
                      <a:pt x="8" y="51"/>
                    </a:lnTo>
                    <a:lnTo>
                      <a:pt x="13" y="44"/>
                    </a:lnTo>
                    <a:lnTo>
                      <a:pt x="20" y="36"/>
                    </a:lnTo>
                    <a:lnTo>
                      <a:pt x="28" y="29"/>
                    </a:lnTo>
                    <a:lnTo>
                      <a:pt x="36" y="22"/>
                    </a:lnTo>
                    <a:lnTo>
                      <a:pt x="45" y="17"/>
                    </a:lnTo>
                    <a:lnTo>
                      <a:pt x="90" y="0"/>
                    </a:lnTo>
                    <a:lnTo>
                      <a:pt x="87" y="38"/>
                    </a:lnTo>
                    <a:lnTo>
                      <a:pt x="4" y="132"/>
                    </a:lnTo>
                    <a:close/>
                  </a:path>
                </a:pathLst>
              </a:custGeom>
              <a:solidFill>
                <a:srgbClr val="59FF00"/>
              </a:solidFill>
              <a:ln w="9525">
                <a:noFill/>
                <a:round/>
                <a:headEnd/>
                <a:tailEnd/>
              </a:ln>
            </p:spPr>
            <p:txBody>
              <a:bodyPr/>
              <a:lstStyle/>
              <a:p>
                <a:endParaRPr lang="zh-CN" altLang="en-US"/>
              </a:p>
            </p:txBody>
          </p:sp>
          <p:sp>
            <p:nvSpPr>
              <p:cNvPr id="5365" name="Freeform 245"/>
              <p:cNvSpPr>
                <a:spLocks/>
              </p:cNvSpPr>
              <p:nvPr/>
            </p:nvSpPr>
            <p:spPr bwMode="auto">
              <a:xfrm>
                <a:off x="1888" y="1304"/>
                <a:ext cx="56" cy="39"/>
              </a:xfrm>
              <a:custGeom>
                <a:avLst/>
                <a:gdLst/>
                <a:ahLst/>
                <a:cxnLst>
                  <a:cxn ang="0">
                    <a:pos x="0" y="78"/>
                  </a:cxn>
                  <a:cxn ang="0">
                    <a:pos x="7" y="29"/>
                  </a:cxn>
                  <a:cxn ang="0">
                    <a:pos x="10" y="28"/>
                  </a:cxn>
                  <a:cxn ang="0">
                    <a:pos x="14" y="25"/>
                  </a:cxn>
                  <a:cxn ang="0">
                    <a:pos x="23" y="20"/>
                  </a:cxn>
                  <a:cxn ang="0">
                    <a:pos x="36" y="14"/>
                  </a:cxn>
                  <a:cxn ang="0">
                    <a:pos x="51" y="10"/>
                  </a:cxn>
                  <a:cxn ang="0">
                    <a:pos x="70" y="5"/>
                  </a:cxn>
                  <a:cxn ang="0">
                    <a:pos x="89" y="2"/>
                  </a:cxn>
                  <a:cxn ang="0">
                    <a:pos x="112" y="0"/>
                  </a:cxn>
                  <a:cxn ang="0">
                    <a:pos x="0" y="78"/>
                  </a:cxn>
                </a:cxnLst>
                <a:rect l="0" t="0" r="r" b="b"/>
                <a:pathLst>
                  <a:path w="112" h="78">
                    <a:moveTo>
                      <a:pt x="0" y="78"/>
                    </a:moveTo>
                    <a:lnTo>
                      <a:pt x="7" y="29"/>
                    </a:lnTo>
                    <a:lnTo>
                      <a:pt x="10" y="28"/>
                    </a:lnTo>
                    <a:lnTo>
                      <a:pt x="14" y="25"/>
                    </a:lnTo>
                    <a:lnTo>
                      <a:pt x="23" y="20"/>
                    </a:lnTo>
                    <a:lnTo>
                      <a:pt x="36" y="14"/>
                    </a:lnTo>
                    <a:lnTo>
                      <a:pt x="51" y="10"/>
                    </a:lnTo>
                    <a:lnTo>
                      <a:pt x="70" y="5"/>
                    </a:lnTo>
                    <a:lnTo>
                      <a:pt x="89" y="2"/>
                    </a:lnTo>
                    <a:lnTo>
                      <a:pt x="112" y="0"/>
                    </a:lnTo>
                    <a:lnTo>
                      <a:pt x="0" y="78"/>
                    </a:lnTo>
                    <a:close/>
                  </a:path>
                </a:pathLst>
              </a:custGeom>
              <a:solidFill>
                <a:srgbClr val="59FF00"/>
              </a:solidFill>
              <a:ln w="9525">
                <a:noFill/>
                <a:round/>
                <a:headEnd/>
                <a:tailEnd/>
              </a:ln>
            </p:spPr>
            <p:txBody>
              <a:bodyPr/>
              <a:lstStyle/>
              <a:p>
                <a:endParaRPr lang="zh-CN" altLang="en-US"/>
              </a:p>
            </p:txBody>
          </p:sp>
          <p:sp>
            <p:nvSpPr>
              <p:cNvPr id="5366" name="Freeform 246"/>
              <p:cNvSpPr>
                <a:spLocks/>
              </p:cNvSpPr>
              <p:nvPr/>
            </p:nvSpPr>
            <p:spPr bwMode="auto">
              <a:xfrm>
                <a:off x="1912" y="1308"/>
                <a:ext cx="46" cy="36"/>
              </a:xfrm>
              <a:custGeom>
                <a:avLst/>
                <a:gdLst/>
                <a:ahLst/>
                <a:cxnLst>
                  <a:cxn ang="0">
                    <a:pos x="0" y="73"/>
                  </a:cxn>
                  <a:cxn ang="0">
                    <a:pos x="92" y="0"/>
                  </a:cxn>
                  <a:cxn ang="0">
                    <a:pos x="90" y="10"/>
                  </a:cxn>
                  <a:cxn ang="0">
                    <a:pos x="83" y="29"/>
                  </a:cxn>
                  <a:cxn ang="0">
                    <a:pos x="74" y="53"/>
                  </a:cxn>
                  <a:cxn ang="0">
                    <a:pos x="63" y="71"/>
                  </a:cxn>
                  <a:cxn ang="0">
                    <a:pos x="0" y="73"/>
                  </a:cxn>
                </a:cxnLst>
                <a:rect l="0" t="0" r="r" b="b"/>
                <a:pathLst>
                  <a:path w="92" h="73">
                    <a:moveTo>
                      <a:pt x="0" y="73"/>
                    </a:moveTo>
                    <a:lnTo>
                      <a:pt x="92" y="0"/>
                    </a:lnTo>
                    <a:lnTo>
                      <a:pt x="90" y="10"/>
                    </a:lnTo>
                    <a:lnTo>
                      <a:pt x="83" y="29"/>
                    </a:lnTo>
                    <a:lnTo>
                      <a:pt x="74" y="53"/>
                    </a:lnTo>
                    <a:lnTo>
                      <a:pt x="63" y="71"/>
                    </a:lnTo>
                    <a:lnTo>
                      <a:pt x="0" y="73"/>
                    </a:lnTo>
                    <a:close/>
                  </a:path>
                </a:pathLst>
              </a:custGeom>
              <a:solidFill>
                <a:srgbClr val="59FF00"/>
              </a:solidFill>
              <a:ln w="9525">
                <a:noFill/>
                <a:round/>
                <a:headEnd/>
                <a:tailEnd/>
              </a:ln>
            </p:spPr>
            <p:txBody>
              <a:bodyPr/>
              <a:lstStyle/>
              <a:p>
                <a:endParaRPr lang="zh-CN" altLang="en-US"/>
              </a:p>
            </p:txBody>
          </p:sp>
          <p:sp>
            <p:nvSpPr>
              <p:cNvPr id="5367" name="Freeform 247"/>
              <p:cNvSpPr>
                <a:spLocks/>
              </p:cNvSpPr>
              <p:nvPr/>
            </p:nvSpPr>
            <p:spPr bwMode="auto">
              <a:xfrm>
                <a:off x="1867" y="1354"/>
                <a:ext cx="70" cy="27"/>
              </a:xfrm>
              <a:custGeom>
                <a:avLst/>
                <a:gdLst/>
                <a:ahLst/>
                <a:cxnLst>
                  <a:cxn ang="0">
                    <a:pos x="64" y="0"/>
                  </a:cxn>
                  <a:cxn ang="0">
                    <a:pos x="138" y="0"/>
                  </a:cxn>
                  <a:cxn ang="0">
                    <a:pos x="137" y="1"/>
                  </a:cxn>
                  <a:cxn ang="0">
                    <a:pos x="136" y="5"/>
                  </a:cxn>
                  <a:cxn ang="0">
                    <a:pos x="132" y="12"/>
                  </a:cxn>
                  <a:cxn ang="0">
                    <a:pos x="128" y="19"/>
                  </a:cxn>
                  <a:cxn ang="0">
                    <a:pos x="122" y="28"/>
                  </a:cxn>
                  <a:cxn ang="0">
                    <a:pos x="115" y="38"/>
                  </a:cxn>
                  <a:cxn ang="0">
                    <a:pos x="107" y="46"/>
                  </a:cxn>
                  <a:cxn ang="0">
                    <a:pos x="99" y="54"/>
                  </a:cxn>
                  <a:cxn ang="0">
                    <a:pos x="0" y="54"/>
                  </a:cxn>
                  <a:cxn ang="0">
                    <a:pos x="64" y="0"/>
                  </a:cxn>
                </a:cxnLst>
                <a:rect l="0" t="0" r="r" b="b"/>
                <a:pathLst>
                  <a:path w="138" h="54">
                    <a:moveTo>
                      <a:pt x="64" y="0"/>
                    </a:moveTo>
                    <a:lnTo>
                      <a:pt x="138" y="0"/>
                    </a:lnTo>
                    <a:lnTo>
                      <a:pt x="137" y="1"/>
                    </a:lnTo>
                    <a:lnTo>
                      <a:pt x="136" y="5"/>
                    </a:lnTo>
                    <a:lnTo>
                      <a:pt x="132" y="12"/>
                    </a:lnTo>
                    <a:lnTo>
                      <a:pt x="128" y="19"/>
                    </a:lnTo>
                    <a:lnTo>
                      <a:pt x="122" y="28"/>
                    </a:lnTo>
                    <a:lnTo>
                      <a:pt x="115" y="38"/>
                    </a:lnTo>
                    <a:lnTo>
                      <a:pt x="107" y="46"/>
                    </a:lnTo>
                    <a:lnTo>
                      <a:pt x="99" y="54"/>
                    </a:lnTo>
                    <a:lnTo>
                      <a:pt x="0" y="54"/>
                    </a:lnTo>
                    <a:lnTo>
                      <a:pt x="64" y="0"/>
                    </a:lnTo>
                    <a:close/>
                  </a:path>
                </a:pathLst>
              </a:custGeom>
              <a:solidFill>
                <a:srgbClr val="59FF00"/>
              </a:solidFill>
              <a:ln w="9525">
                <a:noFill/>
                <a:round/>
                <a:headEnd/>
                <a:tailEnd/>
              </a:ln>
            </p:spPr>
            <p:txBody>
              <a:bodyPr/>
              <a:lstStyle/>
              <a:p>
                <a:endParaRPr lang="zh-CN" altLang="en-US"/>
              </a:p>
            </p:txBody>
          </p:sp>
          <p:sp>
            <p:nvSpPr>
              <p:cNvPr id="5368" name="Freeform 248"/>
              <p:cNvSpPr>
                <a:spLocks/>
              </p:cNvSpPr>
              <p:nvPr/>
            </p:nvSpPr>
            <p:spPr bwMode="auto">
              <a:xfrm>
                <a:off x="1836" y="1392"/>
                <a:ext cx="70" cy="24"/>
              </a:xfrm>
              <a:custGeom>
                <a:avLst/>
                <a:gdLst/>
                <a:ahLst/>
                <a:cxnLst>
                  <a:cxn ang="0">
                    <a:pos x="41" y="0"/>
                  </a:cxn>
                  <a:cxn ang="0">
                    <a:pos x="140" y="0"/>
                  </a:cxn>
                  <a:cxn ang="0">
                    <a:pos x="139" y="1"/>
                  </a:cxn>
                  <a:cxn ang="0">
                    <a:pos x="136" y="4"/>
                  </a:cxn>
                  <a:cxn ang="0">
                    <a:pos x="131" y="10"/>
                  </a:cxn>
                  <a:cxn ang="0">
                    <a:pos x="124" y="16"/>
                  </a:cxn>
                  <a:cxn ang="0">
                    <a:pos x="115" y="24"/>
                  </a:cxn>
                  <a:cxn ang="0">
                    <a:pos x="103" y="32"/>
                  </a:cxn>
                  <a:cxn ang="0">
                    <a:pos x="91" y="40"/>
                  </a:cxn>
                  <a:cxn ang="0">
                    <a:pos x="76" y="47"/>
                  </a:cxn>
                  <a:cxn ang="0">
                    <a:pos x="0" y="41"/>
                  </a:cxn>
                  <a:cxn ang="0">
                    <a:pos x="41" y="0"/>
                  </a:cxn>
                </a:cxnLst>
                <a:rect l="0" t="0" r="r" b="b"/>
                <a:pathLst>
                  <a:path w="140" h="47">
                    <a:moveTo>
                      <a:pt x="41" y="0"/>
                    </a:moveTo>
                    <a:lnTo>
                      <a:pt x="140" y="0"/>
                    </a:lnTo>
                    <a:lnTo>
                      <a:pt x="139" y="1"/>
                    </a:lnTo>
                    <a:lnTo>
                      <a:pt x="136" y="4"/>
                    </a:lnTo>
                    <a:lnTo>
                      <a:pt x="131" y="10"/>
                    </a:lnTo>
                    <a:lnTo>
                      <a:pt x="124" y="16"/>
                    </a:lnTo>
                    <a:lnTo>
                      <a:pt x="115" y="24"/>
                    </a:lnTo>
                    <a:lnTo>
                      <a:pt x="103" y="32"/>
                    </a:lnTo>
                    <a:lnTo>
                      <a:pt x="91" y="40"/>
                    </a:lnTo>
                    <a:lnTo>
                      <a:pt x="76" y="47"/>
                    </a:lnTo>
                    <a:lnTo>
                      <a:pt x="0" y="41"/>
                    </a:lnTo>
                    <a:lnTo>
                      <a:pt x="41" y="0"/>
                    </a:lnTo>
                    <a:close/>
                  </a:path>
                </a:pathLst>
              </a:custGeom>
              <a:solidFill>
                <a:srgbClr val="59FF00"/>
              </a:solidFill>
              <a:ln w="9525">
                <a:noFill/>
                <a:round/>
                <a:headEnd/>
                <a:tailEnd/>
              </a:ln>
            </p:spPr>
            <p:txBody>
              <a:bodyPr/>
              <a:lstStyle/>
              <a:p>
                <a:endParaRPr lang="zh-CN" altLang="en-US"/>
              </a:p>
            </p:txBody>
          </p:sp>
          <p:sp>
            <p:nvSpPr>
              <p:cNvPr id="5369" name="Freeform 249"/>
              <p:cNvSpPr>
                <a:spLocks/>
              </p:cNvSpPr>
              <p:nvPr/>
            </p:nvSpPr>
            <p:spPr bwMode="auto">
              <a:xfrm>
                <a:off x="1802" y="1424"/>
                <a:ext cx="51" cy="31"/>
              </a:xfrm>
              <a:custGeom>
                <a:avLst/>
                <a:gdLst/>
                <a:ahLst/>
                <a:cxnLst>
                  <a:cxn ang="0">
                    <a:pos x="35" y="0"/>
                  </a:cxn>
                  <a:cxn ang="0">
                    <a:pos x="102" y="10"/>
                  </a:cxn>
                  <a:cxn ang="0">
                    <a:pos x="101" y="13"/>
                  </a:cxn>
                  <a:cxn ang="0">
                    <a:pos x="95" y="17"/>
                  </a:cxn>
                  <a:cxn ang="0">
                    <a:pos x="87" y="24"/>
                  </a:cxn>
                  <a:cxn ang="0">
                    <a:pos x="77" y="32"/>
                  </a:cxn>
                  <a:cxn ang="0">
                    <a:pos x="62" y="42"/>
                  </a:cxn>
                  <a:cxn ang="0">
                    <a:pos x="44" y="50"/>
                  </a:cxn>
                  <a:cxn ang="0">
                    <a:pos x="24" y="56"/>
                  </a:cxn>
                  <a:cxn ang="0">
                    <a:pos x="0" y="61"/>
                  </a:cxn>
                  <a:cxn ang="0">
                    <a:pos x="35" y="0"/>
                  </a:cxn>
                </a:cxnLst>
                <a:rect l="0" t="0" r="r" b="b"/>
                <a:pathLst>
                  <a:path w="102" h="61">
                    <a:moveTo>
                      <a:pt x="35" y="0"/>
                    </a:moveTo>
                    <a:lnTo>
                      <a:pt x="102" y="10"/>
                    </a:lnTo>
                    <a:lnTo>
                      <a:pt x="101" y="13"/>
                    </a:lnTo>
                    <a:lnTo>
                      <a:pt x="95" y="17"/>
                    </a:lnTo>
                    <a:lnTo>
                      <a:pt x="87" y="24"/>
                    </a:lnTo>
                    <a:lnTo>
                      <a:pt x="77" y="32"/>
                    </a:lnTo>
                    <a:lnTo>
                      <a:pt x="62" y="42"/>
                    </a:lnTo>
                    <a:lnTo>
                      <a:pt x="44" y="50"/>
                    </a:lnTo>
                    <a:lnTo>
                      <a:pt x="24" y="56"/>
                    </a:lnTo>
                    <a:lnTo>
                      <a:pt x="0" y="61"/>
                    </a:lnTo>
                    <a:lnTo>
                      <a:pt x="35" y="0"/>
                    </a:lnTo>
                    <a:close/>
                  </a:path>
                </a:pathLst>
              </a:custGeom>
              <a:solidFill>
                <a:srgbClr val="59FF00"/>
              </a:solidFill>
              <a:ln w="9525">
                <a:noFill/>
                <a:round/>
                <a:headEnd/>
                <a:tailEnd/>
              </a:ln>
            </p:spPr>
            <p:txBody>
              <a:bodyPr/>
              <a:lstStyle/>
              <a:p>
                <a:endParaRPr lang="zh-CN" altLang="en-US"/>
              </a:p>
            </p:txBody>
          </p:sp>
          <p:sp>
            <p:nvSpPr>
              <p:cNvPr id="5370" name="Freeform 250"/>
              <p:cNvSpPr>
                <a:spLocks/>
              </p:cNvSpPr>
              <p:nvPr/>
            </p:nvSpPr>
            <p:spPr bwMode="auto">
              <a:xfrm>
                <a:off x="1820" y="1467"/>
                <a:ext cx="97" cy="28"/>
              </a:xfrm>
              <a:custGeom>
                <a:avLst/>
                <a:gdLst/>
                <a:ahLst/>
                <a:cxnLst>
                  <a:cxn ang="0">
                    <a:pos x="0" y="0"/>
                  </a:cxn>
                  <a:cxn ang="0">
                    <a:pos x="5" y="0"/>
                  </a:cxn>
                  <a:cxn ang="0">
                    <a:pos x="19" y="0"/>
                  </a:cxn>
                  <a:cxn ang="0">
                    <a:pos x="38" y="2"/>
                  </a:cxn>
                  <a:cxn ang="0">
                    <a:pos x="62" y="4"/>
                  </a:cxn>
                  <a:cxn ang="0">
                    <a:pos x="91" y="7"/>
                  </a:cxn>
                  <a:cxn ang="0">
                    <a:pos x="120" y="13"/>
                  </a:cxn>
                  <a:cxn ang="0">
                    <a:pos x="149" y="21"/>
                  </a:cxn>
                  <a:cxn ang="0">
                    <a:pos x="177" y="33"/>
                  </a:cxn>
                  <a:cxn ang="0">
                    <a:pos x="195" y="42"/>
                  </a:cxn>
                  <a:cxn ang="0">
                    <a:pos x="112" y="56"/>
                  </a:cxn>
                  <a:cxn ang="0">
                    <a:pos x="0" y="0"/>
                  </a:cxn>
                </a:cxnLst>
                <a:rect l="0" t="0" r="r" b="b"/>
                <a:pathLst>
                  <a:path w="195" h="56">
                    <a:moveTo>
                      <a:pt x="0" y="0"/>
                    </a:moveTo>
                    <a:lnTo>
                      <a:pt x="5" y="0"/>
                    </a:lnTo>
                    <a:lnTo>
                      <a:pt x="19" y="0"/>
                    </a:lnTo>
                    <a:lnTo>
                      <a:pt x="38" y="2"/>
                    </a:lnTo>
                    <a:lnTo>
                      <a:pt x="62" y="4"/>
                    </a:lnTo>
                    <a:lnTo>
                      <a:pt x="91" y="7"/>
                    </a:lnTo>
                    <a:lnTo>
                      <a:pt x="120" y="13"/>
                    </a:lnTo>
                    <a:lnTo>
                      <a:pt x="149" y="21"/>
                    </a:lnTo>
                    <a:lnTo>
                      <a:pt x="177" y="33"/>
                    </a:lnTo>
                    <a:lnTo>
                      <a:pt x="195" y="42"/>
                    </a:lnTo>
                    <a:lnTo>
                      <a:pt x="112" y="56"/>
                    </a:lnTo>
                    <a:lnTo>
                      <a:pt x="0" y="0"/>
                    </a:lnTo>
                    <a:close/>
                  </a:path>
                </a:pathLst>
              </a:custGeom>
              <a:solidFill>
                <a:srgbClr val="21BA00"/>
              </a:solidFill>
              <a:ln w="9525">
                <a:noFill/>
                <a:round/>
                <a:headEnd/>
                <a:tailEnd/>
              </a:ln>
            </p:spPr>
            <p:txBody>
              <a:bodyPr/>
              <a:lstStyle/>
              <a:p>
                <a:endParaRPr lang="zh-CN" altLang="en-US"/>
              </a:p>
            </p:txBody>
          </p:sp>
          <p:sp>
            <p:nvSpPr>
              <p:cNvPr id="5371" name="Freeform 251"/>
              <p:cNvSpPr>
                <a:spLocks/>
              </p:cNvSpPr>
              <p:nvPr/>
            </p:nvSpPr>
            <p:spPr bwMode="auto">
              <a:xfrm>
                <a:off x="1818" y="1479"/>
                <a:ext cx="33" cy="48"/>
              </a:xfrm>
              <a:custGeom>
                <a:avLst/>
                <a:gdLst/>
                <a:ahLst/>
                <a:cxnLst>
                  <a:cxn ang="0">
                    <a:pos x="0" y="0"/>
                  </a:cxn>
                  <a:cxn ang="0">
                    <a:pos x="67" y="45"/>
                  </a:cxn>
                  <a:cxn ang="0">
                    <a:pos x="67" y="96"/>
                  </a:cxn>
                  <a:cxn ang="0">
                    <a:pos x="64" y="95"/>
                  </a:cxn>
                  <a:cxn ang="0">
                    <a:pos x="59" y="89"/>
                  </a:cxn>
                  <a:cxn ang="0">
                    <a:pos x="51" y="82"/>
                  </a:cxn>
                  <a:cxn ang="0">
                    <a:pos x="40" y="71"/>
                  </a:cxn>
                  <a:cxn ang="0">
                    <a:pos x="30" y="58"/>
                  </a:cxn>
                  <a:cxn ang="0">
                    <a:pos x="18" y="41"/>
                  </a:cxn>
                  <a:cxn ang="0">
                    <a:pos x="8" y="22"/>
                  </a:cxn>
                  <a:cxn ang="0">
                    <a:pos x="0" y="0"/>
                  </a:cxn>
                </a:cxnLst>
                <a:rect l="0" t="0" r="r" b="b"/>
                <a:pathLst>
                  <a:path w="67" h="96">
                    <a:moveTo>
                      <a:pt x="0" y="0"/>
                    </a:moveTo>
                    <a:lnTo>
                      <a:pt x="67" y="45"/>
                    </a:lnTo>
                    <a:lnTo>
                      <a:pt x="67" y="96"/>
                    </a:lnTo>
                    <a:lnTo>
                      <a:pt x="64" y="95"/>
                    </a:lnTo>
                    <a:lnTo>
                      <a:pt x="59" y="89"/>
                    </a:lnTo>
                    <a:lnTo>
                      <a:pt x="51" y="82"/>
                    </a:lnTo>
                    <a:lnTo>
                      <a:pt x="40" y="71"/>
                    </a:lnTo>
                    <a:lnTo>
                      <a:pt x="30" y="58"/>
                    </a:lnTo>
                    <a:lnTo>
                      <a:pt x="18" y="41"/>
                    </a:lnTo>
                    <a:lnTo>
                      <a:pt x="8" y="22"/>
                    </a:lnTo>
                    <a:lnTo>
                      <a:pt x="0" y="0"/>
                    </a:lnTo>
                    <a:close/>
                  </a:path>
                </a:pathLst>
              </a:custGeom>
              <a:solidFill>
                <a:srgbClr val="21BA00"/>
              </a:solidFill>
              <a:ln w="9525">
                <a:noFill/>
                <a:round/>
                <a:headEnd/>
                <a:tailEnd/>
              </a:ln>
            </p:spPr>
            <p:txBody>
              <a:bodyPr/>
              <a:lstStyle/>
              <a:p>
                <a:endParaRPr lang="zh-CN" altLang="en-US"/>
              </a:p>
            </p:txBody>
          </p:sp>
          <p:sp>
            <p:nvSpPr>
              <p:cNvPr id="5372" name="Freeform 252"/>
              <p:cNvSpPr>
                <a:spLocks/>
              </p:cNvSpPr>
              <p:nvPr/>
            </p:nvSpPr>
            <p:spPr bwMode="auto">
              <a:xfrm>
                <a:off x="1867" y="1504"/>
                <a:ext cx="29" cy="51"/>
              </a:xfrm>
              <a:custGeom>
                <a:avLst/>
                <a:gdLst/>
                <a:ahLst/>
                <a:cxnLst>
                  <a:cxn ang="0">
                    <a:pos x="0" y="68"/>
                  </a:cxn>
                  <a:cxn ang="0">
                    <a:pos x="0" y="0"/>
                  </a:cxn>
                  <a:cxn ang="0">
                    <a:pos x="52" y="16"/>
                  </a:cxn>
                  <a:cxn ang="0">
                    <a:pos x="58" y="103"/>
                  </a:cxn>
                  <a:cxn ang="0">
                    <a:pos x="0" y="68"/>
                  </a:cxn>
                </a:cxnLst>
                <a:rect l="0" t="0" r="r" b="b"/>
                <a:pathLst>
                  <a:path w="58" h="103">
                    <a:moveTo>
                      <a:pt x="0" y="68"/>
                    </a:moveTo>
                    <a:lnTo>
                      <a:pt x="0" y="0"/>
                    </a:lnTo>
                    <a:lnTo>
                      <a:pt x="52" y="16"/>
                    </a:lnTo>
                    <a:lnTo>
                      <a:pt x="58" y="103"/>
                    </a:lnTo>
                    <a:lnTo>
                      <a:pt x="0" y="68"/>
                    </a:lnTo>
                    <a:close/>
                  </a:path>
                </a:pathLst>
              </a:custGeom>
              <a:solidFill>
                <a:srgbClr val="21BA00"/>
              </a:solidFill>
              <a:ln w="9525">
                <a:noFill/>
                <a:round/>
                <a:headEnd/>
                <a:tailEnd/>
              </a:ln>
            </p:spPr>
            <p:txBody>
              <a:bodyPr/>
              <a:lstStyle/>
              <a:p>
                <a:endParaRPr lang="zh-CN" altLang="en-US"/>
              </a:p>
            </p:txBody>
          </p:sp>
          <p:sp>
            <p:nvSpPr>
              <p:cNvPr id="5373" name="Freeform 253"/>
              <p:cNvSpPr>
                <a:spLocks/>
              </p:cNvSpPr>
              <p:nvPr/>
            </p:nvSpPr>
            <p:spPr bwMode="auto">
              <a:xfrm>
                <a:off x="1904" y="1522"/>
                <a:ext cx="42" cy="43"/>
              </a:xfrm>
              <a:custGeom>
                <a:avLst/>
                <a:gdLst/>
                <a:ahLst/>
                <a:cxnLst>
                  <a:cxn ang="0">
                    <a:pos x="0" y="0"/>
                  </a:cxn>
                  <a:cxn ang="0">
                    <a:pos x="3" y="70"/>
                  </a:cxn>
                  <a:cxn ang="0">
                    <a:pos x="4" y="71"/>
                  </a:cxn>
                  <a:cxn ang="0">
                    <a:pos x="9" y="74"/>
                  </a:cxn>
                  <a:cxn ang="0">
                    <a:pos x="17" y="76"/>
                  </a:cxn>
                  <a:cxn ang="0">
                    <a:pos x="26" y="79"/>
                  </a:cxn>
                  <a:cxn ang="0">
                    <a:pos x="38" y="83"/>
                  </a:cxn>
                  <a:cxn ang="0">
                    <a:pos x="52" y="85"/>
                  </a:cxn>
                  <a:cxn ang="0">
                    <a:pos x="67" y="86"/>
                  </a:cxn>
                  <a:cxn ang="0">
                    <a:pos x="83" y="86"/>
                  </a:cxn>
                  <a:cxn ang="0">
                    <a:pos x="45" y="13"/>
                  </a:cxn>
                  <a:cxn ang="0">
                    <a:pos x="0" y="0"/>
                  </a:cxn>
                </a:cxnLst>
                <a:rect l="0" t="0" r="r" b="b"/>
                <a:pathLst>
                  <a:path w="83" h="86">
                    <a:moveTo>
                      <a:pt x="0" y="0"/>
                    </a:moveTo>
                    <a:lnTo>
                      <a:pt x="3" y="70"/>
                    </a:lnTo>
                    <a:lnTo>
                      <a:pt x="4" y="71"/>
                    </a:lnTo>
                    <a:lnTo>
                      <a:pt x="9" y="74"/>
                    </a:lnTo>
                    <a:lnTo>
                      <a:pt x="17" y="76"/>
                    </a:lnTo>
                    <a:lnTo>
                      <a:pt x="26" y="79"/>
                    </a:lnTo>
                    <a:lnTo>
                      <a:pt x="38" y="83"/>
                    </a:lnTo>
                    <a:lnTo>
                      <a:pt x="52" y="85"/>
                    </a:lnTo>
                    <a:lnTo>
                      <a:pt x="67" y="86"/>
                    </a:lnTo>
                    <a:lnTo>
                      <a:pt x="83" y="86"/>
                    </a:lnTo>
                    <a:lnTo>
                      <a:pt x="45" y="13"/>
                    </a:lnTo>
                    <a:lnTo>
                      <a:pt x="0" y="0"/>
                    </a:lnTo>
                    <a:close/>
                  </a:path>
                </a:pathLst>
              </a:custGeom>
              <a:solidFill>
                <a:srgbClr val="21BA00"/>
              </a:solidFill>
              <a:ln w="9525">
                <a:noFill/>
                <a:round/>
                <a:headEnd/>
                <a:tailEnd/>
              </a:ln>
            </p:spPr>
            <p:txBody>
              <a:bodyPr/>
              <a:lstStyle/>
              <a:p>
                <a:endParaRPr lang="zh-CN" altLang="en-US"/>
              </a:p>
            </p:txBody>
          </p:sp>
          <p:sp>
            <p:nvSpPr>
              <p:cNvPr id="5374" name="Freeform 254"/>
              <p:cNvSpPr>
                <a:spLocks/>
              </p:cNvSpPr>
              <p:nvPr/>
            </p:nvSpPr>
            <p:spPr bwMode="auto">
              <a:xfrm>
                <a:off x="1948" y="1541"/>
                <a:ext cx="43" cy="25"/>
              </a:xfrm>
              <a:custGeom>
                <a:avLst/>
                <a:gdLst/>
                <a:ahLst/>
                <a:cxnLst>
                  <a:cxn ang="0">
                    <a:pos x="0" y="0"/>
                  </a:cxn>
                  <a:cxn ang="0">
                    <a:pos x="25" y="48"/>
                  </a:cxn>
                  <a:cxn ang="0">
                    <a:pos x="27" y="48"/>
                  </a:cxn>
                  <a:cxn ang="0">
                    <a:pos x="31" y="48"/>
                  </a:cxn>
                  <a:cxn ang="0">
                    <a:pos x="37" y="49"/>
                  </a:cxn>
                  <a:cxn ang="0">
                    <a:pos x="45" y="49"/>
                  </a:cxn>
                  <a:cxn ang="0">
                    <a:pos x="54" y="49"/>
                  </a:cxn>
                  <a:cxn ang="0">
                    <a:pos x="65" y="48"/>
                  </a:cxn>
                  <a:cxn ang="0">
                    <a:pos x="76" y="47"/>
                  </a:cxn>
                  <a:cxn ang="0">
                    <a:pos x="87" y="45"/>
                  </a:cxn>
                  <a:cxn ang="0">
                    <a:pos x="85" y="44"/>
                  </a:cxn>
                  <a:cxn ang="0">
                    <a:pos x="81" y="40"/>
                  </a:cxn>
                  <a:cxn ang="0">
                    <a:pos x="74" y="36"/>
                  </a:cxn>
                  <a:cxn ang="0">
                    <a:pos x="65" y="30"/>
                  </a:cxn>
                  <a:cxn ang="0">
                    <a:pos x="53" y="23"/>
                  </a:cxn>
                  <a:cxn ang="0">
                    <a:pos x="38" y="15"/>
                  </a:cxn>
                  <a:cxn ang="0">
                    <a:pos x="21" y="8"/>
                  </a:cxn>
                  <a:cxn ang="0">
                    <a:pos x="0" y="0"/>
                  </a:cxn>
                </a:cxnLst>
                <a:rect l="0" t="0" r="r" b="b"/>
                <a:pathLst>
                  <a:path w="87" h="49">
                    <a:moveTo>
                      <a:pt x="0" y="0"/>
                    </a:moveTo>
                    <a:lnTo>
                      <a:pt x="25" y="48"/>
                    </a:lnTo>
                    <a:lnTo>
                      <a:pt x="27" y="48"/>
                    </a:lnTo>
                    <a:lnTo>
                      <a:pt x="31" y="48"/>
                    </a:lnTo>
                    <a:lnTo>
                      <a:pt x="37" y="49"/>
                    </a:lnTo>
                    <a:lnTo>
                      <a:pt x="45" y="49"/>
                    </a:lnTo>
                    <a:lnTo>
                      <a:pt x="54" y="49"/>
                    </a:lnTo>
                    <a:lnTo>
                      <a:pt x="65" y="48"/>
                    </a:lnTo>
                    <a:lnTo>
                      <a:pt x="76" y="47"/>
                    </a:lnTo>
                    <a:lnTo>
                      <a:pt x="87" y="45"/>
                    </a:lnTo>
                    <a:lnTo>
                      <a:pt x="85" y="44"/>
                    </a:lnTo>
                    <a:lnTo>
                      <a:pt x="81" y="40"/>
                    </a:lnTo>
                    <a:lnTo>
                      <a:pt x="74" y="36"/>
                    </a:lnTo>
                    <a:lnTo>
                      <a:pt x="65" y="30"/>
                    </a:lnTo>
                    <a:lnTo>
                      <a:pt x="53" y="23"/>
                    </a:lnTo>
                    <a:lnTo>
                      <a:pt x="38" y="15"/>
                    </a:lnTo>
                    <a:lnTo>
                      <a:pt x="21" y="8"/>
                    </a:lnTo>
                    <a:lnTo>
                      <a:pt x="0" y="0"/>
                    </a:lnTo>
                    <a:close/>
                  </a:path>
                </a:pathLst>
              </a:custGeom>
              <a:solidFill>
                <a:srgbClr val="21BA00"/>
              </a:solidFill>
              <a:ln w="9525">
                <a:noFill/>
                <a:round/>
                <a:headEnd/>
                <a:tailEnd/>
              </a:ln>
            </p:spPr>
            <p:txBody>
              <a:bodyPr/>
              <a:lstStyle/>
              <a:p>
                <a:endParaRPr lang="zh-CN" altLang="en-US"/>
              </a:p>
            </p:txBody>
          </p:sp>
          <p:sp>
            <p:nvSpPr>
              <p:cNvPr id="5375" name="Freeform 255"/>
              <p:cNvSpPr>
                <a:spLocks/>
              </p:cNvSpPr>
              <p:nvPr/>
            </p:nvSpPr>
            <p:spPr bwMode="auto">
              <a:xfrm>
                <a:off x="1906" y="1493"/>
                <a:ext cx="52" cy="25"/>
              </a:xfrm>
              <a:custGeom>
                <a:avLst/>
                <a:gdLst/>
                <a:ahLst/>
                <a:cxnLst>
                  <a:cxn ang="0">
                    <a:pos x="0" y="19"/>
                  </a:cxn>
                  <a:cxn ang="0">
                    <a:pos x="54" y="0"/>
                  </a:cxn>
                  <a:cxn ang="0">
                    <a:pos x="57" y="1"/>
                  </a:cxn>
                  <a:cxn ang="0">
                    <a:pos x="61" y="4"/>
                  </a:cxn>
                  <a:cxn ang="0">
                    <a:pos x="68" y="7"/>
                  </a:cxn>
                  <a:cxn ang="0">
                    <a:pos x="76" y="11"/>
                  </a:cxn>
                  <a:cxn ang="0">
                    <a:pos x="85" y="15"/>
                  </a:cxn>
                  <a:cxn ang="0">
                    <a:pos x="93" y="20"/>
                  </a:cxn>
                  <a:cxn ang="0">
                    <a:pos x="100" y="24"/>
                  </a:cxn>
                  <a:cxn ang="0">
                    <a:pos x="105" y="29"/>
                  </a:cxn>
                  <a:cxn ang="0">
                    <a:pos x="64" y="51"/>
                  </a:cxn>
                  <a:cxn ang="0">
                    <a:pos x="0" y="19"/>
                  </a:cxn>
                </a:cxnLst>
                <a:rect l="0" t="0" r="r" b="b"/>
                <a:pathLst>
                  <a:path w="105" h="51">
                    <a:moveTo>
                      <a:pt x="0" y="19"/>
                    </a:moveTo>
                    <a:lnTo>
                      <a:pt x="54" y="0"/>
                    </a:lnTo>
                    <a:lnTo>
                      <a:pt x="57" y="1"/>
                    </a:lnTo>
                    <a:lnTo>
                      <a:pt x="61" y="4"/>
                    </a:lnTo>
                    <a:lnTo>
                      <a:pt x="68" y="7"/>
                    </a:lnTo>
                    <a:lnTo>
                      <a:pt x="76" y="11"/>
                    </a:lnTo>
                    <a:lnTo>
                      <a:pt x="85" y="15"/>
                    </a:lnTo>
                    <a:lnTo>
                      <a:pt x="93" y="20"/>
                    </a:lnTo>
                    <a:lnTo>
                      <a:pt x="100" y="24"/>
                    </a:lnTo>
                    <a:lnTo>
                      <a:pt x="105" y="29"/>
                    </a:lnTo>
                    <a:lnTo>
                      <a:pt x="64" y="51"/>
                    </a:lnTo>
                    <a:lnTo>
                      <a:pt x="0" y="19"/>
                    </a:lnTo>
                    <a:close/>
                  </a:path>
                </a:pathLst>
              </a:custGeom>
              <a:solidFill>
                <a:srgbClr val="21BA00"/>
              </a:solidFill>
              <a:ln w="9525">
                <a:noFill/>
                <a:round/>
                <a:headEnd/>
                <a:tailEnd/>
              </a:ln>
            </p:spPr>
            <p:txBody>
              <a:bodyPr/>
              <a:lstStyle/>
              <a:p>
                <a:endParaRPr lang="zh-CN" altLang="en-US"/>
              </a:p>
            </p:txBody>
          </p:sp>
          <p:sp>
            <p:nvSpPr>
              <p:cNvPr id="5376" name="Freeform 256"/>
              <p:cNvSpPr>
                <a:spLocks/>
              </p:cNvSpPr>
              <p:nvPr/>
            </p:nvSpPr>
            <p:spPr bwMode="auto">
              <a:xfrm>
                <a:off x="1952" y="1520"/>
                <a:ext cx="40" cy="26"/>
              </a:xfrm>
              <a:custGeom>
                <a:avLst/>
                <a:gdLst/>
                <a:ahLst/>
                <a:cxnLst>
                  <a:cxn ang="0">
                    <a:pos x="0" y="10"/>
                  </a:cxn>
                  <a:cxn ang="0">
                    <a:pos x="40" y="0"/>
                  </a:cxn>
                  <a:cxn ang="0">
                    <a:pos x="41" y="2"/>
                  </a:cxn>
                  <a:cxn ang="0">
                    <a:pos x="43" y="4"/>
                  </a:cxn>
                  <a:cxn ang="0">
                    <a:pos x="46" y="8"/>
                  </a:cxn>
                  <a:cxn ang="0">
                    <a:pos x="51" y="14"/>
                  </a:cxn>
                  <a:cxn ang="0">
                    <a:pos x="57" y="21"/>
                  </a:cxn>
                  <a:cxn ang="0">
                    <a:pos x="64" y="30"/>
                  </a:cxn>
                  <a:cxn ang="0">
                    <a:pos x="72" y="40"/>
                  </a:cxn>
                  <a:cxn ang="0">
                    <a:pos x="81" y="51"/>
                  </a:cxn>
                  <a:cxn ang="0">
                    <a:pos x="0" y="10"/>
                  </a:cxn>
                </a:cxnLst>
                <a:rect l="0" t="0" r="r" b="b"/>
                <a:pathLst>
                  <a:path w="81" h="51">
                    <a:moveTo>
                      <a:pt x="0" y="10"/>
                    </a:moveTo>
                    <a:lnTo>
                      <a:pt x="40" y="0"/>
                    </a:lnTo>
                    <a:lnTo>
                      <a:pt x="41" y="2"/>
                    </a:lnTo>
                    <a:lnTo>
                      <a:pt x="43" y="4"/>
                    </a:lnTo>
                    <a:lnTo>
                      <a:pt x="46" y="8"/>
                    </a:lnTo>
                    <a:lnTo>
                      <a:pt x="51" y="14"/>
                    </a:lnTo>
                    <a:lnTo>
                      <a:pt x="57" y="21"/>
                    </a:lnTo>
                    <a:lnTo>
                      <a:pt x="64" y="30"/>
                    </a:lnTo>
                    <a:lnTo>
                      <a:pt x="72" y="40"/>
                    </a:lnTo>
                    <a:lnTo>
                      <a:pt x="81" y="51"/>
                    </a:lnTo>
                    <a:lnTo>
                      <a:pt x="0" y="10"/>
                    </a:lnTo>
                    <a:close/>
                  </a:path>
                </a:pathLst>
              </a:custGeom>
              <a:solidFill>
                <a:srgbClr val="21BA00"/>
              </a:solidFill>
              <a:ln w="9525">
                <a:noFill/>
                <a:round/>
                <a:headEnd/>
                <a:tailEnd/>
              </a:ln>
            </p:spPr>
            <p:txBody>
              <a:bodyPr/>
              <a:lstStyle/>
              <a:p>
                <a:endParaRPr lang="zh-CN" altLang="en-US"/>
              </a:p>
            </p:txBody>
          </p:sp>
          <p:sp>
            <p:nvSpPr>
              <p:cNvPr id="5377" name="Freeform 257"/>
              <p:cNvSpPr>
                <a:spLocks/>
              </p:cNvSpPr>
              <p:nvPr/>
            </p:nvSpPr>
            <p:spPr bwMode="auto">
              <a:xfrm>
                <a:off x="1919" y="1438"/>
                <a:ext cx="62" cy="28"/>
              </a:xfrm>
              <a:custGeom>
                <a:avLst/>
                <a:gdLst/>
                <a:ahLst/>
                <a:cxnLst>
                  <a:cxn ang="0">
                    <a:pos x="0" y="0"/>
                  </a:cxn>
                  <a:cxn ang="0">
                    <a:pos x="71" y="0"/>
                  </a:cxn>
                  <a:cxn ang="0">
                    <a:pos x="125" y="55"/>
                  </a:cxn>
                  <a:cxn ang="0">
                    <a:pos x="121" y="55"/>
                  </a:cxn>
                  <a:cxn ang="0">
                    <a:pos x="110" y="53"/>
                  </a:cxn>
                  <a:cxn ang="0">
                    <a:pos x="94" y="51"/>
                  </a:cxn>
                  <a:cxn ang="0">
                    <a:pos x="75" y="46"/>
                  </a:cxn>
                  <a:cxn ang="0">
                    <a:pos x="53" y="39"/>
                  </a:cxn>
                  <a:cxn ang="0">
                    <a:pos x="34" y="29"/>
                  </a:cxn>
                  <a:cxn ang="0">
                    <a:pos x="15" y="16"/>
                  </a:cxn>
                  <a:cxn ang="0">
                    <a:pos x="0" y="0"/>
                  </a:cxn>
                </a:cxnLst>
                <a:rect l="0" t="0" r="r" b="b"/>
                <a:pathLst>
                  <a:path w="125" h="55">
                    <a:moveTo>
                      <a:pt x="0" y="0"/>
                    </a:moveTo>
                    <a:lnTo>
                      <a:pt x="71" y="0"/>
                    </a:lnTo>
                    <a:lnTo>
                      <a:pt x="125" y="55"/>
                    </a:lnTo>
                    <a:lnTo>
                      <a:pt x="121" y="55"/>
                    </a:lnTo>
                    <a:lnTo>
                      <a:pt x="110" y="53"/>
                    </a:lnTo>
                    <a:lnTo>
                      <a:pt x="94" y="51"/>
                    </a:lnTo>
                    <a:lnTo>
                      <a:pt x="75" y="46"/>
                    </a:lnTo>
                    <a:lnTo>
                      <a:pt x="53" y="39"/>
                    </a:lnTo>
                    <a:lnTo>
                      <a:pt x="34" y="29"/>
                    </a:lnTo>
                    <a:lnTo>
                      <a:pt x="15" y="16"/>
                    </a:lnTo>
                    <a:lnTo>
                      <a:pt x="0" y="0"/>
                    </a:lnTo>
                    <a:close/>
                  </a:path>
                </a:pathLst>
              </a:custGeom>
              <a:solidFill>
                <a:srgbClr val="21BA00"/>
              </a:solidFill>
              <a:ln w="9525">
                <a:noFill/>
                <a:round/>
                <a:headEnd/>
                <a:tailEnd/>
              </a:ln>
            </p:spPr>
            <p:txBody>
              <a:bodyPr/>
              <a:lstStyle/>
              <a:p>
                <a:endParaRPr lang="zh-CN" altLang="en-US"/>
              </a:p>
            </p:txBody>
          </p:sp>
          <p:sp>
            <p:nvSpPr>
              <p:cNvPr id="5378" name="Freeform 258"/>
              <p:cNvSpPr>
                <a:spLocks/>
              </p:cNvSpPr>
              <p:nvPr/>
            </p:nvSpPr>
            <p:spPr bwMode="auto">
              <a:xfrm>
                <a:off x="1978" y="1434"/>
                <a:ext cx="58" cy="27"/>
              </a:xfrm>
              <a:custGeom>
                <a:avLst/>
                <a:gdLst/>
                <a:ahLst/>
                <a:cxnLst>
                  <a:cxn ang="0">
                    <a:pos x="0" y="3"/>
                  </a:cxn>
                  <a:cxn ang="0">
                    <a:pos x="83" y="0"/>
                  </a:cxn>
                  <a:cxn ang="0">
                    <a:pos x="115" y="38"/>
                  </a:cxn>
                  <a:cxn ang="0">
                    <a:pos x="113" y="39"/>
                  </a:cxn>
                  <a:cxn ang="0">
                    <a:pos x="109" y="40"/>
                  </a:cxn>
                  <a:cxn ang="0">
                    <a:pos x="100" y="42"/>
                  </a:cxn>
                  <a:cxn ang="0">
                    <a:pos x="91" y="46"/>
                  </a:cxn>
                  <a:cxn ang="0">
                    <a:pos x="81" y="49"/>
                  </a:cxn>
                  <a:cxn ang="0">
                    <a:pos x="69" y="51"/>
                  </a:cxn>
                  <a:cxn ang="0">
                    <a:pos x="58" y="53"/>
                  </a:cxn>
                  <a:cxn ang="0">
                    <a:pos x="47" y="54"/>
                  </a:cxn>
                  <a:cxn ang="0">
                    <a:pos x="38" y="51"/>
                  </a:cxn>
                  <a:cxn ang="0">
                    <a:pos x="29" y="46"/>
                  </a:cxn>
                  <a:cxn ang="0">
                    <a:pos x="21" y="38"/>
                  </a:cxn>
                  <a:cxn ang="0">
                    <a:pos x="14" y="28"/>
                  </a:cxn>
                  <a:cxn ang="0">
                    <a:pos x="8" y="19"/>
                  </a:cxn>
                  <a:cxn ang="0">
                    <a:pos x="4" y="11"/>
                  </a:cxn>
                  <a:cxn ang="0">
                    <a:pos x="1" y="5"/>
                  </a:cxn>
                  <a:cxn ang="0">
                    <a:pos x="0" y="3"/>
                  </a:cxn>
                </a:cxnLst>
                <a:rect l="0" t="0" r="r" b="b"/>
                <a:pathLst>
                  <a:path w="115" h="54">
                    <a:moveTo>
                      <a:pt x="0" y="3"/>
                    </a:moveTo>
                    <a:lnTo>
                      <a:pt x="83" y="0"/>
                    </a:lnTo>
                    <a:lnTo>
                      <a:pt x="115" y="38"/>
                    </a:lnTo>
                    <a:lnTo>
                      <a:pt x="113" y="39"/>
                    </a:lnTo>
                    <a:lnTo>
                      <a:pt x="109" y="40"/>
                    </a:lnTo>
                    <a:lnTo>
                      <a:pt x="100" y="42"/>
                    </a:lnTo>
                    <a:lnTo>
                      <a:pt x="91" y="46"/>
                    </a:lnTo>
                    <a:lnTo>
                      <a:pt x="81" y="49"/>
                    </a:lnTo>
                    <a:lnTo>
                      <a:pt x="69" y="51"/>
                    </a:lnTo>
                    <a:lnTo>
                      <a:pt x="58" y="53"/>
                    </a:lnTo>
                    <a:lnTo>
                      <a:pt x="47" y="54"/>
                    </a:lnTo>
                    <a:lnTo>
                      <a:pt x="38" y="51"/>
                    </a:lnTo>
                    <a:lnTo>
                      <a:pt x="29" y="46"/>
                    </a:lnTo>
                    <a:lnTo>
                      <a:pt x="21" y="38"/>
                    </a:lnTo>
                    <a:lnTo>
                      <a:pt x="14" y="28"/>
                    </a:lnTo>
                    <a:lnTo>
                      <a:pt x="8" y="19"/>
                    </a:lnTo>
                    <a:lnTo>
                      <a:pt x="4" y="11"/>
                    </a:lnTo>
                    <a:lnTo>
                      <a:pt x="1" y="5"/>
                    </a:lnTo>
                    <a:lnTo>
                      <a:pt x="0" y="3"/>
                    </a:lnTo>
                    <a:close/>
                  </a:path>
                </a:pathLst>
              </a:custGeom>
              <a:solidFill>
                <a:srgbClr val="21BA00"/>
              </a:solidFill>
              <a:ln w="9525">
                <a:noFill/>
                <a:round/>
                <a:headEnd/>
                <a:tailEnd/>
              </a:ln>
            </p:spPr>
            <p:txBody>
              <a:bodyPr/>
              <a:lstStyle/>
              <a:p>
                <a:endParaRPr lang="zh-CN" altLang="en-US"/>
              </a:p>
            </p:txBody>
          </p:sp>
          <p:sp>
            <p:nvSpPr>
              <p:cNvPr id="5379" name="Freeform 259"/>
              <p:cNvSpPr>
                <a:spLocks/>
              </p:cNvSpPr>
              <p:nvPr/>
            </p:nvSpPr>
            <p:spPr bwMode="auto">
              <a:xfrm>
                <a:off x="2036" y="1436"/>
                <a:ext cx="38" cy="10"/>
              </a:xfrm>
              <a:custGeom>
                <a:avLst/>
                <a:gdLst/>
                <a:ahLst/>
                <a:cxnLst>
                  <a:cxn ang="0">
                    <a:pos x="0" y="0"/>
                  </a:cxn>
                  <a:cxn ang="0">
                    <a:pos x="22" y="22"/>
                  </a:cxn>
                  <a:cxn ang="0">
                    <a:pos x="76" y="4"/>
                  </a:cxn>
                  <a:cxn ang="0">
                    <a:pos x="0" y="0"/>
                  </a:cxn>
                </a:cxnLst>
                <a:rect l="0" t="0" r="r" b="b"/>
                <a:pathLst>
                  <a:path w="76" h="22">
                    <a:moveTo>
                      <a:pt x="0" y="0"/>
                    </a:moveTo>
                    <a:lnTo>
                      <a:pt x="22" y="22"/>
                    </a:lnTo>
                    <a:lnTo>
                      <a:pt x="76" y="4"/>
                    </a:lnTo>
                    <a:lnTo>
                      <a:pt x="0" y="0"/>
                    </a:lnTo>
                    <a:close/>
                  </a:path>
                </a:pathLst>
              </a:custGeom>
              <a:solidFill>
                <a:srgbClr val="21BA00"/>
              </a:solidFill>
              <a:ln w="9525">
                <a:noFill/>
                <a:round/>
                <a:headEnd/>
                <a:tailEnd/>
              </a:ln>
            </p:spPr>
            <p:txBody>
              <a:bodyPr/>
              <a:lstStyle/>
              <a:p>
                <a:endParaRPr lang="zh-CN" altLang="en-US"/>
              </a:p>
            </p:txBody>
          </p:sp>
          <p:sp>
            <p:nvSpPr>
              <p:cNvPr id="5380" name="Freeform 260"/>
              <p:cNvSpPr>
                <a:spLocks/>
              </p:cNvSpPr>
              <p:nvPr/>
            </p:nvSpPr>
            <p:spPr bwMode="auto">
              <a:xfrm>
                <a:off x="2024" y="1402"/>
                <a:ext cx="34" cy="19"/>
              </a:xfrm>
              <a:custGeom>
                <a:avLst/>
                <a:gdLst/>
                <a:ahLst/>
                <a:cxnLst>
                  <a:cxn ang="0">
                    <a:pos x="1" y="39"/>
                  </a:cxn>
                  <a:cxn ang="0">
                    <a:pos x="69" y="32"/>
                  </a:cxn>
                  <a:cxn ang="0">
                    <a:pos x="68" y="31"/>
                  </a:cxn>
                  <a:cxn ang="0">
                    <a:pos x="65" y="28"/>
                  </a:cxn>
                  <a:cxn ang="0">
                    <a:pos x="60" y="24"/>
                  </a:cxn>
                  <a:cxn ang="0">
                    <a:pos x="53" y="19"/>
                  </a:cxn>
                  <a:cxn ang="0">
                    <a:pos x="45" y="13"/>
                  </a:cxn>
                  <a:cxn ang="0">
                    <a:pos x="36" y="8"/>
                  </a:cxn>
                  <a:cxn ang="0">
                    <a:pos x="27" y="4"/>
                  </a:cxn>
                  <a:cxn ang="0">
                    <a:pos x="18" y="0"/>
                  </a:cxn>
                  <a:cxn ang="0">
                    <a:pos x="5" y="4"/>
                  </a:cxn>
                  <a:cxn ang="0">
                    <a:pos x="0" y="17"/>
                  </a:cxn>
                  <a:cxn ang="0">
                    <a:pos x="0" y="32"/>
                  </a:cxn>
                  <a:cxn ang="0">
                    <a:pos x="1" y="39"/>
                  </a:cxn>
                </a:cxnLst>
                <a:rect l="0" t="0" r="r" b="b"/>
                <a:pathLst>
                  <a:path w="69" h="39">
                    <a:moveTo>
                      <a:pt x="1" y="39"/>
                    </a:moveTo>
                    <a:lnTo>
                      <a:pt x="69" y="32"/>
                    </a:lnTo>
                    <a:lnTo>
                      <a:pt x="68" y="31"/>
                    </a:lnTo>
                    <a:lnTo>
                      <a:pt x="65" y="28"/>
                    </a:lnTo>
                    <a:lnTo>
                      <a:pt x="60" y="24"/>
                    </a:lnTo>
                    <a:lnTo>
                      <a:pt x="53" y="19"/>
                    </a:lnTo>
                    <a:lnTo>
                      <a:pt x="45" y="13"/>
                    </a:lnTo>
                    <a:lnTo>
                      <a:pt x="36" y="8"/>
                    </a:lnTo>
                    <a:lnTo>
                      <a:pt x="27" y="4"/>
                    </a:lnTo>
                    <a:lnTo>
                      <a:pt x="18" y="0"/>
                    </a:lnTo>
                    <a:lnTo>
                      <a:pt x="5" y="4"/>
                    </a:lnTo>
                    <a:lnTo>
                      <a:pt x="0" y="17"/>
                    </a:lnTo>
                    <a:lnTo>
                      <a:pt x="0" y="32"/>
                    </a:lnTo>
                    <a:lnTo>
                      <a:pt x="1" y="39"/>
                    </a:lnTo>
                    <a:close/>
                  </a:path>
                </a:pathLst>
              </a:custGeom>
              <a:solidFill>
                <a:srgbClr val="21BA00"/>
              </a:solidFill>
              <a:ln w="9525">
                <a:noFill/>
                <a:round/>
                <a:headEnd/>
                <a:tailEnd/>
              </a:ln>
            </p:spPr>
            <p:txBody>
              <a:bodyPr/>
              <a:lstStyle/>
              <a:p>
                <a:endParaRPr lang="zh-CN" altLang="en-US"/>
              </a:p>
            </p:txBody>
          </p:sp>
          <p:sp>
            <p:nvSpPr>
              <p:cNvPr id="5381" name="Freeform 261"/>
              <p:cNvSpPr>
                <a:spLocks/>
              </p:cNvSpPr>
              <p:nvPr/>
            </p:nvSpPr>
            <p:spPr bwMode="auto">
              <a:xfrm>
                <a:off x="1978" y="1399"/>
                <a:ext cx="38" cy="20"/>
              </a:xfrm>
              <a:custGeom>
                <a:avLst/>
                <a:gdLst/>
                <a:ahLst/>
                <a:cxnLst>
                  <a:cxn ang="0">
                    <a:pos x="54" y="42"/>
                  </a:cxn>
                  <a:cxn ang="0">
                    <a:pos x="76" y="0"/>
                  </a:cxn>
                  <a:cxn ang="0">
                    <a:pos x="75" y="0"/>
                  </a:cxn>
                  <a:cxn ang="0">
                    <a:pos x="70" y="0"/>
                  </a:cxn>
                  <a:cxn ang="0">
                    <a:pos x="65" y="0"/>
                  </a:cxn>
                  <a:cxn ang="0">
                    <a:pos x="58" y="0"/>
                  </a:cxn>
                  <a:cxn ang="0">
                    <a:pos x="50" y="2"/>
                  </a:cxn>
                  <a:cxn ang="0">
                    <a:pos x="41" y="3"/>
                  </a:cxn>
                  <a:cxn ang="0">
                    <a:pos x="31" y="5"/>
                  </a:cxn>
                  <a:cxn ang="0">
                    <a:pos x="22" y="10"/>
                  </a:cxn>
                  <a:cxn ang="0">
                    <a:pos x="9" y="20"/>
                  </a:cxn>
                  <a:cxn ang="0">
                    <a:pos x="2" y="29"/>
                  </a:cxn>
                  <a:cxn ang="0">
                    <a:pos x="0" y="36"/>
                  </a:cxn>
                  <a:cxn ang="0">
                    <a:pos x="0" y="38"/>
                  </a:cxn>
                  <a:cxn ang="0">
                    <a:pos x="54" y="42"/>
                  </a:cxn>
                </a:cxnLst>
                <a:rect l="0" t="0" r="r" b="b"/>
                <a:pathLst>
                  <a:path w="76" h="42">
                    <a:moveTo>
                      <a:pt x="54" y="42"/>
                    </a:moveTo>
                    <a:lnTo>
                      <a:pt x="76" y="0"/>
                    </a:lnTo>
                    <a:lnTo>
                      <a:pt x="75" y="0"/>
                    </a:lnTo>
                    <a:lnTo>
                      <a:pt x="70" y="0"/>
                    </a:lnTo>
                    <a:lnTo>
                      <a:pt x="65" y="0"/>
                    </a:lnTo>
                    <a:lnTo>
                      <a:pt x="58" y="0"/>
                    </a:lnTo>
                    <a:lnTo>
                      <a:pt x="50" y="2"/>
                    </a:lnTo>
                    <a:lnTo>
                      <a:pt x="41" y="3"/>
                    </a:lnTo>
                    <a:lnTo>
                      <a:pt x="31" y="5"/>
                    </a:lnTo>
                    <a:lnTo>
                      <a:pt x="22" y="10"/>
                    </a:lnTo>
                    <a:lnTo>
                      <a:pt x="9" y="20"/>
                    </a:lnTo>
                    <a:lnTo>
                      <a:pt x="2" y="29"/>
                    </a:lnTo>
                    <a:lnTo>
                      <a:pt x="0" y="36"/>
                    </a:lnTo>
                    <a:lnTo>
                      <a:pt x="0" y="38"/>
                    </a:lnTo>
                    <a:lnTo>
                      <a:pt x="54" y="42"/>
                    </a:lnTo>
                    <a:close/>
                  </a:path>
                </a:pathLst>
              </a:custGeom>
              <a:solidFill>
                <a:srgbClr val="21BA00"/>
              </a:solidFill>
              <a:ln w="9525">
                <a:noFill/>
                <a:round/>
                <a:headEnd/>
                <a:tailEnd/>
              </a:ln>
            </p:spPr>
            <p:txBody>
              <a:bodyPr/>
              <a:lstStyle/>
              <a:p>
                <a:endParaRPr lang="zh-CN" altLang="en-US"/>
              </a:p>
            </p:txBody>
          </p:sp>
          <p:sp>
            <p:nvSpPr>
              <p:cNvPr id="5382" name="Freeform 262"/>
              <p:cNvSpPr>
                <a:spLocks/>
              </p:cNvSpPr>
              <p:nvPr/>
            </p:nvSpPr>
            <p:spPr bwMode="auto">
              <a:xfrm>
                <a:off x="1923" y="1402"/>
                <a:ext cx="49" cy="29"/>
              </a:xfrm>
              <a:custGeom>
                <a:avLst/>
                <a:gdLst/>
                <a:ahLst/>
                <a:cxnLst>
                  <a:cxn ang="0">
                    <a:pos x="56" y="45"/>
                  </a:cxn>
                  <a:cxn ang="0">
                    <a:pos x="98" y="0"/>
                  </a:cxn>
                  <a:cxn ang="0">
                    <a:pos x="94" y="1"/>
                  </a:cxn>
                  <a:cxn ang="0">
                    <a:pos x="86" y="4"/>
                  </a:cxn>
                  <a:cxn ang="0">
                    <a:pos x="74" y="8"/>
                  </a:cxn>
                  <a:cxn ang="0">
                    <a:pos x="59" y="15"/>
                  </a:cxn>
                  <a:cxn ang="0">
                    <a:pos x="43" y="22"/>
                  </a:cxn>
                  <a:cxn ang="0">
                    <a:pos x="28" y="30"/>
                  </a:cxn>
                  <a:cxn ang="0">
                    <a:pos x="15" y="39"/>
                  </a:cxn>
                  <a:cxn ang="0">
                    <a:pos x="4" y="48"/>
                  </a:cxn>
                  <a:cxn ang="0">
                    <a:pos x="0" y="55"/>
                  </a:cxn>
                  <a:cxn ang="0">
                    <a:pos x="3" y="59"/>
                  </a:cxn>
                  <a:cxn ang="0">
                    <a:pos x="11" y="59"/>
                  </a:cxn>
                  <a:cxn ang="0">
                    <a:pos x="21" y="57"/>
                  </a:cxn>
                  <a:cxn ang="0">
                    <a:pos x="34" y="53"/>
                  </a:cxn>
                  <a:cxn ang="0">
                    <a:pos x="44" y="50"/>
                  </a:cxn>
                  <a:cxn ang="0">
                    <a:pos x="53" y="46"/>
                  </a:cxn>
                  <a:cxn ang="0">
                    <a:pos x="56" y="45"/>
                  </a:cxn>
                </a:cxnLst>
                <a:rect l="0" t="0" r="r" b="b"/>
                <a:pathLst>
                  <a:path w="98" h="59">
                    <a:moveTo>
                      <a:pt x="56" y="45"/>
                    </a:moveTo>
                    <a:lnTo>
                      <a:pt x="98" y="0"/>
                    </a:lnTo>
                    <a:lnTo>
                      <a:pt x="94" y="1"/>
                    </a:lnTo>
                    <a:lnTo>
                      <a:pt x="86" y="4"/>
                    </a:lnTo>
                    <a:lnTo>
                      <a:pt x="74" y="8"/>
                    </a:lnTo>
                    <a:lnTo>
                      <a:pt x="59" y="15"/>
                    </a:lnTo>
                    <a:lnTo>
                      <a:pt x="43" y="22"/>
                    </a:lnTo>
                    <a:lnTo>
                      <a:pt x="28" y="30"/>
                    </a:lnTo>
                    <a:lnTo>
                      <a:pt x="15" y="39"/>
                    </a:lnTo>
                    <a:lnTo>
                      <a:pt x="4" y="48"/>
                    </a:lnTo>
                    <a:lnTo>
                      <a:pt x="0" y="55"/>
                    </a:lnTo>
                    <a:lnTo>
                      <a:pt x="3" y="59"/>
                    </a:lnTo>
                    <a:lnTo>
                      <a:pt x="11" y="59"/>
                    </a:lnTo>
                    <a:lnTo>
                      <a:pt x="21" y="57"/>
                    </a:lnTo>
                    <a:lnTo>
                      <a:pt x="34" y="53"/>
                    </a:lnTo>
                    <a:lnTo>
                      <a:pt x="44" y="50"/>
                    </a:lnTo>
                    <a:lnTo>
                      <a:pt x="53" y="46"/>
                    </a:lnTo>
                    <a:lnTo>
                      <a:pt x="56" y="45"/>
                    </a:lnTo>
                    <a:close/>
                  </a:path>
                </a:pathLst>
              </a:custGeom>
              <a:solidFill>
                <a:srgbClr val="21BA00"/>
              </a:solidFill>
              <a:ln w="9525">
                <a:noFill/>
                <a:round/>
                <a:headEnd/>
                <a:tailEnd/>
              </a:ln>
            </p:spPr>
            <p:txBody>
              <a:bodyPr/>
              <a:lstStyle/>
              <a:p>
                <a:endParaRPr lang="zh-CN" altLang="en-US"/>
              </a:p>
            </p:txBody>
          </p:sp>
          <p:pic>
            <p:nvPicPr>
              <p:cNvPr id="5383" name="Picture 263" descr="Logo300"/>
              <p:cNvPicPr>
                <a:picLocks noChangeAspect="1" noChangeArrowheads="1"/>
              </p:cNvPicPr>
              <p:nvPr/>
            </p:nvPicPr>
            <p:blipFill>
              <a:blip r:embed="rId3" cstate="print">
                <a:clrChange>
                  <a:clrFrom>
                    <a:srgbClr val="FFFFFF"/>
                  </a:clrFrom>
                  <a:clrTo>
                    <a:srgbClr val="FFFFFF">
                      <a:alpha val="0"/>
                    </a:srgbClr>
                  </a:clrTo>
                </a:clrChange>
              </a:blip>
              <a:srcRect l="15436" t="58594" r="12248" b="13477"/>
              <a:stretch>
                <a:fillRect/>
              </a:stretch>
            </p:blipFill>
            <p:spPr bwMode="auto">
              <a:xfrm>
                <a:off x="1132" y="2028"/>
                <a:ext cx="1182" cy="523"/>
              </a:xfrm>
              <a:prstGeom prst="rect">
                <a:avLst/>
              </a:prstGeom>
              <a:noFill/>
            </p:spPr>
          </p:pic>
        </p:grpSp>
        <p:sp>
          <p:nvSpPr>
            <p:cNvPr id="5384" name="Rectangle 264"/>
            <p:cNvSpPr>
              <a:spLocks noChangeArrowheads="1"/>
            </p:cNvSpPr>
            <p:nvPr/>
          </p:nvSpPr>
          <p:spPr bwMode="auto">
            <a:xfrm>
              <a:off x="295" y="2341"/>
              <a:ext cx="2177" cy="1617"/>
            </a:xfrm>
            <a:prstGeom prst="rect">
              <a:avLst/>
            </a:prstGeom>
            <a:noFill/>
            <a:ln w="9525">
              <a:noFill/>
              <a:miter lim="800000"/>
              <a:headEnd/>
              <a:tailEnd/>
            </a:ln>
            <a:effectLst/>
          </p:spPr>
          <p:txBody>
            <a:bodyPr wrap="square">
              <a:spAutoFit/>
            </a:bodyPr>
            <a:lstStyle/>
            <a:p>
              <a:pPr marL="288925" indent="-288925" eaLnBrk="0" hangingPunct="0">
                <a:lnSpc>
                  <a:spcPct val="120000"/>
                </a:lnSpc>
                <a:buFontTx/>
                <a:buChar char="•"/>
              </a:pPr>
              <a:r>
                <a:rPr lang="zh-CN" altLang="en-US" sz="1600" dirty="0">
                  <a:latin typeface="楷体_GB2312" pitchFamily="49" charset="-122"/>
                  <a:ea typeface="楷体_GB2312" pitchFamily="49" charset="-122"/>
                </a:rPr>
                <a:t>干物质的化学组成</a:t>
              </a:r>
              <a:r>
                <a:rPr lang="en-US" altLang="zh-CN" sz="1600" dirty="0">
                  <a:latin typeface="楷体_GB2312" pitchFamily="49" charset="-122"/>
                  <a:ea typeface="楷体_GB2312" pitchFamily="49" charset="-122"/>
                </a:rPr>
                <a:t>: 94%</a:t>
              </a:r>
              <a:r>
                <a:rPr lang="zh-CN" altLang="en-US" sz="1600" dirty="0">
                  <a:latin typeface="楷体_GB2312" pitchFamily="49" charset="-122"/>
                  <a:ea typeface="楷体_GB2312" pitchFamily="49" charset="-122"/>
                </a:rPr>
                <a:t>有机物和</a:t>
              </a:r>
              <a:r>
                <a:rPr lang="en-US" altLang="zh-CN" sz="1600" dirty="0">
                  <a:latin typeface="楷体_GB2312" pitchFamily="49" charset="-122"/>
                  <a:ea typeface="楷体_GB2312" pitchFamily="49" charset="-122"/>
                </a:rPr>
                <a:t>6%</a:t>
              </a:r>
              <a:r>
                <a:rPr lang="zh-CN" altLang="en-US" sz="1600" dirty="0">
                  <a:latin typeface="楷体_GB2312" pitchFamily="49" charset="-122"/>
                  <a:ea typeface="楷体_GB2312" pitchFamily="49" charset="-122"/>
                </a:rPr>
                <a:t>灰分</a:t>
              </a:r>
            </a:p>
            <a:p>
              <a:pPr marL="673100" lvl="1" indent="-193675" eaLnBrk="0" hangingPunct="0">
                <a:lnSpc>
                  <a:spcPct val="120000"/>
                </a:lnSpc>
              </a:pPr>
              <a:r>
                <a:rPr lang="zh-CN" altLang="en-US" b="1" dirty="0">
                  <a:latin typeface="楷体_GB2312" pitchFamily="49" charset="-122"/>
                  <a:ea typeface="楷体_GB2312" pitchFamily="49" charset="-122"/>
                </a:rPr>
                <a:t>有机物</a:t>
              </a:r>
            </a:p>
            <a:p>
              <a:pPr marL="673100" lvl="1" indent="-193675" eaLnBrk="0" hangingPunct="0">
                <a:lnSpc>
                  <a:spcPct val="120000"/>
                </a:lnSpc>
                <a:buFontTx/>
                <a:buChar char="•"/>
              </a:pPr>
              <a:r>
                <a:rPr lang="en-US" altLang="zh-CN" sz="1600" dirty="0">
                  <a:latin typeface="楷体_GB2312" pitchFamily="49" charset="-122"/>
                  <a:ea typeface="楷体_GB2312" pitchFamily="49" charset="-122"/>
                </a:rPr>
                <a:t>30% </a:t>
              </a:r>
              <a:r>
                <a:rPr lang="zh-CN" altLang="en-US" sz="1600" dirty="0">
                  <a:latin typeface="楷体_GB2312" pitchFamily="49" charset="-122"/>
                  <a:ea typeface="楷体_GB2312" pitchFamily="49" charset="-122"/>
                </a:rPr>
                <a:t>粗纤维</a:t>
              </a:r>
            </a:p>
            <a:p>
              <a:pPr marL="673100" lvl="1" indent="-193675" eaLnBrk="0" hangingPunct="0">
                <a:lnSpc>
                  <a:spcPct val="120000"/>
                </a:lnSpc>
                <a:buFontTx/>
                <a:buChar char="•"/>
              </a:pPr>
              <a:r>
                <a:rPr lang="en-US" altLang="zh-CN" sz="1600" dirty="0">
                  <a:latin typeface="楷体_GB2312" pitchFamily="49" charset="-122"/>
                  <a:ea typeface="楷体_GB2312" pitchFamily="49" charset="-122"/>
                </a:rPr>
                <a:t>12% </a:t>
              </a:r>
              <a:r>
                <a:rPr lang="zh-CN" altLang="en-US" sz="1600" dirty="0">
                  <a:latin typeface="楷体_GB2312" pitchFamily="49" charset="-122"/>
                  <a:ea typeface="楷体_GB2312" pitchFamily="49" charset="-122"/>
                </a:rPr>
                <a:t>蛋白质</a:t>
              </a:r>
            </a:p>
            <a:p>
              <a:pPr marL="673100" lvl="1" indent="-193675" eaLnBrk="0" hangingPunct="0">
                <a:lnSpc>
                  <a:spcPct val="120000"/>
                </a:lnSpc>
                <a:buFontTx/>
                <a:buChar char="•"/>
              </a:pPr>
              <a:r>
                <a:rPr lang="en-US" altLang="zh-CN" sz="1600" dirty="0">
                  <a:latin typeface="楷体_GB2312" pitchFamily="49" charset="-122"/>
                  <a:ea typeface="楷体_GB2312" pitchFamily="49" charset="-122"/>
                </a:rPr>
                <a:t>47% </a:t>
              </a:r>
              <a:r>
                <a:rPr lang="zh-CN" altLang="en-US" sz="1600" dirty="0">
                  <a:latin typeface="楷体_GB2312" pitchFamily="49" charset="-122"/>
                  <a:ea typeface="楷体_GB2312" pitchFamily="49" charset="-122"/>
                </a:rPr>
                <a:t>无氮浸出物</a:t>
              </a:r>
            </a:p>
            <a:p>
              <a:pPr marL="673100" lvl="1" indent="-193675" eaLnBrk="0" hangingPunct="0">
                <a:lnSpc>
                  <a:spcPct val="120000"/>
                </a:lnSpc>
                <a:buFontTx/>
                <a:buChar char="•"/>
              </a:pPr>
              <a:r>
                <a:rPr lang="en-US" altLang="zh-CN" sz="1600" dirty="0">
                  <a:latin typeface="楷体_GB2312" pitchFamily="49" charset="-122"/>
                  <a:ea typeface="楷体_GB2312" pitchFamily="49" charset="-122"/>
                </a:rPr>
                <a:t>4% </a:t>
              </a:r>
              <a:r>
                <a:rPr lang="zh-CN" altLang="en-US" sz="1600" dirty="0">
                  <a:latin typeface="楷体_GB2312" pitchFamily="49" charset="-122"/>
                  <a:ea typeface="楷体_GB2312" pitchFamily="49" charset="-122"/>
                </a:rPr>
                <a:t>脂肪</a:t>
              </a:r>
              <a:r>
                <a:rPr lang="zh-CN" altLang="en-US" dirty="0">
                  <a:latin typeface="楷体_GB2312" pitchFamily="49" charset="-122"/>
                  <a:ea typeface="楷体_GB2312" pitchFamily="49" charset="-122"/>
                </a:rPr>
                <a:t> </a:t>
              </a:r>
            </a:p>
            <a:p>
              <a:pPr marL="288925" indent="-288925" eaLnBrk="0" hangingPunct="0">
                <a:lnSpc>
                  <a:spcPct val="120000"/>
                </a:lnSpc>
              </a:pPr>
              <a:r>
                <a:rPr lang="en-US" b="1" dirty="0">
                  <a:latin typeface="楷体_GB2312" pitchFamily="49" charset="-122"/>
                  <a:ea typeface="楷体_GB2312" pitchFamily="49" charset="-122"/>
                  <a:cs typeface="Times New Roman (Hebrew)" pitchFamily="26" charset="-79"/>
                </a:rPr>
                <a:t>	</a:t>
              </a:r>
              <a:r>
                <a:rPr lang="zh-CN" altLang="en-US" b="1" dirty="0">
                  <a:latin typeface="楷体_GB2312" pitchFamily="49" charset="-122"/>
                  <a:ea typeface="楷体_GB2312" pitchFamily="49" charset="-122"/>
                </a:rPr>
                <a:t>　</a:t>
              </a:r>
              <a:r>
                <a:rPr lang="en-US" b="1" dirty="0">
                  <a:latin typeface="楷体_GB2312" pitchFamily="49" charset="-122"/>
                  <a:ea typeface="楷体_GB2312" pitchFamily="49" charset="-122"/>
                </a:rPr>
                <a:t>6% </a:t>
              </a:r>
              <a:r>
                <a:rPr lang="zh-CN" altLang="en-US" b="1" dirty="0">
                  <a:latin typeface="楷体_GB2312" pitchFamily="49" charset="-122"/>
                  <a:ea typeface="楷体_GB2312" pitchFamily="49" charset="-122"/>
                </a:rPr>
                <a:t>灰分</a:t>
              </a:r>
            </a:p>
          </p:txBody>
        </p:sp>
        <p:sp>
          <p:nvSpPr>
            <p:cNvPr id="5385" name="Rectangle 265"/>
            <p:cNvSpPr>
              <a:spLocks noChangeArrowheads="1"/>
            </p:cNvSpPr>
            <p:nvPr/>
          </p:nvSpPr>
          <p:spPr bwMode="auto">
            <a:xfrm>
              <a:off x="2472" y="3702"/>
              <a:ext cx="889" cy="231"/>
            </a:xfrm>
            <a:prstGeom prst="rect">
              <a:avLst/>
            </a:prstGeom>
            <a:noFill/>
            <a:ln w="3175">
              <a:noFill/>
              <a:miter lim="800000"/>
              <a:headEnd/>
              <a:tailEnd/>
            </a:ln>
            <a:effectLst/>
          </p:spPr>
          <p:txBody>
            <a:bodyPr wrap="none">
              <a:spAutoFit/>
            </a:bodyPr>
            <a:lstStyle/>
            <a:p>
              <a:pPr eaLnBrk="0" hangingPunct="0"/>
              <a:r>
                <a:rPr lang="zh-CN" altLang="en-US" b="1"/>
                <a:t>灰分的组成</a:t>
              </a:r>
              <a:r>
                <a:rPr lang="en-US" altLang="zh-CN" b="1">
                  <a:cs typeface="Times New Roman (Hebrew)" pitchFamily="26" charset="-79"/>
                </a:rPr>
                <a:t>:</a:t>
              </a:r>
              <a:endParaRPr lang="zh-CN" altLang="he-IL" b="1">
                <a:cs typeface="Times New Roman (Hebrew)" pitchFamily="26" charset="-79"/>
              </a:endParaRPr>
            </a:p>
          </p:txBody>
        </p:sp>
        <p:sp>
          <p:nvSpPr>
            <p:cNvPr id="5386" name="Oval 266" descr="水滴"/>
            <p:cNvSpPr>
              <a:spLocks noChangeArrowheads="1"/>
            </p:cNvSpPr>
            <p:nvPr/>
          </p:nvSpPr>
          <p:spPr bwMode="auto">
            <a:xfrm>
              <a:off x="2112" y="346"/>
              <a:ext cx="1494" cy="816"/>
            </a:xfrm>
            <a:prstGeom prst="ellipse">
              <a:avLst/>
            </a:prstGeom>
            <a:blipFill dpi="0" rotWithShape="0">
              <a:blip r:embed="rId4" cstate="print"/>
              <a:srcRect/>
              <a:tile tx="0" ty="0" sx="100000" sy="100000" flip="none" algn="tl"/>
            </a:blipFill>
            <a:ln w="3175">
              <a:solidFill>
                <a:srgbClr val="CCFFFF"/>
              </a:solidFill>
              <a:round/>
              <a:headEnd/>
              <a:tailEnd/>
            </a:ln>
            <a:effectLst/>
          </p:spPr>
          <p:txBody>
            <a:bodyPr wrap="none" anchor="ctr"/>
            <a:lstStyle/>
            <a:p>
              <a:endParaRPr lang="zh-CN" altLang="en-US"/>
            </a:p>
          </p:txBody>
        </p:sp>
        <p:sp>
          <p:nvSpPr>
            <p:cNvPr id="5387" name="Rectangle 267"/>
            <p:cNvSpPr>
              <a:spLocks noChangeArrowheads="1"/>
            </p:cNvSpPr>
            <p:nvPr/>
          </p:nvSpPr>
          <p:spPr bwMode="auto">
            <a:xfrm>
              <a:off x="2336" y="618"/>
              <a:ext cx="1012" cy="288"/>
            </a:xfrm>
            <a:prstGeom prst="rect">
              <a:avLst/>
            </a:prstGeom>
            <a:noFill/>
            <a:ln w="3175">
              <a:noFill/>
              <a:miter lim="800000"/>
              <a:headEnd/>
              <a:tailEnd/>
            </a:ln>
            <a:effectLst/>
          </p:spPr>
          <p:txBody>
            <a:bodyPr wrap="none">
              <a:spAutoFit/>
            </a:bodyPr>
            <a:lstStyle/>
            <a:p>
              <a:r>
                <a:rPr lang="en-US" sz="2400" dirty="0">
                  <a:solidFill>
                    <a:schemeClr val="bg1"/>
                  </a:solidFill>
                  <a:latin typeface="Arial Black" pitchFamily="34" charset="0"/>
                  <a:cs typeface="Times New Roman (Hebrew)" pitchFamily="26" charset="-79"/>
                </a:rPr>
                <a:t>80% </a:t>
              </a:r>
              <a:r>
                <a:rPr lang="zh-CN" altLang="en-US" sz="2400" dirty="0">
                  <a:solidFill>
                    <a:schemeClr val="bg1"/>
                  </a:solidFill>
                  <a:latin typeface="Arial Black" pitchFamily="34" charset="0"/>
                </a:rPr>
                <a:t>水分</a:t>
              </a:r>
            </a:p>
          </p:txBody>
        </p:sp>
        <p:sp>
          <p:nvSpPr>
            <p:cNvPr id="5388" name="Oval 268" descr="褐色大理石"/>
            <p:cNvSpPr>
              <a:spLocks noChangeArrowheads="1"/>
            </p:cNvSpPr>
            <p:nvPr/>
          </p:nvSpPr>
          <p:spPr bwMode="auto">
            <a:xfrm>
              <a:off x="1882" y="1026"/>
              <a:ext cx="726" cy="363"/>
            </a:xfrm>
            <a:prstGeom prst="ellipse">
              <a:avLst/>
            </a:prstGeom>
            <a:blipFill dpi="0" rotWithShape="0">
              <a:blip r:embed="rId5" cstate="print"/>
              <a:srcRect/>
              <a:tile tx="0" ty="0" sx="100000" sy="100000" flip="none" algn="tl"/>
            </a:blipFill>
            <a:ln w="3175">
              <a:solidFill>
                <a:srgbClr val="CCFFFF"/>
              </a:solidFill>
              <a:round/>
              <a:headEnd/>
              <a:tailEnd/>
            </a:ln>
            <a:effectLst/>
          </p:spPr>
          <p:txBody>
            <a:bodyPr wrap="none" anchor="ctr"/>
            <a:lstStyle/>
            <a:p>
              <a:endParaRPr lang="zh-CN" altLang="en-US"/>
            </a:p>
          </p:txBody>
        </p:sp>
        <p:sp>
          <p:nvSpPr>
            <p:cNvPr id="5389" name="Rectangle 269"/>
            <p:cNvSpPr>
              <a:spLocks noChangeArrowheads="1"/>
            </p:cNvSpPr>
            <p:nvPr/>
          </p:nvSpPr>
          <p:spPr bwMode="auto">
            <a:xfrm>
              <a:off x="1927" y="1147"/>
              <a:ext cx="660" cy="173"/>
            </a:xfrm>
            <a:prstGeom prst="rect">
              <a:avLst/>
            </a:prstGeom>
            <a:noFill/>
            <a:ln w="3175">
              <a:noFill/>
              <a:miter lim="800000"/>
              <a:headEnd/>
              <a:tailEnd/>
            </a:ln>
            <a:effectLst/>
          </p:spPr>
          <p:txBody>
            <a:bodyPr wrap="none">
              <a:spAutoFit/>
            </a:bodyPr>
            <a:lstStyle/>
            <a:p>
              <a:r>
                <a:rPr lang="en-US" sz="1200" b="1">
                  <a:solidFill>
                    <a:srgbClr val="FFFFFF"/>
                  </a:solidFill>
                  <a:latin typeface="Arial Black" pitchFamily="34" charset="0"/>
                  <a:cs typeface="Times New Roman (Hebrew)" pitchFamily="26" charset="-79"/>
                </a:rPr>
                <a:t>20% </a:t>
              </a:r>
              <a:r>
                <a:rPr lang="zh-CN" altLang="en-US" sz="1200" b="1">
                  <a:solidFill>
                    <a:srgbClr val="FFFFFF"/>
                  </a:solidFill>
                  <a:latin typeface="Arial Black" pitchFamily="34" charset="0"/>
                </a:rPr>
                <a:t>干物质</a:t>
              </a:r>
            </a:p>
          </p:txBody>
        </p:sp>
        <p:sp>
          <p:nvSpPr>
            <p:cNvPr id="5390" name="AutoShape 270"/>
            <p:cNvSpPr>
              <a:spLocks noChangeArrowheads="1"/>
            </p:cNvSpPr>
            <p:nvPr/>
          </p:nvSpPr>
          <p:spPr bwMode="auto">
            <a:xfrm>
              <a:off x="1837" y="3793"/>
              <a:ext cx="363" cy="99"/>
            </a:xfrm>
            <a:prstGeom prst="rightArrow">
              <a:avLst>
                <a:gd name="adj1" fmla="val 50000"/>
                <a:gd name="adj2" fmla="val 91667"/>
              </a:avLst>
            </a:prstGeom>
            <a:solidFill>
              <a:schemeClr val="tx1"/>
            </a:solidFill>
            <a:ln w="3175">
              <a:solidFill>
                <a:srgbClr val="CCFFFF"/>
              </a:solidFill>
              <a:miter lim="800000"/>
              <a:headEnd/>
              <a:tailEnd/>
            </a:ln>
            <a:effectLst/>
          </p:spPr>
          <p:txBody>
            <a:bodyPr wrap="none" anchor="ctr"/>
            <a:lstStyle/>
            <a:p>
              <a:endParaRPr lang="zh-CN" altLang="en-US"/>
            </a:p>
          </p:txBody>
        </p:sp>
        <p:sp>
          <p:nvSpPr>
            <p:cNvPr id="5391" name="AutoShape 271"/>
            <p:cNvSpPr>
              <a:spLocks noChangeArrowheads="1"/>
            </p:cNvSpPr>
            <p:nvPr/>
          </p:nvSpPr>
          <p:spPr bwMode="auto">
            <a:xfrm>
              <a:off x="3515" y="3657"/>
              <a:ext cx="635" cy="227"/>
            </a:xfrm>
            <a:custGeom>
              <a:avLst/>
              <a:gdLst>
                <a:gd name="G0" fmla="+- 10443 0 0"/>
                <a:gd name="G1" fmla="+- 17821 0 0"/>
                <a:gd name="G2" fmla="+- 4472 0 0"/>
                <a:gd name="G3" fmla="*/ 10443 1 2"/>
                <a:gd name="G4" fmla="+- G3 10800 0"/>
                <a:gd name="G5" fmla="+- 21600 10443 17821"/>
                <a:gd name="G6" fmla="+- 17821 4472 0"/>
                <a:gd name="G7" fmla="*/ G6 1 2"/>
                <a:gd name="G8" fmla="*/ 17821 2 1"/>
                <a:gd name="G9" fmla="+- G8 0 21600"/>
                <a:gd name="G10" fmla="*/ 21600 G0 G1"/>
                <a:gd name="G11" fmla="*/ 21600 G4 G1"/>
                <a:gd name="G12" fmla="*/ 21600 G5 G1"/>
                <a:gd name="G13" fmla="*/ 21600 G7 G1"/>
                <a:gd name="G14" fmla="*/ 17821 1 2"/>
                <a:gd name="G15" fmla="+- G5 0 G4"/>
                <a:gd name="G16" fmla="+- G0 0 G4"/>
                <a:gd name="G17" fmla="*/ G2 G15 G16"/>
                <a:gd name="T0" fmla="*/ 16022 w 21600"/>
                <a:gd name="T1" fmla="*/ 0 h 21600"/>
                <a:gd name="T2" fmla="*/ 10443 w 21600"/>
                <a:gd name="T3" fmla="*/ 4472 h 21600"/>
                <a:gd name="T4" fmla="*/ 0 w 21600"/>
                <a:gd name="T5" fmla="*/ 19420 h 21600"/>
                <a:gd name="T6" fmla="*/ 8911 w 21600"/>
                <a:gd name="T7" fmla="*/ 21600 h 21600"/>
                <a:gd name="T8" fmla="*/ 17821 w 21600"/>
                <a:gd name="T9" fmla="*/ 13511 h 21600"/>
                <a:gd name="T10" fmla="*/ 21600 w 21600"/>
                <a:gd name="T11" fmla="*/ 4472 h 21600"/>
                <a:gd name="T12" fmla="*/ 17694720 60000 65536"/>
                <a:gd name="T13" fmla="*/ 11796480 60000 65536"/>
                <a:gd name="T14" fmla="*/ 11796480 60000 65536"/>
                <a:gd name="T15" fmla="*/ 5898240 60000 65536"/>
                <a:gd name="T16" fmla="*/ 0 60000 65536"/>
                <a:gd name="T17" fmla="*/ 0 60000 65536"/>
                <a:gd name="T18" fmla="*/ 0 w 21600"/>
                <a:gd name="T19" fmla="*/ G12 h 21600"/>
                <a:gd name="T20" fmla="*/ G1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022" y="0"/>
                  </a:moveTo>
                  <a:lnTo>
                    <a:pt x="10443" y="4472"/>
                  </a:lnTo>
                  <a:lnTo>
                    <a:pt x="14222" y="4472"/>
                  </a:lnTo>
                  <a:lnTo>
                    <a:pt x="14222" y="17238"/>
                  </a:lnTo>
                  <a:lnTo>
                    <a:pt x="0" y="17238"/>
                  </a:lnTo>
                  <a:lnTo>
                    <a:pt x="0" y="21600"/>
                  </a:lnTo>
                  <a:lnTo>
                    <a:pt x="17821" y="21600"/>
                  </a:lnTo>
                  <a:lnTo>
                    <a:pt x="17821" y="4472"/>
                  </a:lnTo>
                  <a:lnTo>
                    <a:pt x="21600" y="4472"/>
                  </a:lnTo>
                  <a:close/>
                </a:path>
              </a:pathLst>
            </a:custGeom>
            <a:solidFill>
              <a:schemeClr val="tx1"/>
            </a:solidFill>
            <a:ln w="3175">
              <a:solidFill>
                <a:srgbClr val="CCFFFF"/>
              </a:solidFill>
              <a:miter lim="800000"/>
              <a:headEnd/>
              <a:tailEnd/>
            </a:ln>
            <a:effectLst/>
          </p:spPr>
          <p:txBody>
            <a:bodyPr wrap="none" anchor="ctr"/>
            <a:lstStyle/>
            <a:p>
              <a:endParaRPr lang="zh-CN" altLang="en-US"/>
            </a:p>
          </p:txBody>
        </p:sp>
        <p:sp>
          <p:nvSpPr>
            <p:cNvPr id="5392" name="AutoShape 272"/>
            <p:cNvSpPr>
              <a:spLocks noChangeArrowheads="1"/>
            </p:cNvSpPr>
            <p:nvPr/>
          </p:nvSpPr>
          <p:spPr bwMode="auto">
            <a:xfrm>
              <a:off x="1383" y="482"/>
              <a:ext cx="768" cy="288"/>
            </a:xfrm>
            <a:prstGeom prst="curvedDownArrow">
              <a:avLst>
                <a:gd name="adj1" fmla="val 16654"/>
                <a:gd name="adj2" fmla="val 70136"/>
                <a:gd name="adj3" fmla="val 44444"/>
              </a:avLst>
            </a:prstGeom>
            <a:solidFill>
              <a:srgbClr val="FFCC00"/>
            </a:solidFill>
            <a:ln w="3175">
              <a:solidFill>
                <a:schemeClr val="tx1"/>
              </a:solidFill>
              <a:miter lim="800000"/>
              <a:headEnd/>
              <a:tailEnd/>
            </a:ln>
            <a:effectLst/>
          </p:spPr>
          <p:txBody>
            <a:bodyPr wrap="none" anchor="ctr"/>
            <a:lstStyle/>
            <a:p>
              <a:endParaRPr lang="zh-CN" altLang="en-US"/>
            </a:p>
          </p:txBody>
        </p:sp>
      </p:gr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457200" y="260648"/>
            <a:ext cx="8229600" cy="957858"/>
          </a:xfrm>
        </p:spPr>
        <p:txBody>
          <a:bodyPr>
            <a:normAutofit/>
          </a:bodyPr>
          <a:lstStyle/>
          <a:p>
            <a:pPr algn="ctr" eaLnBrk="1" hangingPunct="1">
              <a:defRPr/>
            </a:pPr>
            <a:r>
              <a:rPr lang="zh-CN" altLang="en-US" sz="2800" dirty="0">
                <a:solidFill>
                  <a:srgbClr val="FFFF00"/>
                </a:solidFill>
                <a:ea typeface="宋体" pitchFamily="2" charset="-122"/>
              </a:rPr>
              <a:t>植物体内必须元素含量及其相对比例</a:t>
            </a:r>
          </a:p>
        </p:txBody>
      </p:sp>
      <p:pic>
        <p:nvPicPr>
          <p:cNvPr id="45059" name="Picture 5" descr="44"/>
          <p:cNvPicPr>
            <a:picLocks noGrp="1" noChangeAspect="1" noChangeArrowheads="1"/>
          </p:cNvPicPr>
          <p:nvPr>
            <p:ph type="body" idx="1"/>
          </p:nvPr>
        </p:nvPicPr>
        <p:blipFill>
          <a:blip r:embed="rId2" cstate="print"/>
          <a:srcRect t="10101"/>
          <a:stretch>
            <a:fillRect/>
          </a:stretch>
        </p:blipFill>
        <p:spPr bwMode="auto">
          <a:xfrm>
            <a:off x="755576" y="1052736"/>
            <a:ext cx="7848600" cy="5257800"/>
          </a:xfrm>
          <a:noFill/>
        </p:spPr>
      </p:pic>
      <p:sp>
        <p:nvSpPr>
          <p:cNvPr id="4" name="矩形 3"/>
          <p:cNvSpPr/>
          <p:nvPr/>
        </p:nvSpPr>
        <p:spPr>
          <a:xfrm>
            <a:off x="1403648" y="5661248"/>
            <a:ext cx="6912768" cy="28803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475656" y="2708920"/>
            <a:ext cx="6912768" cy="792088"/>
          </a:xfrm>
          <a:prstGeom prst="rect">
            <a:avLst/>
          </a:pr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323528" y="260648"/>
            <a:ext cx="8229600" cy="1143000"/>
          </a:xfrm>
        </p:spPr>
        <p:txBody>
          <a:bodyPr/>
          <a:lstStyle/>
          <a:p>
            <a:pPr eaLnBrk="1" hangingPunct="1">
              <a:defRPr/>
            </a:pPr>
            <a:r>
              <a:rPr lang="en-US" altLang="zh-CN" sz="2800" dirty="0">
                <a:solidFill>
                  <a:srgbClr val="0BF57A"/>
                </a:solidFill>
                <a:ea typeface="宋体" pitchFamily="2" charset="-122"/>
              </a:rPr>
              <a:t>(</a:t>
            </a:r>
            <a:r>
              <a:rPr lang="zh-CN" altLang="en-US" sz="2800" dirty="0">
                <a:solidFill>
                  <a:srgbClr val="0BF57A"/>
                </a:solidFill>
                <a:ea typeface="宋体" pitchFamily="2" charset="-122"/>
              </a:rPr>
              <a:t>二</a:t>
            </a:r>
            <a:r>
              <a:rPr lang="en-US" altLang="zh-CN" sz="2800" dirty="0">
                <a:solidFill>
                  <a:srgbClr val="0BF57A"/>
                </a:solidFill>
                <a:ea typeface="宋体" pitchFamily="2" charset="-122"/>
              </a:rPr>
              <a:t>)</a:t>
            </a:r>
            <a:r>
              <a:rPr lang="zh-CN" altLang="en-US" sz="2800" dirty="0">
                <a:solidFill>
                  <a:srgbClr val="0BF57A"/>
                </a:solidFill>
                <a:ea typeface="宋体" pitchFamily="2" charset="-122"/>
              </a:rPr>
              <a:t>植物根系对无机态离子养分的吸收 </a:t>
            </a:r>
          </a:p>
        </p:txBody>
      </p:sp>
      <p:sp>
        <p:nvSpPr>
          <p:cNvPr id="79875" name="Rectangle 3"/>
          <p:cNvSpPr>
            <a:spLocks noGrp="1" noChangeArrowheads="1"/>
          </p:cNvSpPr>
          <p:nvPr>
            <p:ph type="body" idx="1"/>
          </p:nvPr>
        </p:nvSpPr>
        <p:spPr>
          <a:xfrm>
            <a:off x="395536" y="1412776"/>
            <a:ext cx="8229600" cy="4320480"/>
          </a:xfrm>
        </p:spPr>
        <p:txBody>
          <a:bodyPr>
            <a:noAutofit/>
          </a:bodyPr>
          <a:lstStyle/>
          <a:p>
            <a:pPr marL="0" indent="0">
              <a:lnSpc>
                <a:spcPct val="200000"/>
              </a:lnSpc>
              <a:spcBef>
                <a:spcPts val="600"/>
              </a:spcBef>
              <a:buNone/>
            </a:pPr>
            <a:r>
              <a:rPr lang="zh-CN" altLang="en-US" sz="2000" b="1" dirty="0">
                <a:solidFill>
                  <a:srgbClr val="0BF57A"/>
                </a:solidFill>
                <a:ea typeface="黑体" pitchFamily="49" charset="-122"/>
              </a:rPr>
              <a:t>植物的养分吸收</a:t>
            </a:r>
            <a:r>
              <a:rPr lang="zh-CN" altLang="en-US" sz="2000" b="1" dirty="0">
                <a:solidFill>
                  <a:schemeClr val="tx1"/>
                </a:solidFill>
                <a:ea typeface="宋体" pitchFamily="2" charset="-122"/>
              </a:rPr>
              <a:t>－是指养分进入植物体内的过程。</a:t>
            </a:r>
          </a:p>
          <a:p>
            <a:pPr marL="0" indent="0">
              <a:lnSpc>
                <a:spcPct val="200000"/>
              </a:lnSpc>
              <a:spcBef>
                <a:spcPts val="600"/>
              </a:spcBef>
              <a:buNone/>
            </a:pPr>
            <a:r>
              <a:rPr lang="zh-CN" altLang="en-US" sz="2000" b="1" dirty="0">
                <a:solidFill>
                  <a:srgbClr val="0BF57A"/>
                </a:solidFill>
                <a:ea typeface="黑体" pitchFamily="49" charset="-122"/>
              </a:rPr>
              <a:t>泛义的吸收</a:t>
            </a:r>
            <a:r>
              <a:rPr lang="zh-CN" altLang="en-US" sz="2000" b="1" dirty="0">
                <a:solidFill>
                  <a:schemeClr val="tx1"/>
                </a:solidFill>
                <a:ea typeface="宋体" pitchFamily="2" charset="-122"/>
              </a:rPr>
              <a:t>－指养分从外部介质进入植物体中的任何部分。</a:t>
            </a:r>
          </a:p>
          <a:p>
            <a:pPr marL="0" indent="0">
              <a:lnSpc>
                <a:spcPct val="200000"/>
              </a:lnSpc>
              <a:spcBef>
                <a:spcPts val="600"/>
              </a:spcBef>
              <a:buNone/>
            </a:pPr>
            <a:r>
              <a:rPr lang="zh-CN" altLang="en-US" sz="2000" b="1" dirty="0">
                <a:solidFill>
                  <a:srgbClr val="0BF57A"/>
                </a:solidFill>
                <a:ea typeface="黑体" pitchFamily="49" charset="-122"/>
              </a:rPr>
              <a:t>确切的吸收</a:t>
            </a:r>
            <a:r>
              <a:rPr lang="zh-CN" altLang="en-US" sz="2000" b="1" dirty="0">
                <a:solidFill>
                  <a:schemeClr val="tx1"/>
                </a:solidFill>
                <a:ea typeface="黑体" pitchFamily="49" charset="-122"/>
              </a:rPr>
              <a:t>－指养分通过细胞原生质膜进入细胞内的过程。</a:t>
            </a:r>
            <a:endParaRPr lang="en-US" altLang="zh-CN" sz="2400" b="1" dirty="0">
              <a:solidFill>
                <a:schemeClr val="tx1"/>
              </a:solidFill>
              <a:ea typeface="宋体" pitchFamily="2" charset="-122"/>
            </a:endParaRPr>
          </a:p>
          <a:p>
            <a:pPr marL="0" indent="342900" eaLnBrk="1" hangingPunct="1">
              <a:lnSpc>
                <a:spcPct val="150000"/>
              </a:lnSpc>
              <a:spcBef>
                <a:spcPts val="1200"/>
              </a:spcBef>
              <a:buFont typeface="Symbol" pitchFamily="18" charset="2"/>
              <a:buNone/>
              <a:defRPr/>
            </a:pPr>
            <a:r>
              <a:rPr lang="zh-CN" altLang="en-US" sz="2400" b="1" dirty="0">
                <a:solidFill>
                  <a:schemeClr val="tx1"/>
                </a:solidFill>
                <a:ea typeface="宋体" pitchFamily="2" charset="-122"/>
              </a:rPr>
              <a:t>植物对养分的吸收是一个很复杂的过程，是从</a:t>
            </a:r>
            <a:r>
              <a:rPr lang="zh-CN" altLang="en-US" sz="2400" b="1" u="sng" dirty="0">
                <a:solidFill>
                  <a:srgbClr val="FFFF00"/>
                </a:solidFill>
                <a:ea typeface="宋体" pitchFamily="2" charset="-122"/>
              </a:rPr>
              <a:t>根外介质到根表的迁移</a:t>
            </a:r>
            <a:r>
              <a:rPr lang="zh-CN" altLang="en-US" sz="2400" b="1" dirty="0">
                <a:solidFill>
                  <a:schemeClr val="tx1"/>
                </a:solidFill>
                <a:ea typeface="宋体" pitchFamily="2" charset="-122"/>
              </a:rPr>
              <a:t>，从</a:t>
            </a:r>
            <a:r>
              <a:rPr lang="zh-CN" altLang="en-US" sz="2400" b="1" u="sng" dirty="0">
                <a:solidFill>
                  <a:srgbClr val="FFFF00"/>
                </a:solidFill>
                <a:ea typeface="宋体" pitchFamily="2" charset="-122"/>
              </a:rPr>
              <a:t>根表进入根内的移动</a:t>
            </a:r>
            <a:r>
              <a:rPr lang="zh-CN" altLang="en-US" sz="2400" b="1" dirty="0">
                <a:solidFill>
                  <a:schemeClr val="tx1"/>
                </a:solidFill>
                <a:ea typeface="宋体" pitchFamily="2" charset="-122"/>
              </a:rPr>
              <a:t>以及</a:t>
            </a:r>
            <a:r>
              <a:rPr lang="zh-CN" altLang="en-US" sz="2400" b="1" u="sng" dirty="0">
                <a:solidFill>
                  <a:srgbClr val="FFFF00"/>
                </a:solidFill>
                <a:ea typeface="宋体" pitchFamily="2" charset="-122"/>
              </a:rPr>
              <a:t>养分在植物体内共质体间的运输</a:t>
            </a:r>
            <a:r>
              <a:rPr lang="zh-CN" altLang="en-US" sz="2400" b="1" dirty="0">
                <a:solidFill>
                  <a:schemeClr val="tx1"/>
                </a:solidFill>
                <a:ea typeface="宋体" pitchFamily="2" charset="-122"/>
              </a:rPr>
              <a:t>这三个途径来进行的。</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994" name="Picture 2"/>
          <p:cNvPicPr>
            <a:picLocks noChangeAspect="1" noChangeArrowheads="1"/>
          </p:cNvPicPr>
          <p:nvPr/>
        </p:nvPicPr>
        <p:blipFill>
          <a:blip r:embed="rId2" cstate="print"/>
          <a:srcRect/>
          <a:stretch>
            <a:fillRect/>
          </a:stretch>
        </p:blipFill>
        <p:spPr bwMode="auto">
          <a:xfrm>
            <a:off x="755576" y="1052736"/>
            <a:ext cx="7859713" cy="5591175"/>
          </a:xfrm>
          <a:prstGeom prst="rect">
            <a:avLst/>
          </a:prstGeom>
          <a:solidFill>
            <a:schemeClr val="tx1"/>
          </a:solidFill>
          <a:ln w="9525">
            <a:noFill/>
            <a:miter lim="800000"/>
            <a:headEnd/>
            <a:tailEnd/>
          </a:ln>
          <a:effectLst/>
        </p:spPr>
      </p:pic>
      <p:sp>
        <p:nvSpPr>
          <p:cNvPr id="84995" name="Text Box 3"/>
          <p:cNvSpPr txBox="1">
            <a:spLocks noChangeArrowheads="1"/>
          </p:cNvSpPr>
          <p:nvPr/>
        </p:nvSpPr>
        <p:spPr bwMode="auto">
          <a:xfrm>
            <a:off x="1000125" y="2259013"/>
            <a:ext cx="184150" cy="457200"/>
          </a:xfrm>
          <a:prstGeom prst="rect">
            <a:avLst/>
          </a:prstGeom>
          <a:noFill/>
          <a:ln w="9525">
            <a:noFill/>
            <a:miter lim="800000"/>
            <a:headEnd/>
            <a:tailEnd/>
          </a:ln>
          <a:effectLst/>
        </p:spPr>
        <p:txBody>
          <a:bodyPr>
            <a:spAutoFit/>
          </a:bodyPr>
          <a:lstStyle/>
          <a:p>
            <a:pPr algn="l">
              <a:spcBef>
                <a:spcPct val="50000"/>
              </a:spcBef>
            </a:pPr>
            <a:endParaRPr kumimoji="0" lang="en-US" b="0">
              <a:solidFill>
                <a:schemeClr val="tx1"/>
              </a:solidFill>
              <a:latin typeface="Arial" pitchFamily="34" charset="0"/>
              <a:ea typeface="宋体" pitchFamily="2" charset="-122"/>
            </a:endParaRPr>
          </a:p>
        </p:txBody>
      </p:sp>
      <p:sp>
        <p:nvSpPr>
          <p:cNvPr id="84996" name="Text Box 4"/>
          <p:cNvSpPr txBox="1">
            <a:spLocks noChangeArrowheads="1"/>
          </p:cNvSpPr>
          <p:nvPr/>
        </p:nvSpPr>
        <p:spPr bwMode="auto">
          <a:xfrm>
            <a:off x="323528" y="2492896"/>
            <a:ext cx="1080120" cy="369332"/>
          </a:xfrm>
          <a:prstGeom prst="rect">
            <a:avLst/>
          </a:prstGeom>
          <a:solidFill>
            <a:srgbClr val="FFFFCC"/>
          </a:solidFill>
          <a:ln w="9525">
            <a:noFill/>
            <a:miter lim="800000"/>
            <a:headEnd/>
            <a:tailEnd/>
          </a:ln>
          <a:effectLst/>
        </p:spPr>
        <p:txBody>
          <a:bodyPr wrap="square">
            <a:spAutoFit/>
          </a:bodyPr>
          <a:lstStyle/>
          <a:p>
            <a:pPr algn="l">
              <a:spcBef>
                <a:spcPct val="50000"/>
              </a:spcBef>
            </a:pPr>
            <a:r>
              <a:rPr kumimoji="0" lang="en-AU" altLang="zh-CN" b="1" dirty="0">
                <a:solidFill>
                  <a:srgbClr val="FF0000"/>
                </a:solidFill>
                <a:ea typeface="宋体" pitchFamily="2" charset="-122"/>
              </a:rPr>
              <a:t>nutrient</a:t>
            </a:r>
            <a:endParaRPr kumimoji="0" lang="en-US" b="1" dirty="0">
              <a:solidFill>
                <a:srgbClr val="FF0000"/>
              </a:solidFill>
              <a:ea typeface="宋体" pitchFamily="2" charset="-122"/>
            </a:endParaRPr>
          </a:p>
        </p:txBody>
      </p:sp>
      <p:sp>
        <p:nvSpPr>
          <p:cNvPr id="84997" name="Text Box 5"/>
          <p:cNvSpPr txBox="1">
            <a:spLocks noChangeArrowheads="1"/>
          </p:cNvSpPr>
          <p:nvPr/>
        </p:nvSpPr>
        <p:spPr bwMode="auto">
          <a:xfrm>
            <a:off x="1331640" y="2284130"/>
            <a:ext cx="2449512" cy="784830"/>
          </a:xfrm>
          <a:prstGeom prst="rect">
            <a:avLst/>
          </a:prstGeom>
          <a:noFill/>
          <a:ln w="9525">
            <a:noFill/>
            <a:miter lim="800000"/>
            <a:headEnd/>
            <a:tailEnd/>
          </a:ln>
          <a:effectLst/>
        </p:spPr>
        <p:txBody>
          <a:bodyPr>
            <a:spAutoFit/>
          </a:bodyPr>
          <a:lstStyle/>
          <a:p>
            <a:pPr algn="ctr">
              <a:spcBef>
                <a:spcPct val="50000"/>
              </a:spcBef>
            </a:pPr>
            <a:r>
              <a:rPr lang="zh-CN" altLang="en-US" b="1" dirty="0">
                <a:solidFill>
                  <a:srgbClr val="0000FF"/>
                </a:solidFill>
                <a:latin typeface="黑体" pitchFamily="49" charset="-122"/>
                <a:ea typeface="黑体" pitchFamily="49" charset="-122"/>
              </a:rPr>
              <a:t>迁移</a:t>
            </a:r>
          </a:p>
          <a:p>
            <a:pPr algn="ctr">
              <a:spcBef>
                <a:spcPct val="50000"/>
              </a:spcBef>
            </a:pPr>
            <a:r>
              <a:rPr lang="zh-CN" altLang="en-US" b="1" dirty="0">
                <a:solidFill>
                  <a:srgbClr val="0000FF"/>
                </a:solidFill>
                <a:latin typeface="黑体" pitchFamily="49" charset="-122"/>
                <a:ea typeface="黑体" pitchFamily="49" charset="-122"/>
              </a:rPr>
              <a:t>截获 质流 扩散</a:t>
            </a:r>
          </a:p>
        </p:txBody>
      </p:sp>
      <p:sp>
        <p:nvSpPr>
          <p:cNvPr id="84998" name="Text Box 6"/>
          <p:cNvSpPr txBox="1">
            <a:spLocks noChangeArrowheads="1"/>
          </p:cNvSpPr>
          <p:nvPr/>
        </p:nvSpPr>
        <p:spPr bwMode="auto">
          <a:xfrm>
            <a:off x="6516216" y="2924944"/>
            <a:ext cx="1655762" cy="899926"/>
          </a:xfrm>
          <a:prstGeom prst="rect">
            <a:avLst/>
          </a:prstGeom>
          <a:noFill/>
          <a:ln w="9525">
            <a:noFill/>
            <a:miter lim="800000"/>
            <a:headEnd/>
            <a:tailEnd/>
          </a:ln>
          <a:effectLst/>
        </p:spPr>
        <p:txBody>
          <a:bodyPr>
            <a:spAutoFit/>
          </a:bodyPr>
          <a:lstStyle/>
          <a:p>
            <a:pPr algn="ctr">
              <a:spcBef>
                <a:spcPct val="50000"/>
              </a:spcBef>
            </a:pPr>
            <a:r>
              <a:rPr lang="zh-CN" altLang="en-US" b="1" dirty="0">
                <a:solidFill>
                  <a:srgbClr val="FF0000"/>
                </a:solidFill>
                <a:latin typeface="黑体" pitchFamily="49" charset="-122"/>
                <a:ea typeface="黑体" pitchFamily="49" charset="-122"/>
              </a:rPr>
              <a:t>主动吸收</a:t>
            </a:r>
            <a:r>
              <a:rPr lang="zh-CN" altLang="en-US" b="1" dirty="0">
                <a:solidFill>
                  <a:srgbClr val="0000FF"/>
                </a:solidFill>
                <a:latin typeface="黑体" pitchFamily="49" charset="-122"/>
                <a:ea typeface="黑体" pitchFamily="49" charset="-122"/>
              </a:rPr>
              <a:t> </a:t>
            </a:r>
          </a:p>
          <a:p>
            <a:pPr algn="ctr">
              <a:lnSpc>
                <a:spcPct val="170000"/>
              </a:lnSpc>
              <a:spcBef>
                <a:spcPct val="50000"/>
              </a:spcBef>
            </a:pPr>
            <a:r>
              <a:rPr lang="zh-CN" altLang="en-US" b="1" dirty="0">
                <a:solidFill>
                  <a:srgbClr val="FF0000"/>
                </a:solidFill>
                <a:latin typeface="黑体" pitchFamily="49" charset="-122"/>
                <a:ea typeface="黑体" pitchFamily="49" charset="-122"/>
              </a:rPr>
              <a:t>被动吸收</a:t>
            </a:r>
          </a:p>
        </p:txBody>
      </p:sp>
      <p:sp>
        <p:nvSpPr>
          <p:cNvPr id="84999" name="Text Box 7"/>
          <p:cNvSpPr txBox="1">
            <a:spLocks noChangeArrowheads="1"/>
          </p:cNvSpPr>
          <p:nvPr/>
        </p:nvSpPr>
        <p:spPr bwMode="auto">
          <a:xfrm>
            <a:off x="3563938" y="4437063"/>
            <a:ext cx="5257800" cy="369332"/>
          </a:xfrm>
          <a:prstGeom prst="rect">
            <a:avLst/>
          </a:prstGeom>
          <a:noFill/>
          <a:ln w="9525">
            <a:noFill/>
            <a:miter lim="800000"/>
            <a:headEnd/>
            <a:tailEnd/>
          </a:ln>
          <a:effectLst/>
        </p:spPr>
        <p:txBody>
          <a:bodyPr>
            <a:spAutoFit/>
          </a:bodyPr>
          <a:lstStyle/>
          <a:p>
            <a:pPr algn="l">
              <a:spcBef>
                <a:spcPct val="50000"/>
              </a:spcBef>
            </a:pPr>
            <a:r>
              <a:rPr lang="zh-CN" altLang="en-US" b="1" dirty="0">
                <a:solidFill>
                  <a:srgbClr val="0000FF"/>
                </a:solidFill>
                <a:latin typeface="黑体" pitchFamily="49" charset="-122"/>
                <a:ea typeface="黑体" pitchFamily="49" charset="-122"/>
              </a:rPr>
              <a:t>长距离运输</a:t>
            </a:r>
            <a:r>
              <a:rPr lang="zh-CN" altLang="en-US" dirty="0">
                <a:solidFill>
                  <a:srgbClr val="0000FF"/>
                </a:solidFill>
                <a:latin typeface="黑体" pitchFamily="49" charset="-122"/>
                <a:ea typeface="黑体" pitchFamily="49" charset="-122"/>
              </a:rPr>
              <a:t>		</a:t>
            </a:r>
            <a:r>
              <a:rPr lang="zh-CN" altLang="en-US" b="1" dirty="0">
                <a:solidFill>
                  <a:srgbClr val="0000FF"/>
                </a:solidFill>
                <a:latin typeface="黑体" pitchFamily="49" charset="-122"/>
                <a:ea typeface="黑体" pitchFamily="49" charset="-122"/>
              </a:rPr>
              <a:t>短距离运输</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5" name="Rectangle 3"/>
          <p:cNvSpPr>
            <a:spLocks noGrp="1" noChangeArrowheads="1"/>
          </p:cNvSpPr>
          <p:nvPr>
            <p:ph type="body" idx="1"/>
          </p:nvPr>
        </p:nvSpPr>
        <p:spPr>
          <a:xfrm>
            <a:off x="323528" y="548680"/>
            <a:ext cx="8363272" cy="6048672"/>
          </a:xfrm>
        </p:spPr>
        <p:txBody>
          <a:bodyPr>
            <a:normAutofit/>
          </a:bodyPr>
          <a:lstStyle/>
          <a:p>
            <a:pPr marL="0" indent="0" eaLnBrk="1" hangingPunct="1">
              <a:lnSpc>
                <a:spcPct val="170000"/>
              </a:lnSpc>
              <a:spcBef>
                <a:spcPts val="0"/>
              </a:spcBef>
              <a:buFont typeface="Symbol" pitchFamily="18" charset="2"/>
              <a:buNone/>
              <a:defRPr/>
            </a:pPr>
            <a:r>
              <a:rPr lang="zh-CN" altLang="en-US" sz="2600" b="1" dirty="0">
                <a:solidFill>
                  <a:srgbClr val="0BF57A"/>
                </a:solidFill>
                <a:latin typeface="黑体" pitchFamily="49" charset="-122"/>
                <a:ea typeface="黑体" pitchFamily="49" charset="-122"/>
              </a:rPr>
              <a:t>1．养分从根外介质到根系的迁移</a:t>
            </a:r>
            <a:r>
              <a:rPr lang="zh-CN" altLang="en-US" sz="2600" b="1" dirty="0">
                <a:solidFill>
                  <a:srgbClr val="0BF57A"/>
                </a:solidFill>
                <a:ea typeface="宋体" pitchFamily="2" charset="-122"/>
              </a:rPr>
              <a:t> </a:t>
            </a:r>
            <a:endParaRPr lang="en-US" altLang="zh-CN" sz="2600" b="1" dirty="0">
              <a:solidFill>
                <a:srgbClr val="0BF57A"/>
              </a:solidFill>
              <a:ea typeface="宋体" pitchFamily="2" charset="-122"/>
            </a:endParaRPr>
          </a:p>
          <a:p>
            <a:pPr marL="0" indent="0" eaLnBrk="1" hangingPunct="1">
              <a:lnSpc>
                <a:spcPct val="170000"/>
              </a:lnSpc>
              <a:spcBef>
                <a:spcPts val="0"/>
              </a:spcBef>
              <a:buFont typeface="Symbol" pitchFamily="18" charset="2"/>
              <a:buNone/>
              <a:defRPr/>
            </a:pPr>
            <a:r>
              <a:rPr lang="en-US" altLang="zh-CN" sz="2400" b="1" dirty="0">
                <a:solidFill>
                  <a:srgbClr val="FF0000"/>
                </a:solidFill>
                <a:ea typeface="宋体" pitchFamily="2" charset="-122"/>
              </a:rPr>
              <a:t>    </a:t>
            </a:r>
            <a:r>
              <a:rPr lang="zh-CN" altLang="en-US" sz="2400" b="1" dirty="0">
                <a:ea typeface="宋体" pitchFamily="2" charset="-122"/>
              </a:rPr>
              <a:t> </a:t>
            </a:r>
            <a:r>
              <a:rPr lang="zh-CN" altLang="en-US" sz="2400" b="1" dirty="0">
                <a:solidFill>
                  <a:schemeClr val="tx1"/>
                </a:solidFill>
                <a:ea typeface="宋体" pitchFamily="2" charset="-122"/>
              </a:rPr>
              <a:t>有三个途径：</a:t>
            </a:r>
            <a:r>
              <a:rPr lang="zh-CN" altLang="en-US" sz="2400" b="1" dirty="0">
                <a:ea typeface="宋体" pitchFamily="2" charset="-122"/>
              </a:rPr>
              <a:t>截获、质流和扩散。</a:t>
            </a:r>
          </a:p>
          <a:p>
            <a:pPr marL="0" indent="342900" eaLnBrk="1" hangingPunct="1">
              <a:lnSpc>
                <a:spcPct val="150000"/>
              </a:lnSpc>
              <a:buFont typeface="Symbol" pitchFamily="18" charset="2"/>
              <a:buNone/>
              <a:defRPr/>
            </a:pPr>
            <a:endParaRPr lang="zh-CN" altLang="en-US" sz="2400" b="1" dirty="0">
              <a:solidFill>
                <a:schemeClr val="tx1"/>
              </a:solidFill>
              <a:ea typeface="宋体" pitchFamily="2" charset="-122"/>
            </a:endParaRPr>
          </a:p>
          <a:p>
            <a:pPr eaLnBrk="1" hangingPunct="1">
              <a:lnSpc>
                <a:spcPct val="90000"/>
              </a:lnSpc>
              <a:defRPr/>
            </a:pPr>
            <a:endParaRPr lang="zh-CN" altLang="en-US" sz="2800" b="1" dirty="0">
              <a:ea typeface="宋体" pitchFamily="2" charset="-122"/>
            </a:endParaRPr>
          </a:p>
        </p:txBody>
      </p:sp>
      <p:grpSp>
        <p:nvGrpSpPr>
          <p:cNvPr id="5" name="Group 2"/>
          <p:cNvGrpSpPr>
            <a:grpSpLocks/>
          </p:cNvGrpSpPr>
          <p:nvPr/>
        </p:nvGrpSpPr>
        <p:grpSpPr bwMode="auto">
          <a:xfrm>
            <a:off x="2483768" y="1916832"/>
            <a:ext cx="4096544" cy="3661048"/>
            <a:chOff x="864" y="672"/>
            <a:chExt cx="4032" cy="3168"/>
          </a:xfrm>
        </p:grpSpPr>
        <p:sp>
          <p:nvSpPr>
            <p:cNvPr id="6" name="Rectangle 3"/>
            <p:cNvSpPr>
              <a:spLocks noChangeArrowheads="1"/>
            </p:cNvSpPr>
            <p:nvPr/>
          </p:nvSpPr>
          <p:spPr bwMode="auto">
            <a:xfrm>
              <a:off x="864" y="672"/>
              <a:ext cx="4032" cy="3168"/>
            </a:xfrm>
            <a:prstGeom prst="rect">
              <a:avLst/>
            </a:prstGeom>
            <a:solidFill>
              <a:srgbClr val="CCFFCC"/>
            </a:solidFill>
            <a:ln w="9525">
              <a:solidFill>
                <a:schemeClr val="tx1"/>
              </a:solidFill>
              <a:miter lim="800000"/>
              <a:headEnd/>
              <a:tailEnd/>
            </a:ln>
            <a:effectLst/>
          </p:spPr>
          <p:txBody>
            <a:bodyPr wrap="none" anchor="ctr"/>
            <a:lstStyle/>
            <a:p>
              <a:endParaRPr lang="zh-CN" altLang="en-US"/>
            </a:p>
          </p:txBody>
        </p:sp>
        <p:sp>
          <p:nvSpPr>
            <p:cNvPr id="7" name="Line 4"/>
            <p:cNvSpPr>
              <a:spLocks noChangeShapeType="1"/>
            </p:cNvSpPr>
            <p:nvPr/>
          </p:nvSpPr>
          <p:spPr bwMode="auto">
            <a:xfrm flipV="1">
              <a:off x="2787" y="1179"/>
              <a:ext cx="0" cy="1891"/>
            </a:xfrm>
            <a:prstGeom prst="line">
              <a:avLst/>
            </a:prstGeom>
            <a:noFill/>
            <a:ln w="12700">
              <a:solidFill>
                <a:srgbClr val="000000"/>
              </a:solidFill>
              <a:round/>
              <a:headEnd type="none" w="sm" len="sm"/>
              <a:tailEnd type="none" w="sm" len="sm"/>
            </a:ln>
            <a:effectLst/>
          </p:spPr>
          <p:txBody>
            <a:bodyPr wrap="none" anchor="ctr"/>
            <a:lstStyle/>
            <a:p>
              <a:endParaRPr lang="zh-CN" altLang="en-US"/>
            </a:p>
          </p:txBody>
        </p:sp>
        <p:sp>
          <p:nvSpPr>
            <p:cNvPr id="8" name="Line 5"/>
            <p:cNvSpPr>
              <a:spLocks noChangeShapeType="1"/>
            </p:cNvSpPr>
            <p:nvPr/>
          </p:nvSpPr>
          <p:spPr bwMode="auto">
            <a:xfrm flipV="1">
              <a:off x="2882" y="1179"/>
              <a:ext cx="0" cy="1891"/>
            </a:xfrm>
            <a:prstGeom prst="line">
              <a:avLst/>
            </a:prstGeom>
            <a:noFill/>
            <a:ln w="12700">
              <a:solidFill>
                <a:srgbClr val="000000"/>
              </a:solidFill>
              <a:round/>
              <a:headEnd type="none" w="sm" len="sm"/>
              <a:tailEnd type="none" w="sm" len="sm"/>
            </a:ln>
            <a:effectLst/>
          </p:spPr>
          <p:txBody>
            <a:bodyPr wrap="none" anchor="ctr"/>
            <a:lstStyle/>
            <a:p>
              <a:endParaRPr lang="zh-CN" altLang="en-US"/>
            </a:p>
          </p:txBody>
        </p:sp>
        <p:sp>
          <p:nvSpPr>
            <p:cNvPr id="9" name="Line 6"/>
            <p:cNvSpPr>
              <a:spLocks noChangeShapeType="1"/>
            </p:cNvSpPr>
            <p:nvPr/>
          </p:nvSpPr>
          <p:spPr bwMode="auto">
            <a:xfrm flipH="1" flipV="1">
              <a:off x="2832" y="1080"/>
              <a:ext cx="2" cy="251"/>
            </a:xfrm>
            <a:prstGeom prst="line">
              <a:avLst/>
            </a:prstGeom>
            <a:noFill/>
            <a:ln w="12700">
              <a:solidFill>
                <a:srgbClr val="FF6600"/>
              </a:solidFill>
              <a:round/>
              <a:headEnd type="none" w="sm" len="sm"/>
              <a:tailEnd type="none" w="sm" len="sm"/>
            </a:ln>
            <a:effectLst/>
          </p:spPr>
          <p:txBody>
            <a:bodyPr wrap="none" anchor="ctr"/>
            <a:lstStyle/>
            <a:p>
              <a:endParaRPr lang="zh-CN" altLang="en-US"/>
            </a:p>
          </p:txBody>
        </p:sp>
        <p:sp>
          <p:nvSpPr>
            <p:cNvPr id="10" name="Freeform 7"/>
            <p:cNvSpPr>
              <a:spLocks/>
            </p:cNvSpPr>
            <p:nvPr/>
          </p:nvSpPr>
          <p:spPr bwMode="auto">
            <a:xfrm>
              <a:off x="2806" y="1083"/>
              <a:ext cx="54" cy="107"/>
            </a:xfrm>
            <a:custGeom>
              <a:avLst/>
              <a:gdLst/>
              <a:ahLst/>
              <a:cxnLst>
                <a:cxn ang="0">
                  <a:pos x="0" y="57"/>
                </a:cxn>
                <a:cxn ang="0">
                  <a:pos x="15" y="0"/>
                </a:cxn>
                <a:cxn ang="0">
                  <a:pos x="30" y="55"/>
                </a:cxn>
                <a:cxn ang="0">
                  <a:pos x="0" y="57"/>
                </a:cxn>
              </a:cxnLst>
              <a:rect l="0" t="0" r="r" b="b"/>
              <a:pathLst>
                <a:path w="31" h="58">
                  <a:moveTo>
                    <a:pt x="0" y="57"/>
                  </a:moveTo>
                  <a:lnTo>
                    <a:pt x="15" y="0"/>
                  </a:lnTo>
                  <a:lnTo>
                    <a:pt x="30" y="55"/>
                  </a:lnTo>
                  <a:lnTo>
                    <a:pt x="0" y="57"/>
                  </a:lnTo>
                </a:path>
              </a:pathLst>
            </a:custGeom>
            <a:solidFill>
              <a:srgbClr val="000000"/>
            </a:solidFill>
            <a:ln w="12700" cap="rnd" cmpd="sng">
              <a:solidFill>
                <a:srgbClr val="FF6600"/>
              </a:solidFill>
              <a:prstDash val="solid"/>
              <a:round/>
              <a:headEnd/>
              <a:tailEnd/>
            </a:ln>
            <a:effectLst/>
          </p:spPr>
          <p:txBody>
            <a:bodyPr/>
            <a:lstStyle/>
            <a:p>
              <a:endParaRPr lang="zh-CN" altLang="en-US"/>
            </a:p>
          </p:txBody>
        </p:sp>
        <p:sp>
          <p:nvSpPr>
            <p:cNvPr id="11" name="Line 8"/>
            <p:cNvSpPr>
              <a:spLocks noChangeShapeType="1"/>
            </p:cNvSpPr>
            <p:nvPr/>
          </p:nvSpPr>
          <p:spPr bwMode="auto">
            <a:xfrm flipH="1">
              <a:off x="1003" y="1286"/>
              <a:ext cx="1567" cy="0"/>
            </a:xfrm>
            <a:prstGeom prst="line">
              <a:avLst/>
            </a:prstGeom>
            <a:noFill/>
            <a:ln w="38100">
              <a:solidFill>
                <a:srgbClr val="CC9900"/>
              </a:solidFill>
              <a:round/>
              <a:headEnd type="none" w="sm" len="sm"/>
              <a:tailEnd type="none" w="sm" len="sm"/>
            </a:ln>
            <a:effectLst/>
          </p:spPr>
          <p:txBody>
            <a:bodyPr wrap="none" anchor="ctr"/>
            <a:lstStyle/>
            <a:p>
              <a:endParaRPr lang="zh-CN" altLang="en-US"/>
            </a:p>
          </p:txBody>
        </p:sp>
        <p:sp>
          <p:nvSpPr>
            <p:cNvPr id="12" name="Line 9"/>
            <p:cNvSpPr>
              <a:spLocks noChangeShapeType="1"/>
            </p:cNvSpPr>
            <p:nvPr/>
          </p:nvSpPr>
          <p:spPr bwMode="auto">
            <a:xfrm flipH="1">
              <a:off x="3091" y="1286"/>
              <a:ext cx="1565" cy="0"/>
            </a:xfrm>
            <a:prstGeom prst="line">
              <a:avLst/>
            </a:prstGeom>
            <a:noFill/>
            <a:ln w="38100">
              <a:solidFill>
                <a:srgbClr val="CC9900"/>
              </a:solidFill>
              <a:round/>
              <a:headEnd type="none" w="sm" len="sm"/>
              <a:tailEnd type="none" w="sm" len="sm"/>
            </a:ln>
            <a:effectLst/>
          </p:spPr>
          <p:txBody>
            <a:bodyPr wrap="none" anchor="ctr"/>
            <a:lstStyle/>
            <a:p>
              <a:endParaRPr lang="zh-CN" altLang="en-US"/>
            </a:p>
          </p:txBody>
        </p:sp>
        <p:sp>
          <p:nvSpPr>
            <p:cNvPr id="13" name="Line 10"/>
            <p:cNvSpPr>
              <a:spLocks noChangeShapeType="1"/>
            </p:cNvSpPr>
            <p:nvPr/>
          </p:nvSpPr>
          <p:spPr bwMode="auto">
            <a:xfrm flipH="1">
              <a:off x="3120" y="1851"/>
              <a:ext cx="1536" cy="0"/>
            </a:xfrm>
            <a:prstGeom prst="line">
              <a:avLst/>
            </a:prstGeom>
            <a:noFill/>
            <a:ln w="12700">
              <a:solidFill>
                <a:srgbClr val="FF6600"/>
              </a:solidFill>
              <a:round/>
              <a:headEnd type="none" w="sm" len="sm"/>
              <a:tailEnd type="none" w="sm" len="sm"/>
            </a:ln>
            <a:effectLst/>
          </p:spPr>
          <p:txBody>
            <a:bodyPr wrap="none" anchor="ctr"/>
            <a:lstStyle/>
            <a:p>
              <a:endParaRPr lang="zh-CN" altLang="en-US"/>
            </a:p>
          </p:txBody>
        </p:sp>
        <p:sp>
          <p:nvSpPr>
            <p:cNvPr id="14" name="Freeform 11"/>
            <p:cNvSpPr>
              <a:spLocks/>
            </p:cNvSpPr>
            <p:nvPr/>
          </p:nvSpPr>
          <p:spPr bwMode="auto">
            <a:xfrm>
              <a:off x="3112" y="1817"/>
              <a:ext cx="127" cy="69"/>
            </a:xfrm>
            <a:custGeom>
              <a:avLst/>
              <a:gdLst/>
              <a:ahLst/>
              <a:cxnLst>
                <a:cxn ang="0">
                  <a:pos x="73" y="36"/>
                </a:cxn>
                <a:cxn ang="0">
                  <a:pos x="0" y="18"/>
                </a:cxn>
                <a:cxn ang="0">
                  <a:pos x="73" y="0"/>
                </a:cxn>
                <a:cxn ang="0">
                  <a:pos x="73" y="36"/>
                </a:cxn>
              </a:cxnLst>
              <a:rect l="0" t="0" r="r" b="b"/>
              <a:pathLst>
                <a:path w="74" h="37">
                  <a:moveTo>
                    <a:pt x="73" y="36"/>
                  </a:moveTo>
                  <a:lnTo>
                    <a:pt x="0" y="18"/>
                  </a:lnTo>
                  <a:lnTo>
                    <a:pt x="73" y="0"/>
                  </a:lnTo>
                  <a:lnTo>
                    <a:pt x="73" y="36"/>
                  </a:lnTo>
                </a:path>
              </a:pathLst>
            </a:custGeom>
            <a:solidFill>
              <a:srgbClr val="000000"/>
            </a:solidFill>
            <a:ln w="12700" cap="rnd" cmpd="sng">
              <a:solidFill>
                <a:srgbClr val="000000"/>
              </a:solidFill>
              <a:prstDash val="solid"/>
              <a:round/>
              <a:headEnd/>
              <a:tailEnd/>
            </a:ln>
            <a:effectLst/>
          </p:spPr>
          <p:txBody>
            <a:bodyPr/>
            <a:lstStyle/>
            <a:p>
              <a:endParaRPr lang="zh-CN" altLang="en-US"/>
            </a:p>
          </p:txBody>
        </p:sp>
        <p:sp>
          <p:nvSpPr>
            <p:cNvPr id="15" name="Freeform 12"/>
            <p:cNvSpPr>
              <a:spLocks/>
            </p:cNvSpPr>
            <p:nvPr/>
          </p:nvSpPr>
          <p:spPr bwMode="auto">
            <a:xfrm>
              <a:off x="2199" y="1906"/>
              <a:ext cx="364" cy="118"/>
            </a:xfrm>
            <a:custGeom>
              <a:avLst/>
              <a:gdLst/>
              <a:ahLst/>
              <a:cxnLst>
                <a:cxn ang="0">
                  <a:pos x="0" y="0"/>
                </a:cxn>
                <a:cxn ang="0">
                  <a:pos x="55" y="2"/>
                </a:cxn>
                <a:cxn ang="0">
                  <a:pos x="123" y="9"/>
                </a:cxn>
                <a:cxn ang="0">
                  <a:pos x="174" y="39"/>
                </a:cxn>
                <a:cxn ang="0">
                  <a:pos x="210" y="63"/>
                </a:cxn>
              </a:cxnLst>
              <a:rect l="0" t="0" r="r" b="b"/>
              <a:pathLst>
                <a:path w="211" h="64">
                  <a:moveTo>
                    <a:pt x="0" y="0"/>
                  </a:moveTo>
                  <a:lnTo>
                    <a:pt x="55" y="2"/>
                  </a:lnTo>
                  <a:lnTo>
                    <a:pt x="123" y="9"/>
                  </a:lnTo>
                  <a:lnTo>
                    <a:pt x="174" y="39"/>
                  </a:lnTo>
                  <a:lnTo>
                    <a:pt x="210" y="63"/>
                  </a:lnTo>
                </a:path>
              </a:pathLst>
            </a:custGeom>
            <a:noFill/>
            <a:ln w="38100" cap="rnd" cmpd="sng">
              <a:solidFill>
                <a:srgbClr val="000000"/>
              </a:solidFill>
              <a:prstDash val="solid"/>
              <a:round/>
              <a:headEnd type="none" w="sm" len="sm"/>
              <a:tailEnd type="none" w="sm" len="sm"/>
            </a:ln>
            <a:effectLst/>
          </p:spPr>
          <p:txBody>
            <a:bodyPr/>
            <a:lstStyle/>
            <a:p>
              <a:endParaRPr lang="zh-CN" altLang="en-US"/>
            </a:p>
          </p:txBody>
        </p:sp>
        <p:sp>
          <p:nvSpPr>
            <p:cNvPr id="16" name="Freeform 13"/>
            <p:cNvSpPr>
              <a:spLocks/>
            </p:cNvSpPr>
            <p:nvPr/>
          </p:nvSpPr>
          <p:spPr bwMode="auto">
            <a:xfrm>
              <a:off x="2435" y="1910"/>
              <a:ext cx="123" cy="107"/>
            </a:xfrm>
            <a:custGeom>
              <a:avLst/>
              <a:gdLst/>
              <a:ahLst/>
              <a:cxnLst>
                <a:cxn ang="0">
                  <a:pos x="20" y="0"/>
                </a:cxn>
                <a:cxn ang="0">
                  <a:pos x="70" y="57"/>
                </a:cxn>
                <a:cxn ang="0">
                  <a:pos x="0" y="30"/>
                </a:cxn>
                <a:cxn ang="0">
                  <a:pos x="20" y="0"/>
                </a:cxn>
              </a:cxnLst>
              <a:rect l="0" t="0" r="r" b="b"/>
              <a:pathLst>
                <a:path w="71" h="58">
                  <a:moveTo>
                    <a:pt x="20" y="0"/>
                  </a:moveTo>
                  <a:lnTo>
                    <a:pt x="70" y="57"/>
                  </a:lnTo>
                  <a:lnTo>
                    <a:pt x="0" y="30"/>
                  </a:lnTo>
                  <a:lnTo>
                    <a:pt x="20" y="0"/>
                  </a:lnTo>
                </a:path>
              </a:pathLst>
            </a:custGeom>
            <a:solidFill>
              <a:srgbClr val="000000"/>
            </a:solidFill>
            <a:ln w="12700" cap="rnd" cmpd="sng">
              <a:solidFill>
                <a:srgbClr val="000000"/>
              </a:solidFill>
              <a:prstDash val="solid"/>
              <a:round/>
              <a:headEnd/>
              <a:tailEnd/>
            </a:ln>
            <a:effectLst/>
          </p:spPr>
          <p:txBody>
            <a:bodyPr/>
            <a:lstStyle/>
            <a:p>
              <a:endParaRPr lang="zh-CN" altLang="en-US"/>
            </a:p>
          </p:txBody>
        </p:sp>
        <p:sp>
          <p:nvSpPr>
            <p:cNvPr id="18" name="Rectangle 15"/>
            <p:cNvSpPr>
              <a:spLocks noChangeArrowheads="1"/>
            </p:cNvSpPr>
            <p:nvPr/>
          </p:nvSpPr>
          <p:spPr bwMode="auto">
            <a:xfrm>
              <a:off x="2914" y="3283"/>
              <a:ext cx="418" cy="470"/>
            </a:xfrm>
            <a:prstGeom prst="rect">
              <a:avLst/>
            </a:prstGeom>
            <a:noFill/>
            <a:ln w="9525">
              <a:noFill/>
              <a:miter lim="800000"/>
              <a:headEnd/>
              <a:tailEnd/>
            </a:ln>
            <a:effectLst/>
          </p:spPr>
          <p:txBody>
            <a:bodyPr wrap="none" lIns="111125" tIns="55562" rIns="111125" bIns="55562">
              <a:spAutoFit/>
            </a:bodyPr>
            <a:lstStyle/>
            <a:p>
              <a:pPr algn="l" defTabSz="1096963" eaLnBrk="0" hangingPunct="0"/>
              <a:r>
                <a:rPr lang="en-US" altLang="zh-CN" sz="2800" dirty="0">
                  <a:solidFill>
                    <a:srgbClr val="0000FF"/>
                  </a:solidFill>
                  <a:latin typeface="Arial" pitchFamily="34" charset="0"/>
                  <a:ea typeface="宋体" pitchFamily="2" charset="-122"/>
                </a:rPr>
                <a:t>1</a:t>
              </a:r>
            </a:p>
          </p:txBody>
        </p:sp>
        <p:sp>
          <p:nvSpPr>
            <p:cNvPr id="20" name="Rectangle 17"/>
            <p:cNvSpPr>
              <a:spLocks noChangeArrowheads="1"/>
            </p:cNvSpPr>
            <p:nvPr/>
          </p:nvSpPr>
          <p:spPr bwMode="auto">
            <a:xfrm>
              <a:off x="4080" y="1517"/>
              <a:ext cx="418" cy="470"/>
            </a:xfrm>
            <a:prstGeom prst="rect">
              <a:avLst/>
            </a:prstGeom>
            <a:noFill/>
            <a:ln w="9525">
              <a:noFill/>
              <a:miter lim="800000"/>
              <a:headEnd/>
              <a:tailEnd/>
            </a:ln>
            <a:effectLst/>
          </p:spPr>
          <p:txBody>
            <a:bodyPr wrap="none" lIns="111125" tIns="55562" rIns="111125" bIns="55562">
              <a:spAutoFit/>
            </a:bodyPr>
            <a:lstStyle/>
            <a:p>
              <a:pPr algn="l" defTabSz="1096963" eaLnBrk="0" hangingPunct="0"/>
              <a:r>
                <a:rPr lang="en-US" altLang="zh-CN" sz="2800" dirty="0">
                  <a:solidFill>
                    <a:srgbClr val="0000FF"/>
                  </a:solidFill>
                  <a:latin typeface="Arial" pitchFamily="34" charset="0"/>
                  <a:ea typeface="宋体" pitchFamily="2" charset="-122"/>
                </a:rPr>
                <a:t>2</a:t>
              </a:r>
            </a:p>
          </p:txBody>
        </p:sp>
        <p:sp>
          <p:nvSpPr>
            <p:cNvPr id="22" name="Rectangle 19"/>
            <p:cNvSpPr>
              <a:spLocks noChangeArrowheads="1"/>
            </p:cNvSpPr>
            <p:nvPr/>
          </p:nvSpPr>
          <p:spPr bwMode="auto">
            <a:xfrm>
              <a:off x="1856" y="1669"/>
              <a:ext cx="418" cy="470"/>
            </a:xfrm>
            <a:prstGeom prst="rect">
              <a:avLst/>
            </a:prstGeom>
            <a:noFill/>
            <a:ln w="9525">
              <a:noFill/>
              <a:miter lim="800000"/>
              <a:headEnd/>
              <a:tailEnd/>
            </a:ln>
            <a:effectLst/>
          </p:spPr>
          <p:txBody>
            <a:bodyPr wrap="none" lIns="111125" tIns="55562" rIns="111125" bIns="55562">
              <a:spAutoFit/>
            </a:bodyPr>
            <a:lstStyle/>
            <a:p>
              <a:pPr algn="l" defTabSz="1096963" eaLnBrk="0" hangingPunct="0"/>
              <a:r>
                <a:rPr lang="en-US" altLang="zh-CN" sz="2800" dirty="0">
                  <a:solidFill>
                    <a:srgbClr val="0000FF"/>
                  </a:solidFill>
                  <a:latin typeface="Arial" pitchFamily="34" charset="0"/>
                  <a:ea typeface="宋体" pitchFamily="2" charset="-122"/>
                </a:rPr>
                <a:t>3</a:t>
              </a:r>
            </a:p>
          </p:txBody>
        </p:sp>
        <p:sp>
          <p:nvSpPr>
            <p:cNvPr id="23" name="Rectangle 20"/>
            <p:cNvSpPr>
              <a:spLocks noChangeArrowheads="1"/>
            </p:cNvSpPr>
            <p:nvPr/>
          </p:nvSpPr>
          <p:spPr bwMode="auto">
            <a:xfrm>
              <a:off x="986" y="1399"/>
              <a:ext cx="827" cy="417"/>
            </a:xfrm>
            <a:prstGeom prst="rect">
              <a:avLst/>
            </a:prstGeom>
            <a:noFill/>
            <a:ln w="9525">
              <a:noFill/>
              <a:miter lim="800000"/>
              <a:headEnd/>
              <a:tailEnd/>
            </a:ln>
            <a:effectLst/>
          </p:spPr>
          <p:txBody>
            <a:bodyPr wrap="none" lIns="111125" tIns="55562" rIns="111125" bIns="55562">
              <a:spAutoFit/>
            </a:bodyPr>
            <a:lstStyle/>
            <a:p>
              <a:pPr algn="l" defTabSz="1096963" eaLnBrk="0" hangingPunct="0"/>
              <a:r>
                <a:rPr lang="zh-CN" altLang="en-US" sz="2400" dirty="0">
                  <a:solidFill>
                    <a:srgbClr val="FF0000"/>
                  </a:solidFill>
                  <a:latin typeface="Arial" pitchFamily="34" charset="0"/>
                  <a:ea typeface="黑体" pitchFamily="49" charset="-122"/>
                </a:rPr>
                <a:t>土壤</a:t>
              </a:r>
            </a:p>
          </p:txBody>
        </p:sp>
        <p:sp>
          <p:nvSpPr>
            <p:cNvPr id="24" name="Rectangle 21"/>
            <p:cNvSpPr>
              <a:spLocks noChangeArrowheads="1"/>
            </p:cNvSpPr>
            <p:nvPr/>
          </p:nvSpPr>
          <p:spPr bwMode="auto">
            <a:xfrm>
              <a:off x="2256" y="3216"/>
              <a:ext cx="524" cy="417"/>
            </a:xfrm>
            <a:prstGeom prst="rect">
              <a:avLst/>
            </a:prstGeom>
            <a:noFill/>
            <a:ln w="9525">
              <a:noFill/>
              <a:miter lim="800000"/>
              <a:headEnd/>
              <a:tailEnd/>
            </a:ln>
            <a:effectLst/>
          </p:spPr>
          <p:txBody>
            <a:bodyPr wrap="none" lIns="111125" tIns="55562" rIns="111125" bIns="55562">
              <a:spAutoFit/>
            </a:bodyPr>
            <a:lstStyle/>
            <a:p>
              <a:pPr algn="l" defTabSz="1096963" eaLnBrk="0" hangingPunct="0"/>
              <a:r>
                <a:rPr lang="zh-CN" altLang="en-US" sz="2400" b="1" dirty="0">
                  <a:solidFill>
                    <a:srgbClr val="FF0000"/>
                  </a:solidFill>
                  <a:latin typeface="Arial" pitchFamily="34" charset="0"/>
                  <a:ea typeface="宋体" pitchFamily="2" charset="-122"/>
                </a:rPr>
                <a:t>根</a:t>
              </a:r>
            </a:p>
          </p:txBody>
        </p:sp>
        <p:sp>
          <p:nvSpPr>
            <p:cNvPr id="25" name="Rectangle 22"/>
            <p:cNvSpPr>
              <a:spLocks noChangeArrowheads="1"/>
            </p:cNvSpPr>
            <p:nvPr/>
          </p:nvSpPr>
          <p:spPr bwMode="auto">
            <a:xfrm>
              <a:off x="2880" y="813"/>
              <a:ext cx="815" cy="339"/>
            </a:xfrm>
            <a:prstGeom prst="rect">
              <a:avLst/>
            </a:prstGeom>
            <a:noFill/>
            <a:ln w="9525">
              <a:noFill/>
              <a:miter lim="800000"/>
              <a:headEnd/>
              <a:tailEnd/>
            </a:ln>
            <a:effectLst/>
          </p:spPr>
          <p:txBody>
            <a:bodyPr wrap="none" lIns="111125" tIns="55562" rIns="111125" bIns="55562">
              <a:spAutoFit/>
            </a:bodyPr>
            <a:lstStyle/>
            <a:p>
              <a:pPr algn="l" defTabSz="1096963" eaLnBrk="0" hangingPunct="0"/>
              <a:r>
                <a:rPr lang="zh-CN" altLang="en-US" sz="2800">
                  <a:solidFill>
                    <a:srgbClr val="006600"/>
                  </a:solidFill>
                  <a:latin typeface="Arial" pitchFamily="34" charset="0"/>
                  <a:ea typeface="宋体" pitchFamily="2" charset="-122"/>
                </a:rPr>
                <a:t>地上部</a:t>
              </a:r>
              <a:endParaRPr lang="zh-CN" altLang="en-US" sz="3200">
                <a:solidFill>
                  <a:srgbClr val="000000"/>
                </a:solidFill>
                <a:latin typeface="Arial" pitchFamily="34" charset="0"/>
                <a:ea typeface="宋体" pitchFamily="2" charset="-122"/>
              </a:endParaRPr>
            </a:p>
          </p:txBody>
        </p:sp>
        <p:sp>
          <p:nvSpPr>
            <p:cNvPr id="26" name="Oval 23"/>
            <p:cNvSpPr>
              <a:spLocks noChangeArrowheads="1"/>
            </p:cNvSpPr>
            <p:nvPr/>
          </p:nvSpPr>
          <p:spPr bwMode="auto">
            <a:xfrm>
              <a:off x="3315" y="1474"/>
              <a:ext cx="19" cy="19"/>
            </a:xfrm>
            <a:prstGeom prst="ellipse">
              <a:avLst/>
            </a:prstGeom>
            <a:solidFill>
              <a:srgbClr val="000000"/>
            </a:solidFill>
            <a:ln w="12700">
              <a:solidFill>
                <a:srgbClr val="000000"/>
              </a:solidFill>
              <a:round/>
              <a:headEnd/>
              <a:tailEnd/>
            </a:ln>
            <a:effectLst/>
          </p:spPr>
          <p:txBody>
            <a:bodyPr wrap="none" anchor="ctr"/>
            <a:lstStyle/>
            <a:p>
              <a:endParaRPr lang="zh-CN" altLang="en-US"/>
            </a:p>
          </p:txBody>
        </p:sp>
        <p:sp>
          <p:nvSpPr>
            <p:cNvPr id="27" name="Oval 24"/>
            <p:cNvSpPr>
              <a:spLocks noChangeArrowheads="1"/>
            </p:cNvSpPr>
            <p:nvPr/>
          </p:nvSpPr>
          <p:spPr bwMode="auto">
            <a:xfrm>
              <a:off x="3685" y="1388"/>
              <a:ext cx="17" cy="22"/>
            </a:xfrm>
            <a:prstGeom prst="ellipse">
              <a:avLst/>
            </a:prstGeom>
            <a:solidFill>
              <a:srgbClr val="000000"/>
            </a:solidFill>
            <a:ln w="12700">
              <a:solidFill>
                <a:srgbClr val="000000"/>
              </a:solidFill>
              <a:round/>
              <a:headEnd/>
              <a:tailEnd/>
            </a:ln>
            <a:effectLst/>
          </p:spPr>
          <p:txBody>
            <a:bodyPr wrap="none" anchor="ctr"/>
            <a:lstStyle/>
            <a:p>
              <a:endParaRPr lang="zh-CN" altLang="en-US"/>
            </a:p>
          </p:txBody>
        </p:sp>
        <p:sp>
          <p:nvSpPr>
            <p:cNvPr id="28" name="Oval 25"/>
            <p:cNvSpPr>
              <a:spLocks noChangeArrowheads="1"/>
            </p:cNvSpPr>
            <p:nvPr/>
          </p:nvSpPr>
          <p:spPr bwMode="auto">
            <a:xfrm>
              <a:off x="4052" y="1574"/>
              <a:ext cx="17" cy="18"/>
            </a:xfrm>
            <a:prstGeom prst="ellipse">
              <a:avLst/>
            </a:prstGeom>
            <a:solidFill>
              <a:srgbClr val="000000"/>
            </a:solidFill>
            <a:ln w="12700">
              <a:solidFill>
                <a:srgbClr val="000000"/>
              </a:solidFill>
              <a:round/>
              <a:headEnd/>
              <a:tailEnd/>
            </a:ln>
            <a:effectLst/>
          </p:spPr>
          <p:txBody>
            <a:bodyPr wrap="none" anchor="ctr"/>
            <a:lstStyle/>
            <a:p>
              <a:endParaRPr lang="zh-CN" altLang="en-US"/>
            </a:p>
          </p:txBody>
        </p:sp>
        <p:sp>
          <p:nvSpPr>
            <p:cNvPr id="29" name="Oval 26"/>
            <p:cNvSpPr>
              <a:spLocks noChangeArrowheads="1"/>
            </p:cNvSpPr>
            <p:nvPr/>
          </p:nvSpPr>
          <p:spPr bwMode="auto">
            <a:xfrm>
              <a:off x="4418" y="2033"/>
              <a:ext cx="21" cy="20"/>
            </a:xfrm>
            <a:prstGeom prst="ellipse">
              <a:avLst/>
            </a:prstGeom>
            <a:solidFill>
              <a:srgbClr val="000000"/>
            </a:solidFill>
            <a:ln w="12700">
              <a:solidFill>
                <a:srgbClr val="000000"/>
              </a:solidFill>
              <a:round/>
              <a:headEnd/>
              <a:tailEnd/>
            </a:ln>
            <a:effectLst/>
          </p:spPr>
          <p:txBody>
            <a:bodyPr wrap="none" anchor="ctr"/>
            <a:lstStyle/>
            <a:p>
              <a:endParaRPr lang="zh-CN" altLang="en-US"/>
            </a:p>
          </p:txBody>
        </p:sp>
        <p:sp>
          <p:nvSpPr>
            <p:cNvPr id="30" name="Oval 27"/>
            <p:cNvSpPr>
              <a:spLocks noChangeArrowheads="1"/>
            </p:cNvSpPr>
            <p:nvPr/>
          </p:nvSpPr>
          <p:spPr bwMode="auto">
            <a:xfrm>
              <a:off x="4240" y="2492"/>
              <a:ext cx="19" cy="21"/>
            </a:xfrm>
            <a:prstGeom prst="ellipse">
              <a:avLst/>
            </a:prstGeom>
            <a:solidFill>
              <a:srgbClr val="000000"/>
            </a:solidFill>
            <a:ln w="12700">
              <a:solidFill>
                <a:srgbClr val="000000"/>
              </a:solidFill>
              <a:round/>
              <a:headEnd/>
              <a:tailEnd/>
            </a:ln>
            <a:effectLst/>
          </p:spPr>
          <p:txBody>
            <a:bodyPr wrap="none" anchor="ctr"/>
            <a:lstStyle/>
            <a:p>
              <a:endParaRPr lang="zh-CN" altLang="en-US"/>
            </a:p>
          </p:txBody>
        </p:sp>
        <p:sp>
          <p:nvSpPr>
            <p:cNvPr id="31" name="Oval 28"/>
            <p:cNvSpPr>
              <a:spLocks noChangeArrowheads="1"/>
            </p:cNvSpPr>
            <p:nvPr/>
          </p:nvSpPr>
          <p:spPr bwMode="auto">
            <a:xfrm>
              <a:off x="4062" y="2968"/>
              <a:ext cx="18" cy="19"/>
            </a:xfrm>
            <a:prstGeom prst="ellipse">
              <a:avLst/>
            </a:prstGeom>
            <a:solidFill>
              <a:srgbClr val="000000"/>
            </a:solidFill>
            <a:ln w="12700">
              <a:solidFill>
                <a:srgbClr val="000000"/>
              </a:solidFill>
              <a:round/>
              <a:headEnd/>
              <a:tailEnd/>
            </a:ln>
            <a:effectLst/>
          </p:spPr>
          <p:txBody>
            <a:bodyPr wrap="none" anchor="ctr"/>
            <a:lstStyle/>
            <a:p>
              <a:endParaRPr lang="zh-CN" altLang="en-US"/>
            </a:p>
          </p:txBody>
        </p:sp>
        <p:sp>
          <p:nvSpPr>
            <p:cNvPr id="32" name="Oval 29"/>
            <p:cNvSpPr>
              <a:spLocks noChangeArrowheads="1"/>
            </p:cNvSpPr>
            <p:nvPr/>
          </p:nvSpPr>
          <p:spPr bwMode="auto">
            <a:xfrm>
              <a:off x="3685" y="3444"/>
              <a:ext cx="17" cy="18"/>
            </a:xfrm>
            <a:prstGeom prst="ellipse">
              <a:avLst/>
            </a:prstGeom>
            <a:solidFill>
              <a:srgbClr val="000000"/>
            </a:solidFill>
            <a:ln w="12700">
              <a:solidFill>
                <a:srgbClr val="000000"/>
              </a:solidFill>
              <a:round/>
              <a:headEnd/>
              <a:tailEnd/>
            </a:ln>
            <a:effectLst/>
          </p:spPr>
          <p:txBody>
            <a:bodyPr wrap="none" anchor="ctr"/>
            <a:lstStyle/>
            <a:p>
              <a:endParaRPr lang="zh-CN" altLang="en-US"/>
            </a:p>
          </p:txBody>
        </p:sp>
        <p:sp>
          <p:nvSpPr>
            <p:cNvPr id="33" name="Oval 30"/>
            <p:cNvSpPr>
              <a:spLocks noChangeArrowheads="1"/>
            </p:cNvSpPr>
            <p:nvPr/>
          </p:nvSpPr>
          <p:spPr bwMode="auto">
            <a:xfrm>
              <a:off x="1119" y="3519"/>
              <a:ext cx="17" cy="21"/>
            </a:xfrm>
            <a:prstGeom prst="ellipse">
              <a:avLst/>
            </a:prstGeom>
            <a:solidFill>
              <a:srgbClr val="000000"/>
            </a:solidFill>
            <a:ln w="12700">
              <a:solidFill>
                <a:srgbClr val="000000"/>
              </a:solidFill>
              <a:round/>
              <a:headEnd/>
              <a:tailEnd/>
            </a:ln>
            <a:effectLst/>
          </p:spPr>
          <p:txBody>
            <a:bodyPr wrap="none" anchor="ctr"/>
            <a:lstStyle/>
            <a:p>
              <a:endParaRPr lang="zh-CN" altLang="en-US"/>
            </a:p>
          </p:txBody>
        </p:sp>
        <p:sp>
          <p:nvSpPr>
            <p:cNvPr id="34" name="Oval 31"/>
            <p:cNvSpPr>
              <a:spLocks noChangeArrowheads="1"/>
            </p:cNvSpPr>
            <p:nvPr/>
          </p:nvSpPr>
          <p:spPr bwMode="auto">
            <a:xfrm>
              <a:off x="1109" y="1958"/>
              <a:ext cx="17" cy="18"/>
            </a:xfrm>
            <a:prstGeom prst="ellipse">
              <a:avLst/>
            </a:prstGeom>
            <a:solidFill>
              <a:srgbClr val="000000"/>
            </a:solidFill>
            <a:ln w="12700">
              <a:solidFill>
                <a:srgbClr val="000000"/>
              </a:solidFill>
              <a:round/>
              <a:headEnd/>
              <a:tailEnd/>
            </a:ln>
            <a:effectLst/>
          </p:spPr>
          <p:txBody>
            <a:bodyPr wrap="none" anchor="ctr"/>
            <a:lstStyle/>
            <a:p>
              <a:endParaRPr lang="zh-CN" altLang="en-US"/>
            </a:p>
          </p:txBody>
        </p:sp>
        <p:sp>
          <p:nvSpPr>
            <p:cNvPr id="35" name="Oval 32"/>
            <p:cNvSpPr>
              <a:spLocks noChangeArrowheads="1"/>
            </p:cNvSpPr>
            <p:nvPr/>
          </p:nvSpPr>
          <p:spPr bwMode="auto">
            <a:xfrm>
              <a:off x="1611" y="1436"/>
              <a:ext cx="17" cy="20"/>
            </a:xfrm>
            <a:prstGeom prst="ellipse">
              <a:avLst/>
            </a:prstGeom>
            <a:solidFill>
              <a:srgbClr val="000000"/>
            </a:solidFill>
            <a:ln w="12700">
              <a:solidFill>
                <a:srgbClr val="000000"/>
              </a:solidFill>
              <a:round/>
              <a:headEnd/>
              <a:tailEnd/>
            </a:ln>
            <a:effectLst/>
          </p:spPr>
          <p:txBody>
            <a:bodyPr wrap="none" anchor="ctr"/>
            <a:lstStyle/>
            <a:p>
              <a:endParaRPr lang="zh-CN" altLang="en-US"/>
            </a:p>
          </p:txBody>
        </p:sp>
        <p:sp>
          <p:nvSpPr>
            <p:cNvPr id="36" name="Oval 33"/>
            <p:cNvSpPr>
              <a:spLocks noChangeArrowheads="1"/>
            </p:cNvSpPr>
            <p:nvPr/>
          </p:nvSpPr>
          <p:spPr bwMode="auto">
            <a:xfrm>
              <a:off x="2111" y="1419"/>
              <a:ext cx="19" cy="20"/>
            </a:xfrm>
            <a:prstGeom prst="ellipse">
              <a:avLst/>
            </a:prstGeom>
            <a:solidFill>
              <a:srgbClr val="000000"/>
            </a:solidFill>
            <a:ln w="12700">
              <a:solidFill>
                <a:srgbClr val="000000"/>
              </a:solidFill>
              <a:round/>
              <a:headEnd/>
              <a:tailEnd/>
            </a:ln>
            <a:effectLst/>
          </p:spPr>
          <p:txBody>
            <a:bodyPr wrap="none" anchor="ctr"/>
            <a:lstStyle/>
            <a:p>
              <a:endParaRPr lang="zh-CN" altLang="en-US"/>
            </a:p>
          </p:txBody>
        </p:sp>
        <p:sp>
          <p:nvSpPr>
            <p:cNvPr id="37" name="Oval 34"/>
            <p:cNvSpPr>
              <a:spLocks noChangeArrowheads="1"/>
            </p:cNvSpPr>
            <p:nvPr/>
          </p:nvSpPr>
          <p:spPr bwMode="auto">
            <a:xfrm>
              <a:off x="2423" y="2157"/>
              <a:ext cx="19" cy="18"/>
            </a:xfrm>
            <a:prstGeom prst="ellipse">
              <a:avLst/>
            </a:prstGeom>
            <a:solidFill>
              <a:srgbClr val="000000"/>
            </a:solidFill>
            <a:ln w="12700">
              <a:solidFill>
                <a:srgbClr val="000000"/>
              </a:solidFill>
              <a:round/>
              <a:headEnd/>
              <a:tailEnd/>
            </a:ln>
            <a:effectLst/>
          </p:spPr>
          <p:txBody>
            <a:bodyPr wrap="none" anchor="ctr"/>
            <a:lstStyle/>
            <a:p>
              <a:endParaRPr lang="zh-CN" altLang="en-US"/>
            </a:p>
          </p:txBody>
        </p:sp>
        <p:sp>
          <p:nvSpPr>
            <p:cNvPr id="38" name="Oval 35"/>
            <p:cNvSpPr>
              <a:spLocks noChangeArrowheads="1"/>
            </p:cNvSpPr>
            <p:nvPr/>
          </p:nvSpPr>
          <p:spPr bwMode="auto">
            <a:xfrm>
              <a:off x="2190" y="2891"/>
              <a:ext cx="19" cy="20"/>
            </a:xfrm>
            <a:prstGeom prst="ellipse">
              <a:avLst/>
            </a:prstGeom>
            <a:solidFill>
              <a:srgbClr val="000000"/>
            </a:solidFill>
            <a:ln w="12700">
              <a:solidFill>
                <a:srgbClr val="000000"/>
              </a:solidFill>
              <a:round/>
              <a:headEnd/>
              <a:tailEnd/>
            </a:ln>
            <a:effectLst/>
          </p:spPr>
          <p:txBody>
            <a:bodyPr wrap="none" anchor="ctr"/>
            <a:lstStyle/>
            <a:p>
              <a:endParaRPr lang="zh-CN" altLang="en-US"/>
            </a:p>
          </p:txBody>
        </p:sp>
        <p:sp>
          <p:nvSpPr>
            <p:cNvPr id="39" name="Oval 36"/>
            <p:cNvSpPr>
              <a:spLocks noChangeArrowheads="1"/>
            </p:cNvSpPr>
            <p:nvPr/>
          </p:nvSpPr>
          <p:spPr bwMode="auto">
            <a:xfrm>
              <a:off x="1956" y="3628"/>
              <a:ext cx="19" cy="21"/>
            </a:xfrm>
            <a:prstGeom prst="ellipse">
              <a:avLst/>
            </a:prstGeom>
            <a:solidFill>
              <a:srgbClr val="000000"/>
            </a:solidFill>
            <a:ln w="12700">
              <a:solidFill>
                <a:srgbClr val="000000"/>
              </a:solidFill>
              <a:round/>
              <a:headEnd/>
              <a:tailEnd/>
            </a:ln>
            <a:effectLst/>
          </p:spPr>
          <p:txBody>
            <a:bodyPr wrap="none" anchor="ctr"/>
            <a:lstStyle/>
            <a:p>
              <a:endParaRPr lang="zh-CN" altLang="en-US"/>
            </a:p>
          </p:txBody>
        </p:sp>
        <p:sp>
          <p:nvSpPr>
            <p:cNvPr id="40" name="Oval 37"/>
            <p:cNvSpPr>
              <a:spLocks noChangeArrowheads="1"/>
            </p:cNvSpPr>
            <p:nvPr/>
          </p:nvSpPr>
          <p:spPr bwMode="auto">
            <a:xfrm>
              <a:off x="1721" y="3366"/>
              <a:ext cx="17" cy="21"/>
            </a:xfrm>
            <a:prstGeom prst="ellipse">
              <a:avLst/>
            </a:prstGeom>
            <a:solidFill>
              <a:srgbClr val="000000"/>
            </a:solidFill>
            <a:ln w="12700">
              <a:solidFill>
                <a:srgbClr val="000000"/>
              </a:solidFill>
              <a:round/>
              <a:headEnd/>
              <a:tailEnd/>
            </a:ln>
            <a:effectLst/>
          </p:spPr>
          <p:txBody>
            <a:bodyPr wrap="none" anchor="ctr"/>
            <a:lstStyle/>
            <a:p>
              <a:endParaRPr lang="zh-CN" altLang="en-US"/>
            </a:p>
          </p:txBody>
        </p:sp>
        <p:sp>
          <p:nvSpPr>
            <p:cNvPr id="41" name="Oval 38"/>
            <p:cNvSpPr>
              <a:spLocks noChangeArrowheads="1"/>
            </p:cNvSpPr>
            <p:nvPr/>
          </p:nvSpPr>
          <p:spPr bwMode="auto">
            <a:xfrm>
              <a:off x="1488" y="3106"/>
              <a:ext cx="18" cy="21"/>
            </a:xfrm>
            <a:prstGeom prst="ellipse">
              <a:avLst/>
            </a:prstGeom>
            <a:solidFill>
              <a:srgbClr val="000000"/>
            </a:solidFill>
            <a:ln w="12700">
              <a:solidFill>
                <a:srgbClr val="000000"/>
              </a:solidFill>
              <a:round/>
              <a:headEnd/>
              <a:tailEnd/>
            </a:ln>
            <a:effectLst/>
          </p:spPr>
          <p:txBody>
            <a:bodyPr wrap="none" anchor="ctr"/>
            <a:lstStyle/>
            <a:p>
              <a:endParaRPr lang="zh-CN" altLang="en-US"/>
            </a:p>
          </p:txBody>
        </p:sp>
        <p:sp>
          <p:nvSpPr>
            <p:cNvPr id="42" name="Oval 39"/>
            <p:cNvSpPr>
              <a:spLocks noChangeArrowheads="1"/>
            </p:cNvSpPr>
            <p:nvPr/>
          </p:nvSpPr>
          <p:spPr bwMode="auto">
            <a:xfrm>
              <a:off x="1254" y="2461"/>
              <a:ext cx="17" cy="22"/>
            </a:xfrm>
            <a:prstGeom prst="ellipse">
              <a:avLst/>
            </a:prstGeom>
            <a:solidFill>
              <a:srgbClr val="000000"/>
            </a:solidFill>
            <a:ln w="12700">
              <a:solidFill>
                <a:srgbClr val="000000"/>
              </a:solidFill>
              <a:round/>
              <a:headEnd/>
              <a:tailEnd/>
            </a:ln>
            <a:effectLst/>
          </p:spPr>
          <p:txBody>
            <a:bodyPr wrap="none" anchor="ctr"/>
            <a:lstStyle/>
            <a:p>
              <a:endParaRPr lang="zh-CN" altLang="en-US"/>
            </a:p>
          </p:txBody>
        </p:sp>
        <p:sp>
          <p:nvSpPr>
            <p:cNvPr id="43" name="Oval 40"/>
            <p:cNvSpPr>
              <a:spLocks noChangeArrowheads="1"/>
            </p:cNvSpPr>
            <p:nvPr/>
          </p:nvSpPr>
          <p:spPr bwMode="auto">
            <a:xfrm>
              <a:off x="1386" y="1817"/>
              <a:ext cx="19" cy="21"/>
            </a:xfrm>
            <a:prstGeom prst="ellipse">
              <a:avLst/>
            </a:prstGeom>
            <a:solidFill>
              <a:srgbClr val="000000"/>
            </a:solidFill>
            <a:ln w="12700">
              <a:solidFill>
                <a:srgbClr val="000000"/>
              </a:solidFill>
              <a:round/>
              <a:headEnd/>
              <a:tailEnd/>
            </a:ln>
            <a:effectLst/>
          </p:spPr>
          <p:txBody>
            <a:bodyPr wrap="none" anchor="ctr"/>
            <a:lstStyle/>
            <a:p>
              <a:endParaRPr lang="zh-CN" altLang="en-US"/>
            </a:p>
          </p:txBody>
        </p:sp>
        <p:sp>
          <p:nvSpPr>
            <p:cNvPr id="44" name="Oval 41"/>
            <p:cNvSpPr>
              <a:spLocks noChangeArrowheads="1"/>
            </p:cNvSpPr>
            <p:nvPr/>
          </p:nvSpPr>
          <p:spPr bwMode="auto">
            <a:xfrm>
              <a:off x="1521" y="2048"/>
              <a:ext cx="17" cy="20"/>
            </a:xfrm>
            <a:prstGeom prst="ellipse">
              <a:avLst/>
            </a:prstGeom>
            <a:solidFill>
              <a:srgbClr val="000000"/>
            </a:solidFill>
            <a:ln w="12700">
              <a:solidFill>
                <a:srgbClr val="000000"/>
              </a:solidFill>
              <a:round/>
              <a:headEnd/>
              <a:tailEnd/>
            </a:ln>
            <a:effectLst/>
          </p:spPr>
          <p:txBody>
            <a:bodyPr wrap="none" anchor="ctr"/>
            <a:lstStyle/>
            <a:p>
              <a:endParaRPr lang="zh-CN" altLang="en-US"/>
            </a:p>
          </p:txBody>
        </p:sp>
        <p:sp>
          <p:nvSpPr>
            <p:cNvPr id="45" name="Oval 42"/>
            <p:cNvSpPr>
              <a:spLocks noChangeArrowheads="1"/>
            </p:cNvSpPr>
            <p:nvPr/>
          </p:nvSpPr>
          <p:spPr bwMode="auto">
            <a:xfrm>
              <a:off x="2021" y="2278"/>
              <a:ext cx="21" cy="21"/>
            </a:xfrm>
            <a:prstGeom prst="ellipse">
              <a:avLst/>
            </a:prstGeom>
            <a:solidFill>
              <a:srgbClr val="000000"/>
            </a:solidFill>
            <a:ln w="12700">
              <a:solidFill>
                <a:srgbClr val="000000"/>
              </a:solidFill>
              <a:round/>
              <a:headEnd/>
              <a:tailEnd/>
            </a:ln>
            <a:effectLst/>
          </p:spPr>
          <p:txBody>
            <a:bodyPr wrap="none" anchor="ctr"/>
            <a:lstStyle/>
            <a:p>
              <a:endParaRPr lang="zh-CN" altLang="en-US"/>
            </a:p>
          </p:txBody>
        </p:sp>
        <p:sp>
          <p:nvSpPr>
            <p:cNvPr id="46" name="Oval 43"/>
            <p:cNvSpPr>
              <a:spLocks noChangeArrowheads="1"/>
            </p:cNvSpPr>
            <p:nvPr/>
          </p:nvSpPr>
          <p:spPr bwMode="auto">
            <a:xfrm>
              <a:off x="3428" y="2509"/>
              <a:ext cx="17" cy="20"/>
            </a:xfrm>
            <a:prstGeom prst="ellipse">
              <a:avLst/>
            </a:prstGeom>
            <a:solidFill>
              <a:srgbClr val="000000"/>
            </a:solidFill>
            <a:ln w="12700">
              <a:solidFill>
                <a:srgbClr val="000000"/>
              </a:solidFill>
              <a:round/>
              <a:headEnd/>
              <a:tailEnd/>
            </a:ln>
            <a:effectLst/>
          </p:spPr>
          <p:txBody>
            <a:bodyPr wrap="none" anchor="ctr"/>
            <a:lstStyle/>
            <a:p>
              <a:endParaRPr lang="zh-CN" altLang="en-US"/>
            </a:p>
          </p:txBody>
        </p:sp>
        <p:sp>
          <p:nvSpPr>
            <p:cNvPr id="47" name="Oval 44"/>
            <p:cNvSpPr>
              <a:spLocks noChangeArrowheads="1"/>
            </p:cNvSpPr>
            <p:nvPr/>
          </p:nvSpPr>
          <p:spPr bwMode="auto">
            <a:xfrm>
              <a:off x="4287" y="2738"/>
              <a:ext cx="17" cy="18"/>
            </a:xfrm>
            <a:prstGeom prst="ellipse">
              <a:avLst/>
            </a:prstGeom>
            <a:solidFill>
              <a:srgbClr val="000000"/>
            </a:solidFill>
            <a:ln w="12700">
              <a:solidFill>
                <a:srgbClr val="000000"/>
              </a:solidFill>
              <a:round/>
              <a:headEnd/>
              <a:tailEnd/>
            </a:ln>
            <a:effectLst/>
          </p:spPr>
          <p:txBody>
            <a:bodyPr wrap="none" anchor="ctr"/>
            <a:lstStyle/>
            <a:p>
              <a:endParaRPr lang="zh-CN" altLang="en-US"/>
            </a:p>
          </p:txBody>
        </p:sp>
        <p:sp>
          <p:nvSpPr>
            <p:cNvPr id="48" name="Oval 45"/>
            <p:cNvSpPr>
              <a:spLocks noChangeArrowheads="1"/>
            </p:cNvSpPr>
            <p:nvPr/>
          </p:nvSpPr>
          <p:spPr bwMode="auto">
            <a:xfrm>
              <a:off x="3885" y="2968"/>
              <a:ext cx="17" cy="19"/>
            </a:xfrm>
            <a:prstGeom prst="ellipse">
              <a:avLst/>
            </a:prstGeom>
            <a:solidFill>
              <a:srgbClr val="000000"/>
            </a:solidFill>
            <a:ln w="12700">
              <a:solidFill>
                <a:srgbClr val="000000"/>
              </a:solidFill>
              <a:round/>
              <a:headEnd/>
              <a:tailEnd/>
            </a:ln>
            <a:effectLst/>
          </p:spPr>
          <p:txBody>
            <a:bodyPr wrap="none" anchor="ctr"/>
            <a:lstStyle/>
            <a:p>
              <a:endParaRPr lang="zh-CN" altLang="en-US"/>
            </a:p>
          </p:txBody>
        </p:sp>
        <p:sp>
          <p:nvSpPr>
            <p:cNvPr id="49" name="Oval 46"/>
            <p:cNvSpPr>
              <a:spLocks noChangeArrowheads="1"/>
            </p:cNvSpPr>
            <p:nvPr/>
          </p:nvSpPr>
          <p:spPr bwMode="auto">
            <a:xfrm>
              <a:off x="3493" y="3199"/>
              <a:ext cx="19" cy="20"/>
            </a:xfrm>
            <a:prstGeom prst="ellipse">
              <a:avLst/>
            </a:prstGeom>
            <a:solidFill>
              <a:srgbClr val="000000"/>
            </a:solidFill>
            <a:ln w="12700">
              <a:solidFill>
                <a:srgbClr val="000000"/>
              </a:solidFill>
              <a:round/>
              <a:headEnd/>
              <a:tailEnd/>
            </a:ln>
            <a:effectLst/>
          </p:spPr>
          <p:txBody>
            <a:bodyPr wrap="none" anchor="ctr"/>
            <a:lstStyle/>
            <a:p>
              <a:endParaRPr lang="zh-CN" altLang="en-US"/>
            </a:p>
          </p:txBody>
        </p:sp>
        <p:sp>
          <p:nvSpPr>
            <p:cNvPr id="50" name="Oval 47"/>
            <p:cNvSpPr>
              <a:spLocks noChangeArrowheads="1"/>
            </p:cNvSpPr>
            <p:nvPr/>
          </p:nvSpPr>
          <p:spPr bwMode="auto">
            <a:xfrm>
              <a:off x="3471" y="3519"/>
              <a:ext cx="19" cy="21"/>
            </a:xfrm>
            <a:prstGeom prst="ellipse">
              <a:avLst/>
            </a:prstGeom>
            <a:solidFill>
              <a:srgbClr val="000000"/>
            </a:solidFill>
            <a:ln w="12700">
              <a:solidFill>
                <a:srgbClr val="000000"/>
              </a:solidFill>
              <a:round/>
              <a:headEnd/>
              <a:tailEnd/>
            </a:ln>
            <a:effectLst/>
          </p:spPr>
          <p:txBody>
            <a:bodyPr wrap="none" anchor="ctr"/>
            <a:lstStyle/>
            <a:p>
              <a:endParaRPr lang="zh-CN" altLang="en-US"/>
            </a:p>
          </p:txBody>
        </p:sp>
        <p:sp>
          <p:nvSpPr>
            <p:cNvPr id="51" name="Oval 48"/>
            <p:cNvSpPr>
              <a:spLocks noChangeArrowheads="1"/>
            </p:cNvSpPr>
            <p:nvPr/>
          </p:nvSpPr>
          <p:spPr bwMode="auto">
            <a:xfrm>
              <a:off x="4175" y="3460"/>
              <a:ext cx="17" cy="19"/>
            </a:xfrm>
            <a:prstGeom prst="ellipse">
              <a:avLst/>
            </a:prstGeom>
            <a:solidFill>
              <a:srgbClr val="000000"/>
            </a:solidFill>
            <a:ln w="12700">
              <a:solidFill>
                <a:srgbClr val="000000"/>
              </a:solidFill>
              <a:round/>
              <a:headEnd/>
              <a:tailEnd/>
            </a:ln>
            <a:effectLst/>
          </p:spPr>
          <p:txBody>
            <a:bodyPr wrap="none" anchor="ctr"/>
            <a:lstStyle/>
            <a:p>
              <a:endParaRPr lang="zh-CN" altLang="en-US"/>
            </a:p>
          </p:txBody>
        </p:sp>
        <p:sp>
          <p:nvSpPr>
            <p:cNvPr id="52" name="Oval 49"/>
            <p:cNvSpPr>
              <a:spLocks noChangeArrowheads="1"/>
            </p:cNvSpPr>
            <p:nvPr/>
          </p:nvSpPr>
          <p:spPr bwMode="auto">
            <a:xfrm>
              <a:off x="4508" y="3136"/>
              <a:ext cx="19" cy="22"/>
            </a:xfrm>
            <a:prstGeom prst="ellipse">
              <a:avLst/>
            </a:prstGeom>
            <a:solidFill>
              <a:srgbClr val="000000"/>
            </a:solidFill>
            <a:ln w="12700">
              <a:solidFill>
                <a:srgbClr val="000000"/>
              </a:solidFill>
              <a:round/>
              <a:headEnd/>
              <a:tailEnd/>
            </a:ln>
            <a:effectLst/>
          </p:spPr>
          <p:txBody>
            <a:bodyPr wrap="none" anchor="ctr"/>
            <a:lstStyle/>
            <a:p>
              <a:endParaRPr lang="zh-CN" altLang="en-US"/>
            </a:p>
          </p:txBody>
        </p:sp>
        <p:sp>
          <p:nvSpPr>
            <p:cNvPr id="53" name="Oval 50"/>
            <p:cNvSpPr>
              <a:spLocks noChangeArrowheads="1"/>
            </p:cNvSpPr>
            <p:nvPr/>
          </p:nvSpPr>
          <p:spPr bwMode="auto">
            <a:xfrm>
              <a:off x="4230" y="3199"/>
              <a:ext cx="17" cy="20"/>
            </a:xfrm>
            <a:prstGeom prst="ellipse">
              <a:avLst/>
            </a:prstGeom>
            <a:solidFill>
              <a:srgbClr val="000000"/>
            </a:solidFill>
            <a:ln w="12700">
              <a:solidFill>
                <a:srgbClr val="000000"/>
              </a:solidFill>
              <a:round/>
              <a:headEnd/>
              <a:tailEnd/>
            </a:ln>
            <a:effectLst/>
          </p:spPr>
          <p:txBody>
            <a:bodyPr wrap="none" anchor="ctr"/>
            <a:lstStyle/>
            <a:p>
              <a:endParaRPr lang="zh-CN" altLang="en-US"/>
            </a:p>
          </p:txBody>
        </p:sp>
        <p:sp>
          <p:nvSpPr>
            <p:cNvPr id="54" name="Oval 51"/>
            <p:cNvSpPr>
              <a:spLocks noChangeArrowheads="1"/>
            </p:cNvSpPr>
            <p:nvPr/>
          </p:nvSpPr>
          <p:spPr bwMode="auto">
            <a:xfrm>
              <a:off x="4287" y="2937"/>
              <a:ext cx="17" cy="22"/>
            </a:xfrm>
            <a:prstGeom prst="ellipse">
              <a:avLst/>
            </a:prstGeom>
            <a:solidFill>
              <a:srgbClr val="000000"/>
            </a:solidFill>
            <a:ln w="12700">
              <a:solidFill>
                <a:srgbClr val="000000"/>
              </a:solidFill>
              <a:round/>
              <a:headEnd/>
              <a:tailEnd/>
            </a:ln>
            <a:effectLst/>
          </p:spPr>
          <p:txBody>
            <a:bodyPr wrap="none" anchor="ctr"/>
            <a:lstStyle/>
            <a:p>
              <a:endParaRPr lang="zh-CN" altLang="en-US"/>
            </a:p>
          </p:txBody>
        </p:sp>
        <p:sp>
          <p:nvSpPr>
            <p:cNvPr id="55" name="Oval 52"/>
            <p:cNvSpPr>
              <a:spLocks noChangeArrowheads="1"/>
            </p:cNvSpPr>
            <p:nvPr/>
          </p:nvSpPr>
          <p:spPr bwMode="auto">
            <a:xfrm>
              <a:off x="4530" y="2677"/>
              <a:ext cx="19" cy="20"/>
            </a:xfrm>
            <a:prstGeom prst="ellipse">
              <a:avLst/>
            </a:prstGeom>
            <a:solidFill>
              <a:srgbClr val="000000"/>
            </a:solidFill>
            <a:ln w="12700">
              <a:solidFill>
                <a:srgbClr val="000000"/>
              </a:solidFill>
              <a:round/>
              <a:headEnd/>
              <a:tailEnd/>
            </a:ln>
            <a:effectLst/>
          </p:spPr>
          <p:txBody>
            <a:bodyPr wrap="none" anchor="ctr"/>
            <a:lstStyle/>
            <a:p>
              <a:endParaRPr lang="zh-CN" altLang="en-US"/>
            </a:p>
          </p:txBody>
        </p:sp>
        <p:sp>
          <p:nvSpPr>
            <p:cNvPr id="56" name="Oval 53"/>
            <p:cNvSpPr>
              <a:spLocks noChangeArrowheads="1"/>
            </p:cNvSpPr>
            <p:nvPr/>
          </p:nvSpPr>
          <p:spPr bwMode="auto">
            <a:xfrm>
              <a:off x="4587" y="2262"/>
              <a:ext cx="19" cy="22"/>
            </a:xfrm>
            <a:prstGeom prst="ellipse">
              <a:avLst/>
            </a:prstGeom>
            <a:solidFill>
              <a:srgbClr val="000000"/>
            </a:solidFill>
            <a:ln w="12700">
              <a:solidFill>
                <a:srgbClr val="000000"/>
              </a:solidFill>
              <a:round/>
              <a:headEnd/>
              <a:tailEnd/>
            </a:ln>
            <a:effectLst/>
          </p:spPr>
          <p:txBody>
            <a:bodyPr wrap="none" anchor="ctr"/>
            <a:lstStyle/>
            <a:p>
              <a:endParaRPr lang="zh-CN" altLang="en-US"/>
            </a:p>
          </p:txBody>
        </p:sp>
        <p:sp>
          <p:nvSpPr>
            <p:cNvPr id="57" name="Oval 54"/>
            <p:cNvSpPr>
              <a:spLocks noChangeArrowheads="1"/>
            </p:cNvSpPr>
            <p:nvPr/>
          </p:nvSpPr>
          <p:spPr bwMode="auto">
            <a:xfrm>
              <a:off x="3918" y="1958"/>
              <a:ext cx="17" cy="18"/>
            </a:xfrm>
            <a:prstGeom prst="ellipse">
              <a:avLst/>
            </a:prstGeom>
            <a:solidFill>
              <a:srgbClr val="000000"/>
            </a:solidFill>
            <a:ln w="12700">
              <a:solidFill>
                <a:srgbClr val="000000"/>
              </a:solidFill>
              <a:round/>
              <a:headEnd/>
              <a:tailEnd/>
            </a:ln>
            <a:effectLst/>
          </p:spPr>
          <p:txBody>
            <a:bodyPr wrap="none" anchor="ctr"/>
            <a:lstStyle/>
            <a:p>
              <a:endParaRPr lang="zh-CN" altLang="en-US"/>
            </a:p>
          </p:txBody>
        </p:sp>
        <p:sp>
          <p:nvSpPr>
            <p:cNvPr id="58" name="Oval 55"/>
            <p:cNvSpPr>
              <a:spLocks noChangeArrowheads="1"/>
            </p:cNvSpPr>
            <p:nvPr/>
          </p:nvSpPr>
          <p:spPr bwMode="auto">
            <a:xfrm>
              <a:off x="3250" y="1650"/>
              <a:ext cx="17" cy="18"/>
            </a:xfrm>
            <a:prstGeom prst="ellipse">
              <a:avLst/>
            </a:prstGeom>
            <a:solidFill>
              <a:srgbClr val="000000"/>
            </a:solidFill>
            <a:ln w="12700">
              <a:solidFill>
                <a:srgbClr val="000000"/>
              </a:solidFill>
              <a:round/>
              <a:headEnd/>
              <a:tailEnd/>
            </a:ln>
            <a:effectLst/>
          </p:spPr>
          <p:txBody>
            <a:bodyPr wrap="none" anchor="ctr"/>
            <a:lstStyle/>
            <a:p>
              <a:endParaRPr lang="zh-CN" altLang="en-US"/>
            </a:p>
          </p:txBody>
        </p:sp>
        <p:sp>
          <p:nvSpPr>
            <p:cNvPr id="59" name="Oval 56"/>
            <p:cNvSpPr>
              <a:spLocks noChangeArrowheads="1"/>
            </p:cNvSpPr>
            <p:nvPr/>
          </p:nvSpPr>
          <p:spPr bwMode="auto">
            <a:xfrm>
              <a:off x="2456" y="1358"/>
              <a:ext cx="19" cy="21"/>
            </a:xfrm>
            <a:prstGeom prst="ellipse">
              <a:avLst/>
            </a:prstGeom>
            <a:solidFill>
              <a:srgbClr val="000000"/>
            </a:solidFill>
            <a:ln w="12700">
              <a:solidFill>
                <a:srgbClr val="000000"/>
              </a:solidFill>
              <a:round/>
              <a:headEnd/>
              <a:tailEnd/>
            </a:ln>
            <a:effectLst/>
          </p:spPr>
          <p:txBody>
            <a:bodyPr wrap="none" anchor="ctr"/>
            <a:lstStyle/>
            <a:p>
              <a:endParaRPr lang="zh-CN" altLang="en-US"/>
            </a:p>
          </p:txBody>
        </p:sp>
        <p:sp>
          <p:nvSpPr>
            <p:cNvPr id="60" name="Oval 57"/>
            <p:cNvSpPr>
              <a:spLocks noChangeArrowheads="1"/>
            </p:cNvSpPr>
            <p:nvPr/>
          </p:nvSpPr>
          <p:spPr bwMode="auto">
            <a:xfrm>
              <a:off x="1699" y="1696"/>
              <a:ext cx="19" cy="18"/>
            </a:xfrm>
            <a:prstGeom prst="ellipse">
              <a:avLst/>
            </a:prstGeom>
            <a:solidFill>
              <a:srgbClr val="000000"/>
            </a:solidFill>
            <a:ln w="12700">
              <a:solidFill>
                <a:srgbClr val="000000"/>
              </a:solidFill>
              <a:round/>
              <a:headEnd/>
              <a:tailEnd/>
            </a:ln>
            <a:effectLst/>
          </p:spPr>
          <p:txBody>
            <a:bodyPr wrap="none" anchor="ctr"/>
            <a:lstStyle/>
            <a:p>
              <a:endParaRPr lang="zh-CN" altLang="en-US"/>
            </a:p>
          </p:txBody>
        </p:sp>
        <p:sp>
          <p:nvSpPr>
            <p:cNvPr id="61" name="Oval 58"/>
            <p:cNvSpPr>
              <a:spLocks noChangeArrowheads="1"/>
            </p:cNvSpPr>
            <p:nvPr/>
          </p:nvSpPr>
          <p:spPr bwMode="auto">
            <a:xfrm>
              <a:off x="1129" y="2293"/>
              <a:ext cx="21" cy="20"/>
            </a:xfrm>
            <a:prstGeom prst="ellipse">
              <a:avLst/>
            </a:prstGeom>
            <a:solidFill>
              <a:srgbClr val="000000"/>
            </a:solidFill>
            <a:ln w="12700">
              <a:solidFill>
                <a:srgbClr val="000000"/>
              </a:solidFill>
              <a:round/>
              <a:headEnd/>
              <a:tailEnd/>
            </a:ln>
            <a:effectLst/>
          </p:spPr>
          <p:txBody>
            <a:bodyPr wrap="none" anchor="ctr"/>
            <a:lstStyle/>
            <a:p>
              <a:endParaRPr lang="zh-CN" altLang="en-US"/>
            </a:p>
          </p:txBody>
        </p:sp>
        <p:sp>
          <p:nvSpPr>
            <p:cNvPr id="62" name="Oval 59"/>
            <p:cNvSpPr>
              <a:spLocks noChangeArrowheads="1"/>
            </p:cNvSpPr>
            <p:nvPr/>
          </p:nvSpPr>
          <p:spPr bwMode="auto">
            <a:xfrm>
              <a:off x="1288" y="2832"/>
              <a:ext cx="17" cy="18"/>
            </a:xfrm>
            <a:prstGeom prst="ellipse">
              <a:avLst/>
            </a:prstGeom>
            <a:solidFill>
              <a:srgbClr val="000000"/>
            </a:solidFill>
            <a:ln w="12700">
              <a:solidFill>
                <a:srgbClr val="000000"/>
              </a:solidFill>
              <a:round/>
              <a:headEnd/>
              <a:tailEnd/>
            </a:ln>
            <a:effectLst/>
          </p:spPr>
          <p:txBody>
            <a:bodyPr wrap="none" anchor="ctr"/>
            <a:lstStyle/>
            <a:p>
              <a:endParaRPr lang="zh-CN" altLang="en-US"/>
            </a:p>
          </p:txBody>
        </p:sp>
        <p:sp>
          <p:nvSpPr>
            <p:cNvPr id="63" name="Oval 60"/>
            <p:cNvSpPr>
              <a:spLocks noChangeArrowheads="1"/>
            </p:cNvSpPr>
            <p:nvPr/>
          </p:nvSpPr>
          <p:spPr bwMode="auto">
            <a:xfrm>
              <a:off x="1442" y="3412"/>
              <a:ext cx="20" cy="23"/>
            </a:xfrm>
            <a:prstGeom prst="ellipse">
              <a:avLst/>
            </a:prstGeom>
            <a:solidFill>
              <a:srgbClr val="000000"/>
            </a:solidFill>
            <a:ln w="12700">
              <a:solidFill>
                <a:srgbClr val="000000"/>
              </a:solidFill>
              <a:round/>
              <a:headEnd/>
              <a:tailEnd/>
            </a:ln>
            <a:effectLst/>
          </p:spPr>
          <p:txBody>
            <a:bodyPr wrap="none" anchor="ctr"/>
            <a:lstStyle/>
            <a:p>
              <a:endParaRPr lang="zh-CN" altLang="en-US"/>
            </a:p>
          </p:txBody>
        </p:sp>
        <p:sp>
          <p:nvSpPr>
            <p:cNvPr id="64" name="Oval 61"/>
            <p:cNvSpPr>
              <a:spLocks noChangeArrowheads="1"/>
            </p:cNvSpPr>
            <p:nvPr/>
          </p:nvSpPr>
          <p:spPr bwMode="auto">
            <a:xfrm>
              <a:off x="1644" y="3566"/>
              <a:ext cx="19" cy="20"/>
            </a:xfrm>
            <a:prstGeom prst="ellipse">
              <a:avLst/>
            </a:prstGeom>
            <a:solidFill>
              <a:srgbClr val="000000"/>
            </a:solidFill>
            <a:ln w="12700">
              <a:solidFill>
                <a:srgbClr val="000000"/>
              </a:solidFill>
              <a:round/>
              <a:headEnd/>
              <a:tailEnd/>
            </a:ln>
            <a:effectLst/>
          </p:spPr>
          <p:txBody>
            <a:bodyPr wrap="none" anchor="ctr"/>
            <a:lstStyle/>
            <a:p>
              <a:endParaRPr lang="zh-CN" altLang="en-US"/>
            </a:p>
          </p:txBody>
        </p:sp>
        <p:sp>
          <p:nvSpPr>
            <p:cNvPr id="65" name="Oval 62"/>
            <p:cNvSpPr>
              <a:spLocks noChangeArrowheads="1"/>
            </p:cNvSpPr>
            <p:nvPr/>
          </p:nvSpPr>
          <p:spPr bwMode="auto">
            <a:xfrm>
              <a:off x="2246" y="3597"/>
              <a:ext cx="17" cy="20"/>
            </a:xfrm>
            <a:prstGeom prst="ellipse">
              <a:avLst/>
            </a:prstGeom>
            <a:solidFill>
              <a:srgbClr val="000000"/>
            </a:solidFill>
            <a:ln w="12700">
              <a:solidFill>
                <a:srgbClr val="000000"/>
              </a:solidFill>
              <a:round/>
              <a:headEnd/>
              <a:tailEnd/>
            </a:ln>
            <a:effectLst/>
          </p:spPr>
          <p:txBody>
            <a:bodyPr wrap="none" anchor="ctr"/>
            <a:lstStyle/>
            <a:p>
              <a:endParaRPr lang="zh-CN" altLang="en-US"/>
            </a:p>
          </p:txBody>
        </p:sp>
        <p:sp>
          <p:nvSpPr>
            <p:cNvPr id="66" name="Oval 63"/>
            <p:cNvSpPr>
              <a:spLocks noChangeArrowheads="1"/>
            </p:cNvSpPr>
            <p:nvPr/>
          </p:nvSpPr>
          <p:spPr bwMode="auto">
            <a:xfrm>
              <a:off x="2670" y="3628"/>
              <a:ext cx="17" cy="21"/>
            </a:xfrm>
            <a:prstGeom prst="ellipse">
              <a:avLst/>
            </a:prstGeom>
            <a:solidFill>
              <a:srgbClr val="000000"/>
            </a:solidFill>
            <a:ln w="12700">
              <a:solidFill>
                <a:srgbClr val="000000"/>
              </a:solidFill>
              <a:round/>
              <a:headEnd/>
              <a:tailEnd/>
            </a:ln>
            <a:effectLst/>
          </p:spPr>
          <p:txBody>
            <a:bodyPr wrap="none" anchor="ctr"/>
            <a:lstStyle/>
            <a:p>
              <a:endParaRPr lang="zh-CN" altLang="en-US"/>
            </a:p>
          </p:txBody>
        </p:sp>
        <p:sp>
          <p:nvSpPr>
            <p:cNvPr id="67" name="Oval 64"/>
            <p:cNvSpPr>
              <a:spLocks noChangeArrowheads="1"/>
            </p:cNvSpPr>
            <p:nvPr/>
          </p:nvSpPr>
          <p:spPr bwMode="auto">
            <a:xfrm>
              <a:off x="3638" y="3628"/>
              <a:ext cx="19" cy="21"/>
            </a:xfrm>
            <a:prstGeom prst="ellipse">
              <a:avLst/>
            </a:prstGeom>
            <a:solidFill>
              <a:srgbClr val="000000"/>
            </a:solidFill>
            <a:ln w="12700">
              <a:solidFill>
                <a:srgbClr val="000000"/>
              </a:solidFill>
              <a:round/>
              <a:headEnd/>
              <a:tailEnd/>
            </a:ln>
            <a:effectLst/>
          </p:spPr>
          <p:txBody>
            <a:bodyPr wrap="none" anchor="ctr"/>
            <a:lstStyle/>
            <a:p>
              <a:endParaRPr lang="zh-CN" altLang="en-US"/>
            </a:p>
          </p:txBody>
        </p:sp>
        <p:sp>
          <p:nvSpPr>
            <p:cNvPr id="68" name="Oval 65"/>
            <p:cNvSpPr>
              <a:spLocks noChangeArrowheads="1"/>
            </p:cNvSpPr>
            <p:nvPr/>
          </p:nvSpPr>
          <p:spPr bwMode="auto">
            <a:xfrm>
              <a:off x="4609" y="3628"/>
              <a:ext cx="18" cy="21"/>
            </a:xfrm>
            <a:prstGeom prst="ellipse">
              <a:avLst/>
            </a:prstGeom>
            <a:solidFill>
              <a:srgbClr val="000000"/>
            </a:solidFill>
            <a:ln w="12700">
              <a:solidFill>
                <a:srgbClr val="000000"/>
              </a:solidFill>
              <a:round/>
              <a:headEnd/>
              <a:tailEnd/>
            </a:ln>
            <a:effectLst/>
          </p:spPr>
          <p:txBody>
            <a:bodyPr wrap="none" anchor="ctr"/>
            <a:lstStyle/>
            <a:p>
              <a:endParaRPr lang="zh-CN" altLang="en-US"/>
            </a:p>
          </p:txBody>
        </p:sp>
        <p:sp>
          <p:nvSpPr>
            <p:cNvPr id="69" name="Oval 66"/>
            <p:cNvSpPr>
              <a:spLocks noChangeArrowheads="1"/>
            </p:cNvSpPr>
            <p:nvPr/>
          </p:nvSpPr>
          <p:spPr bwMode="auto">
            <a:xfrm>
              <a:off x="4007" y="3566"/>
              <a:ext cx="19" cy="20"/>
            </a:xfrm>
            <a:prstGeom prst="ellipse">
              <a:avLst/>
            </a:prstGeom>
            <a:solidFill>
              <a:srgbClr val="000000"/>
            </a:solidFill>
            <a:ln w="12700">
              <a:solidFill>
                <a:srgbClr val="000000"/>
              </a:solidFill>
              <a:round/>
              <a:headEnd/>
              <a:tailEnd/>
            </a:ln>
            <a:effectLst/>
          </p:spPr>
          <p:txBody>
            <a:bodyPr wrap="none" anchor="ctr"/>
            <a:lstStyle/>
            <a:p>
              <a:endParaRPr lang="zh-CN" altLang="en-US"/>
            </a:p>
          </p:txBody>
        </p:sp>
        <p:sp>
          <p:nvSpPr>
            <p:cNvPr id="70" name="Oval 67"/>
            <p:cNvSpPr>
              <a:spLocks noChangeArrowheads="1"/>
            </p:cNvSpPr>
            <p:nvPr/>
          </p:nvSpPr>
          <p:spPr bwMode="auto">
            <a:xfrm>
              <a:off x="3360" y="3366"/>
              <a:ext cx="18" cy="21"/>
            </a:xfrm>
            <a:prstGeom prst="ellipse">
              <a:avLst/>
            </a:prstGeom>
            <a:solidFill>
              <a:srgbClr val="000000"/>
            </a:solidFill>
            <a:ln w="12700">
              <a:solidFill>
                <a:srgbClr val="000000"/>
              </a:solidFill>
              <a:round/>
              <a:headEnd/>
              <a:tailEnd/>
            </a:ln>
            <a:effectLst/>
          </p:spPr>
          <p:txBody>
            <a:bodyPr wrap="none" anchor="ctr"/>
            <a:lstStyle/>
            <a:p>
              <a:endParaRPr lang="zh-CN" altLang="en-US"/>
            </a:p>
          </p:txBody>
        </p:sp>
        <p:sp>
          <p:nvSpPr>
            <p:cNvPr id="71" name="Oval 68"/>
            <p:cNvSpPr>
              <a:spLocks noChangeArrowheads="1"/>
            </p:cNvSpPr>
            <p:nvPr/>
          </p:nvSpPr>
          <p:spPr bwMode="auto">
            <a:xfrm>
              <a:off x="3127" y="3184"/>
              <a:ext cx="18" cy="20"/>
            </a:xfrm>
            <a:prstGeom prst="ellipse">
              <a:avLst/>
            </a:prstGeom>
            <a:solidFill>
              <a:srgbClr val="000000"/>
            </a:solidFill>
            <a:ln w="12700">
              <a:solidFill>
                <a:srgbClr val="000000"/>
              </a:solidFill>
              <a:round/>
              <a:headEnd/>
              <a:tailEnd/>
            </a:ln>
            <a:effectLst/>
          </p:spPr>
          <p:txBody>
            <a:bodyPr wrap="none" anchor="ctr"/>
            <a:lstStyle/>
            <a:p>
              <a:endParaRPr lang="zh-CN" altLang="en-US"/>
            </a:p>
          </p:txBody>
        </p:sp>
        <p:sp>
          <p:nvSpPr>
            <p:cNvPr id="72" name="Oval 69"/>
            <p:cNvSpPr>
              <a:spLocks noChangeArrowheads="1"/>
            </p:cNvSpPr>
            <p:nvPr/>
          </p:nvSpPr>
          <p:spPr bwMode="auto">
            <a:xfrm>
              <a:off x="2468" y="3167"/>
              <a:ext cx="18" cy="21"/>
            </a:xfrm>
            <a:prstGeom prst="ellipse">
              <a:avLst/>
            </a:prstGeom>
            <a:solidFill>
              <a:srgbClr val="000000"/>
            </a:solidFill>
            <a:ln w="12700">
              <a:solidFill>
                <a:srgbClr val="000000"/>
              </a:solidFill>
              <a:round/>
              <a:headEnd/>
              <a:tailEnd/>
            </a:ln>
            <a:effectLst/>
          </p:spPr>
          <p:txBody>
            <a:bodyPr wrap="none" anchor="ctr"/>
            <a:lstStyle/>
            <a:p>
              <a:endParaRPr lang="zh-CN" altLang="en-US"/>
            </a:p>
          </p:txBody>
        </p:sp>
        <p:sp>
          <p:nvSpPr>
            <p:cNvPr id="73" name="Oval 70"/>
            <p:cNvSpPr>
              <a:spLocks noChangeArrowheads="1"/>
            </p:cNvSpPr>
            <p:nvPr/>
          </p:nvSpPr>
          <p:spPr bwMode="auto">
            <a:xfrm>
              <a:off x="1811" y="3152"/>
              <a:ext cx="17" cy="21"/>
            </a:xfrm>
            <a:prstGeom prst="ellipse">
              <a:avLst/>
            </a:prstGeom>
            <a:solidFill>
              <a:srgbClr val="000000"/>
            </a:solidFill>
            <a:ln w="12700">
              <a:solidFill>
                <a:srgbClr val="000000"/>
              </a:solidFill>
              <a:round/>
              <a:headEnd/>
              <a:tailEnd/>
            </a:ln>
            <a:effectLst/>
          </p:spPr>
          <p:txBody>
            <a:bodyPr wrap="none" anchor="ctr"/>
            <a:lstStyle/>
            <a:p>
              <a:endParaRPr lang="zh-CN" altLang="en-US"/>
            </a:p>
          </p:txBody>
        </p:sp>
        <p:sp>
          <p:nvSpPr>
            <p:cNvPr id="74" name="Oval 71"/>
            <p:cNvSpPr>
              <a:spLocks noChangeArrowheads="1"/>
            </p:cNvSpPr>
            <p:nvPr/>
          </p:nvSpPr>
          <p:spPr bwMode="auto">
            <a:xfrm>
              <a:off x="1119" y="2999"/>
              <a:ext cx="17" cy="19"/>
            </a:xfrm>
            <a:prstGeom prst="ellipse">
              <a:avLst/>
            </a:prstGeom>
            <a:solidFill>
              <a:srgbClr val="000000"/>
            </a:solidFill>
            <a:ln w="12700">
              <a:solidFill>
                <a:srgbClr val="000000"/>
              </a:solidFill>
              <a:round/>
              <a:headEnd/>
              <a:tailEnd/>
            </a:ln>
            <a:effectLst/>
          </p:spPr>
          <p:txBody>
            <a:bodyPr wrap="none" anchor="ctr"/>
            <a:lstStyle/>
            <a:p>
              <a:endParaRPr lang="zh-CN" altLang="en-US"/>
            </a:p>
          </p:txBody>
        </p:sp>
        <p:sp>
          <p:nvSpPr>
            <p:cNvPr id="75" name="Oval 72"/>
            <p:cNvSpPr>
              <a:spLocks noChangeArrowheads="1"/>
            </p:cNvSpPr>
            <p:nvPr/>
          </p:nvSpPr>
          <p:spPr bwMode="auto">
            <a:xfrm>
              <a:off x="1688" y="2876"/>
              <a:ext cx="18" cy="20"/>
            </a:xfrm>
            <a:prstGeom prst="ellipse">
              <a:avLst/>
            </a:prstGeom>
            <a:solidFill>
              <a:srgbClr val="000000"/>
            </a:solidFill>
            <a:ln w="12700">
              <a:solidFill>
                <a:srgbClr val="000000"/>
              </a:solidFill>
              <a:round/>
              <a:headEnd/>
              <a:tailEnd/>
            </a:ln>
            <a:effectLst/>
          </p:spPr>
          <p:txBody>
            <a:bodyPr wrap="none" anchor="ctr"/>
            <a:lstStyle/>
            <a:p>
              <a:endParaRPr lang="zh-CN" altLang="en-US"/>
            </a:p>
          </p:txBody>
        </p:sp>
        <p:sp>
          <p:nvSpPr>
            <p:cNvPr id="76" name="Oval 73"/>
            <p:cNvSpPr>
              <a:spLocks noChangeArrowheads="1"/>
            </p:cNvSpPr>
            <p:nvPr/>
          </p:nvSpPr>
          <p:spPr bwMode="auto">
            <a:xfrm>
              <a:off x="2256" y="2616"/>
              <a:ext cx="19" cy="18"/>
            </a:xfrm>
            <a:prstGeom prst="ellipse">
              <a:avLst/>
            </a:prstGeom>
            <a:solidFill>
              <a:srgbClr val="000000"/>
            </a:solidFill>
            <a:ln w="12700">
              <a:solidFill>
                <a:srgbClr val="000000"/>
              </a:solidFill>
              <a:round/>
              <a:headEnd/>
              <a:tailEnd/>
            </a:ln>
            <a:effectLst/>
          </p:spPr>
          <p:txBody>
            <a:bodyPr wrap="none" anchor="ctr"/>
            <a:lstStyle/>
            <a:p>
              <a:endParaRPr lang="zh-CN" altLang="en-US"/>
            </a:p>
          </p:txBody>
        </p:sp>
        <p:sp>
          <p:nvSpPr>
            <p:cNvPr id="77" name="Oval 74"/>
            <p:cNvSpPr>
              <a:spLocks noChangeArrowheads="1"/>
            </p:cNvSpPr>
            <p:nvPr/>
          </p:nvSpPr>
          <p:spPr bwMode="auto">
            <a:xfrm>
              <a:off x="2468" y="2433"/>
              <a:ext cx="18" cy="19"/>
            </a:xfrm>
            <a:prstGeom prst="ellipse">
              <a:avLst/>
            </a:prstGeom>
            <a:solidFill>
              <a:srgbClr val="000000"/>
            </a:solidFill>
            <a:ln w="12700">
              <a:solidFill>
                <a:srgbClr val="000000"/>
              </a:solidFill>
              <a:round/>
              <a:headEnd/>
              <a:tailEnd/>
            </a:ln>
            <a:effectLst/>
          </p:spPr>
          <p:txBody>
            <a:bodyPr wrap="none" anchor="ctr"/>
            <a:lstStyle/>
            <a:p>
              <a:endParaRPr lang="zh-CN" altLang="en-US"/>
            </a:p>
          </p:txBody>
        </p:sp>
        <p:sp>
          <p:nvSpPr>
            <p:cNvPr id="78" name="Oval 75"/>
            <p:cNvSpPr>
              <a:spLocks noChangeArrowheads="1"/>
            </p:cNvSpPr>
            <p:nvPr/>
          </p:nvSpPr>
          <p:spPr bwMode="auto">
            <a:xfrm>
              <a:off x="2446" y="2786"/>
              <a:ext cx="17" cy="18"/>
            </a:xfrm>
            <a:prstGeom prst="ellipse">
              <a:avLst/>
            </a:prstGeom>
            <a:solidFill>
              <a:srgbClr val="000000"/>
            </a:solidFill>
            <a:ln w="12700">
              <a:solidFill>
                <a:srgbClr val="000000"/>
              </a:solidFill>
              <a:round/>
              <a:headEnd/>
              <a:tailEnd/>
            </a:ln>
            <a:effectLst/>
          </p:spPr>
          <p:txBody>
            <a:bodyPr wrap="none" anchor="ctr"/>
            <a:lstStyle/>
            <a:p>
              <a:endParaRPr lang="zh-CN" altLang="en-US"/>
            </a:p>
          </p:txBody>
        </p:sp>
        <p:sp>
          <p:nvSpPr>
            <p:cNvPr id="79" name="Oval 76"/>
            <p:cNvSpPr>
              <a:spLocks noChangeArrowheads="1"/>
            </p:cNvSpPr>
            <p:nvPr/>
          </p:nvSpPr>
          <p:spPr bwMode="auto">
            <a:xfrm>
              <a:off x="2056" y="3261"/>
              <a:ext cx="19" cy="19"/>
            </a:xfrm>
            <a:prstGeom prst="ellipse">
              <a:avLst/>
            </a:prstGeom>
            <a:solidFill>
              <a:srgbClr val="000000"/>
            </a:solidFill>
            <a:ln w="12700">
              <a:solidFill>
                <a:srgbClr val="000000"/>
              </a:solidFill>
              <a:round/>
              <a:headEnd/>
              <a:tailEnd/>
            </a:ln>
            <a:effectLst/>
          </p:spPr>
          <p:txBody>
            <a:bodyPr wrap="none" anchor="ctr"/>
            <a:lstStyle/>
            <a:p>
              <a:endParaRPr lang="zh-CN" altLang="en-US"/>
            </a:p>
          </p:txBody>
        </p:sp>
        <p:sp>
          <p:nvSpPr>
            <p:cNvPr id="80" name="Oval 77"/>
            <p:cNvSpPr>
              <a:spLocks noChangeArrowheads="1"/>
            </p:cNvSpPr>
            <p:nvPr/>
          </p:nvSpPr>
          <p:spPr bwMode="auto">
            <a:xfrm>
              <a:off x="1531" y="2647"/>
              <a:ext cx="19" cy="19"/>
            </a:xfrm>
            <a:prstGeom prst="ellipse">
              <a:avLst/>
            </a:prstGeom>
            <a:solidFill>
              <a:srgbClr val="000000"/>
            </a:solidFill>
            <a:ln w="12700">
              <a:solidFill>
                <a:srgbClr val="000000"/>
              </a:solidFill>
              <a:round/>
              <a:headEnd/>
              <a:tailEnd/>
            </a:ln>
            <a:effectLst/>
          </p:spPr>
          <p:txBody>
            <a:bodyPr wrap="none" anchor="ctr"/>
            <a:lstStyle/>
            <a:p>
              <a:endParaRPr lang="zh-CN" altLang="en-US"/>
            </a:p>
          </p:txBody>
        </p:sp>
        <p:sp>
          <p:nvSpPr>
            <p:cNvPr id="81" name="Oval 78"/>
            <p:cNvSpPr>
              <a:spLocks noChangeArrowheads="1"/>
            </p:cNvSpPr>
            <p:nvPr/>
          </p:nvSpPr>
          <p:spPr bwMode="auto">
            <a:xfrm>
              <a:off x="1298" y="2171"/>
              <a:ext cx="19" cy="19"/>
            </a:xfrm>
            <a:prstGeom prst="ellipse">
              <a:avLst/>
            </a:prstGeom>
            <a:solidFill>
              <a:srgbClr val="000000"/>
            </a:solidFill>
            <a:ln w="12700">
              <a:solidFill>
                <a:srgbClr val="000000"/>
              </a:solidFill>
              <a:round/>
              <a:headEnd/>
              <a:tailEnd/>
            </a:ln>
            <a:effectLst/>
          </p:spPr>
          <p:txBody>
            <a:bodyPr wrap="none" anchor="ctr"/>
            <a:lstStyle/>
            <a:p>
              <a:endParaRPr lang="zh-CN" altLang="en-US"/>
            </a:p>
          </p:txBody>
        </p:sp>
        <p:sp>
          <p:nvSpPr>
            <p:cNvPr id="82" name="Oval 79"/>
            <p:cNvSpPr>
              <a:spLocks noChangeArrowheads="1"/>
            </p:cNvSpPr>
            <p:nvPr/>
          </p:nvSpPr>
          <p:spPr bwMode="auto">
            <a:xfrm>
              <a:off x="1854" y="1543"/>
              <a:ext cx="19" cy="18"/>
            </a:xfrm>
            <a:prstGeom prst="ellipse">
              <a:avLst/>
            </a:prstGeom>
            <a:solidFill>
              <a:srgbClr val="000000"/>
            </a:solidFill>
            <a:ln w="12700">
              <a:solidFill>
                <a:srgbClr val="000000"/>
              </a:solidFill>
              <a:round/>
              <a:headEnd/>
              <a:tailEnd/>
            </a:ln>
            <a:effectLst/>
          </p:spPr>
          <p:txBody>
            <a:bodyPr wrap="none" anchor="ctr"/>
            <a:lstStyle/>
            <a:p>
              <a:endParaRPr lang="zh-CN" altLang="en-US"/>
            </a:p>
          </p:txBody>
        </p:sp>
        <p:sp>
          <p:nvSpPr>
            <p:cNvPr id="83" name="Oval 80"/>
            <p:cNvSpPr>
              <a:spLocks noChangeArrowheads="1"/>
            </p:cNvSpPr>
            <p:nvPr/>
          </p:nvSpPr>
          <p:spPr bwMode="auto">
            <a:xfrm>
              <a:off x="1866" y="1941"/>
              <a:ext cx="17" cy="18"/>
            </a:xfrm>
            <a:prstGeom prst="ellipse">
              <a:avLst/>
            </a:prstGeom>
            <a:solidFill>
              <a:srgbClr val="000000"/>
            </a:solidFill>
            <a:ln w="12700">
              <a:solidFill>
                <a:srgbClr val="000000"/>
              </a:solidFill>
              <a:round/>
              <a:headEnd/>
              <a:tailEnd/>
            </a:ln>
            <a:effectLst/>
          </p:spPr>
          <p:txBody>
            <a:bodyPr wrap="none" anchor="ctr"/>
            <a:lstStyle/>
            <a:p>
              <a:endParaRPr lang="zh-CN" altLang="en-US"/>
            </a:p>
          </p:txBody>
        </p:sp>
        <p:sp>
          <p:nvSpPr>
            <p:cNvPr id="84" name="Oval 81"/>
            <p:cNvSpPr>
              <a:spLocks noChangeArrowheads="1"/>
            </p:cNvSpPr>
            <p:nvPr/>
          </p:nvSpPr>
          <p:spPr bwMode="auto">
            <a:xfrm>
              <a:off x="1801" y="2339"/>
              <a:ext cx="17" cy="22"/>
            </a:xfrm>
            <a:prstGeom prst="ellipse">
              <a:avLst/>
            </a:prstGeom>
            <a:solidFill>
              <a:srgbClr val="000000"/>
            </a:solidFill>
            <a:ln w="12700">
              <a:solidFill>
                <a:srgbClr val="000000"/>
              </a:solidFill>
              <a:round/>
              <a:headEnd/>
              <a:tailEnd/>
            </a:ln>
            <a:effectLst/>
          </p:spPr>
          <p:txBody>
            <a:bodyPr wrap="none" anchor="ctr"/>
            <a:lstStyle/>
            <a:p>
              <a:endParaRPr lang="zh-CN" altLang="en-US"/>
            </a:p>
          </p:txBody>
        </p:sp>
        <p:sp>
          <p:nvSpPr>
            <p:cNvPr id="85" name="Oval 82"/>
            <p:cNvSpPr>
              <a:spLocks noChangeArrowheads="1"/>
            </p:cNvSpPr>
            <p:nvPr/>
          </p:nvSpPr>
          <p:spPr bwMode="auto">
            <a:xfrm>
              <a:off x="1521" y="2310"/>
              <a:ext cx="17" cy="20"/>
            </a:xfrm>
            <a:prstGeom prst="ellipse">
              <a:avLst/>
            </a:prstGeom>
            <a:solidFill>
              <a:srgbClr val="000000"/>
            </a:solidFill>
            <a:ln w="12700">
              <a:solidFill>
                <a:srgbClr val="000000"/>
              </a:solidFill>
              <a:round/>
              <a:headEnd/>
              <a:tailEnd/>
            </a:ln>
            <a:effectLst/>
          </p:spPr>
          <p:txBody>
            <a:bodyPr wrap="none" anchor="ctr"/>
            <a:lstStyle/>
            <a:p>
              <a:endParaRPr lang="zh-CN" altLang="en-US"/>
            </a:p>
          </p:txBody>
        </p:sp>
        <p:sp>
          <p:nvSpPr>
            <p:cNvPr id="86" name="Oval 83"/>
            <p:cNvSpPr>
              <a:spLocks noChangeArrowheads="1"/>
            </p:cNvSpPr>
            <p:nvPr/>
          </p:nvSpPr>
          <p:spPr bwMode="auto">
            <a:xfrm>
              <a:off x="1821" y="2586"/>
              <a:ext cx="19" cy="19"/>
            </a:xfrm>
            <a:prstGeom prst="ellipse">
              <a:avLst/>
            </a:prstGeom>
            <a:solidFill>
              <a:srgbClr val="000000"/>
            </a:solidFill>
            <a:ln w="12700">
              <a:solidFill>
                <a:srgbClr val="000000"/>
              </a:solidFill>
              <a:round/>
              <a:headEnd/>
              <a:tailEnd/>
            </a:ln>
            <a:effectLst/>
          </p:spPr>
          <p:txBody>
            <a:bodyPr wrap="none" anchor="ctr"/>
            <a:lstStyle/>
            <a:p>
              <a:endParaRPr lang="zh-CN" altLang="en-US"/>
            </a:p>
          </p:txBody>
        </p:sp>
        <p:sp>
          <p:nvSpPr>
            <p:cNvPr id="87" name="Oval 84"/>
            <p:cNvSpPr>
              <a:spLocks noChangeArrowheads="1"/>
            </p:cNvSpPr>
            <p:nvPr/>
          </p:nvSpPr>
          <p:spPr bwMode="auto">
            <a:xfrm>
              <a:off x="1933" y="2907"/>
              <a:ext cx="19" cy="21"/>
            </a:xfrm>
            <a:prstGeom prst="ellipse">
              <a:avLst/>
            </a:prstGeom>
            <a:solidFill>
              <a:srgbClr val="000000"/>
            </a:solidFill>
            <a:ln w="12700">
              <a:solidFill>
                <a:srgbClr val="000000"/>
              </a:solidFill>
              <a:round/>
              <a:headEnd/>
              <a:tailEnd/>
            </a:ln>
            <a:effectLst/>
          </p:spPr>
          <p:txBody>
            <a:bodyPr wrap="none" anchor="ctr"/>
            <a:lstStyle/>
            <a:p>
              <a:endParaRPr lang="zh-CN" altLang="en-US"/>
            </a:p>
          </p:txBody>
        </p:sp>
        <p:sp>
          <p:nvSpPr>
            <p:cNvPr id="88" name="Oval 85"/>
            <p:cNvSpPr>
              <a:spLocks noChangeArrowheads="1"/>
            </p:cNvSpPr>
            <p:nvPr/>
          </p:nvSpPr>
          <p:spPr bwMode="auto">
            <a:xfrm>
              <a:off x="1966" y="3398"/>
              <a:ext cx="19" cy="20"/>
            </a:xfrm>
            <a:prstGeom prst="ellipse">
              <a:avLst/>
            </a:prstGeom>
            <a:solidFill>
              <a:srgbClr val="000000"/>
            </a:solidFill>
            <a:ln w="12700">
              <a:solidFill>
                <a:srgbClr val="000000"/>
              </a:solidFill>
              <a:round/>
              <a:headEnd/>
              <a:tailEnd/>
            </a:ln>
            <a:effectLst/>
          </p:spPr>
          <p:txBody>
            <a:bodyPr wrap="none" anchor="ctr"/>
            <a:lstStyle/>
            <a:p>
              <a:endParaRPr lang="zh-CN" altLang="en-US"/>
            </a:p>
          </p:txBody>
        </p:sp>
        <p:sp>
          <p:nvSpPr>
            <p:cNvPr id="89" name="Oval 86"/>
            <p:cNvSpPr>
              <a:spLocks noChangeArrowheads="1"/>
            </p:cNvSpPr>
            <p:nvPr/>
          </p:nvSpPr>
          <p:spPr bwMode="auto">
            <a:xfrm>
              <a:off x="2056" y="2524"/>
              <a:ext cx="19" cy="20"/>
            </a:xfrm>
            <a:prstGeom prst="ellipse">
              <a:avLst/>
            </a:prstGeom>
            <a:solidFill>
              <a:srgbClr val="000000"/>
            </a:solidFill>
            <a:ln w="12700">
              <a:solidFill>
                <a:srgbClr val="000000"/>
              </a:solidFill>
              <a:round/>
              <a:headEnd/>
              <a:tailEnd/>
            </a:ln>
            <a:effectLst/>
          </p:spPr>
          <p:txBody>
            <a:bodyPr wrap="none" anchor="ctr"/>
            <a:lstStyle/>
            <a:p>
              <a:endParaRPr lang="zh-CN" altLang="en-US"/>
            </a:p>
          </p:txBody>
        </p:sp>
        <p:sp>
          <p:nvSpPr>
            <p:cNvPr id="90" name="Oval 87"/>
            <p:cNvSpPr>
              <a:spLocks noChangeArrowheads="1"/>
            </p:cNvSpPr>
            <p:nvPr/>
          </p:nvSpPr>
          <p:spPr bwMode="auto">
            <a:xfrm>
              <a:off x="2235" y="2201"/>
              <a:ext cx="18" cy="20"/>
            </a:xfrm>
            <a:prstGeom prst="ellipse">
              <a:avLst/>
            </a:prstGeom>
            <a:solidFill>
              <a:srgbClr val="000000"/>
            </a:solidFill>
            <a:ln w="12700">
              <a:solidFill>
                <a:srgbClr val="000000"/>
              </a:solidFill>
              <a:round/>
              <a:headEnd/>
              <a:tailEnd/>
            </a:ln>
            <a:effectLst/>
          </p:spPr>
          <p:txBody>
            <a:bodyPr wrap="none" anchor="ctr"/>
            <a:lstStyle/>
            <a:p>
              <a:endParaRPr lang="zh-CN" altLang="en-US"/>
            </a:p>
          </p:txBody>
        </p:sp>
        <p:sp>
          <p:nvSpPr>
            <p:cNvPr id="91" name="Oval 88"/>
            <p:cNvSpPr>
              <a:spLocks noChangeArrowheads="1"/>
            </p:cNvSpPr>
            <p:nvPr/>
          </p:nvSpPr>
          <p:spPr bwMode="auto">
            <a:xfrm>
              <a:off x="1756" y="2079"/>
              <a:ext cx="19" cy="21"/>
            </a:xfrm>
            <a:prstGeom prst="ellipse">
              <a:avLst/>
            </a:prstGeom>
            <a:solidFill>
              <a:srgbClr val="000000"/>
            </a:solidFill>
            <a:ln w="12700">
              <a:solidFill>
                <a:srgbClr val="000000"/>
              </a:solidFill>
              <a:round/>
              <a:headEnd/>
              <a:tailEnd/>
            </a:ln>
            <a:effectLst/>
          </p:spPr>
          <p:txBody>
            <a:bodyPr wrap="none" anchor="ctr"/>
            <a:lstStyle/>
            <a:p>
              <a:endParaRPr lang="zh-CN" altLang="en-US"/>
            </a:p>
          </p:txBody>
        </p:sp>
        <p:sp>
          <p:nvSpPr>
            <p:cNvPr id="92" name="Oval 89"/>
            <p:cNvSpPr>
              <a:spLocks noChangeArrowheads="1"/>
            </p:cNvSpPr>
            <p:nvPr/>
          </p:nvSpPr>
          <p:spPr bwMode="auto">
            <a:xfrm>
              <a:off x="1966" y="1727"/>
              <a:ext cx="19" cy="18"/>
            </a:xfrm>
            <a:prstGeom prst="ellipse">
              <a:avLst/>
            </a:prstGeom>
            <a:solidFill>
              <a:srgbClr val="000000"/>
            </a:solidFill>
            <a:ln w="12700">
              <a:solidFill>
                <a:srgbClr val="000000"/>
              </a:solidFill>
              <a:round/>
              <a:headEnd/>
              <a:tailEnd/>
            </a:ln>
            <a:effectLst/>
          </p:spPr>
          <p:txBody>
            <a:bodyPr wrap="none" anchor="ctr"/>
            <a:lstStyle/>
            <a:p>
              <a:endParaRPr lang="zh-CN" altLang="en-US"/>
            </a:p>
          </p:txBody>
        </p:sp>
        <p:sp>
          <p:nvSpPr>
            <p:cNvPr id="93" name="Oval 90"/>
            <p:cNvSpPr>
              <a:spLocks noChangeArrowheads="1"/>
            </p:cNvSpPr>
            <p:nvPr/>
          </p:nvSpPr>
          <p:spPr bwMode="auto">
            <a:xfrm>
              <a:off x="2468" y="1651"/>
              <a:ext cx="18" cy="21"/>
            </a:xfrm>
            <a:prstGeom prst="ellipse">
              <a:avLst/>
            </a:prstGeom>
            <a:solidFill>
              <a:srgbClr val="000000"/>
            </a:solidFill>
            <a:ln w="12700">
              <a:solidFill>
                <a:srgbClr val="000000"/>
              </a:solidFill>
              <a:round/>
              <a:headEnd/>
              <a:tailEnd/>
            </a:ln>
            <a:effectLst/>
          </p:spPr>
          <p:txBody>
            <a:bodyPr wrap="none" anchor="ctr"/>
            <a:lstStyle/>
            <a:p>
              <a:endParaRPr lang="zh-CN" altLang="en-US"/>
            </a:p>
          </p:txBody>
        </p:sp>
        <p:sp>
          <p:nvSpPr>
            <p:cNvPr id="94" name="Oval 91"/>
            <p:cNvSpPr>
              <a:spLocks noChangeArrowheads="1"/>
            </p:cNvSpPr>
            <p:nvPr/>
          </p:nvSpPr>
          <p:spPr bwMode="auto">
            <a:xfrm>
              <a:off x="2056" y="2723"/>
              <a:ext cx="19" cy="20"/>
            </a:xfrm>
            <a:prstGeom prst="ellipse">
              <a:avLst/>
            </a:prstGeom>
            <a:solidFill>
              <a:srgbClr val="000000"/>
            </a:solidFill>
            <a:ln w="12700">
              <a:solidFill>
                <a:srgbClr val="000000"/>
              </a:solidFill>
              <a:round/>
              <a:headEnd/>
              <a:tailEnd/>
            </a:ln>
            <a:effectLst/>
          </p:spPr>
          <p:txBody>
            <a:bodyPr wrap="none" anchor="ctr"/>
            <a:lstStyle/>
            <a:p>
              <a:endParaRPr lang="zh-CN" altLang="en-US"/>
            </a:p>
          </p:txBody>
        </p:sp>
        <p:sp>
          <p:nvSpPr>
            <p:cNvPr id="95" name="Oval 92"/>
            <p:cNvSpPr>
              <a:spLocks noChangeArrowheads="1"/>
            </p:cNvSpPr>
            <p:nvPr/>
          </p:nvSpPr>
          <p:spPr bwMode="auto">
            <a:xfrm>
              <a:off x="2223" y="3075"/>
              <a:ext cx="19" cy="20"/>
            </a:xfrm>
            <a:prstGeom prst="ellipse">
              <a:avLst/>
            </a:prstGeom>
            <a:solidFill>
              <a:srgbClr val="000000"/>
            </a:solidFill>
            <a:ln w="12700">
              <a:solidFill>
                <a:srgbClr val="000000"/>
              </a:solidFill>
              <a:round/>
              <a:headEnd/>
              <a:tailEnd/>
            </a:ln>
            <a:effectLst/>
          </p:spPr>
          <p:txBody>
            <a:bodyPr wrap="none" anchor="ctr"/>
            <a:lstStyle/>
            <a:p>
              <a:endParaRPr lang="zh-CN" altLang="en-US"/>
            </a:p>
          </p:txBody>
        </p:sp>
        <p:sp>
          <p:nvSpPr>
            <p:cNvPr id="96" name="Oval 93"/>
            <p:cNvSpPr>
              <a:spLocks noChangeArrowheads="1"/>
            </p:cNvSpPr>
            <p:nvPr/>
          </p:nvSpPr>
          <p:spPr bwMode="auto">
            <a:xfrm>
              <a:off x="3293" y="3167"/>
              <a:ext cx="19" cy="21"/>
            </a:xfrm>
            <a:prstGeom prst="ellipse">
              <a:avLst/>
            </a:prstGeom>
            <a:solidFill>
              <a:srgbClr val="000000"/>
            </a:solidFill>
            <a:ln w="12700">
              <a:solidFill>
                <a:srgbClr val="000000"/>
              </a:solidFill>
              <a:round/>
              <a:headEnd/>
              <a:tailEnd/>
            </a:ln>
            <a:effectLst/>
          </p:spPr>
          <p:txBody>
            <a:bodyPr wrap="none" anchor="ctr"/>
            <a:lstStyle/>
            <a:p>
              <a:endParaRPr lang="zh-CN" altLang="en-US"/>
            </a:p>
          </p:txBody>
        </p:sp>
        <p:sp>
          <p:nvSpPr>
            <p:cNvPr id="97" name="Oval 94"/>
            <p:cNvSpPr>
              <a:spLocks noChangeArrowheads="1"/>
            </p:cNvSpPr>
            <p:nvPr/>
          </p:nvSpPr>
          <p:spPr bwMode="auto">
            <a:xfrm>
              <a:off x="3950" y="3306"/>
              <a:ext cx="21" cy="20"/>
            </a:xfrm>
            <a:prstGeom prst="ellipse">
              <a:avLst/>
            </a:prstGeom>
            <a:solidFill>
              <a:srgbClr val="000000"/>
            </a:solidFill>
            <a:ln w="12700">
              <a:solidFill>
                <a:srgbClr val="000000"/>
              </a:solidFill>
              <a:round/>
              <a:headEnd/>
              <a:tailEnd/>
            </a:ln>
            <a:effectLst/>
          </p:spPr>
          <p:txBody>
            <a:bodyPr wrap="none" anchor="ctr"/>
            <a:lstStyle/>
            <a:p>
              <a:endParaRPr lang="zh-CN" altLang="en-US"/>
            </a:p>
          </p:txBody>
        </p:sp>
        <p:sp>
          <p:nvSpPr>
            <p:cNvPr id="98" name="Oval 95"/>
            <p:cNvSpPr>
              <a:spLocks noChangeArrowheads="1"/>
            </p:cNvSpPr>
            <p:nvPr/>
          </p:nvSpPr>
          <p:spPr bwMode="auto">
            <a:xfrm>
              <a:off x="4418" y="3383"/>
              <a:ext cx="21" cy="20"/>
            </a:xfrm>
            <a:prstGeom prst="ellipse">
              <a:avLst/>
            </a:prstGeom>
            <a:solidFill>
              <a:srgbClr val="000000"/>
            </a:solidFill>
            <a:ln w="12700">
              <a:solidFill>
                <a:srgbClr val="000000"/>
              </a:solidFill>
              <a:round/>
              <a:headEnd/>
              <a:tailEnd/>
            </a:ln>
            <a:effectLst/>
          </p:spPr>
          <p:txBody>
            <a:bodyPr wrap="none" anchor="ctr"/>
            <a:lstStyle/>
            <a:p>
              <a:endParaRPr lang="zh-CN" altLang="en-US"/>
            </a:p>
          </p:txBody>
        </p:sp>
        <p:sp>
          <p:nvSpPr>
            <p:cNvPr id="99" name="Oval 96"/>
            <p:cNvSpPr>
              <a:spLocks noChangeArrowheads="1"/>
            </p:cNvSpPr>
            <p:nvPr/>
          </p:nvSpPr>
          <p:spPr bwMode="auto">
            <a:xfrm>
              <a:off x="3762" y="3121"/>
              <a:ext cx="18" cy="20"/>
            </a:xfrm>
            <a:prstGeom prst="ellipse">
              <a:avLst/>
            </a:prstGeom>
            <a:solidFill>
              <a:srgbClr val="000000"/>
            </a:solidFill>
            <a:ln w="12700">
              <a:solidFill>
                <a:srgbClr val="000000"/>
              </a:solidFill>
              <a:round/>
              <a:headEnd/>
              <a:tailEnd/>
            </a:ln>
            <a:effectLst/>
          </p:spPr>
          <p:txBody>
            <a:bodyPr wrap="none" anchor="ctr"/>
            <a:lstStyle/>
            <a:p>
              <a:endParaRPr lang="zh-CN" altLang="en-US"/>
            </a:p>
          </p:txBody>
        </p:sp>
        <p:sp>
          <p:nvSpPr>
            <p:cNvPr id="100" name="Oval 97"/>
            <p:cNvSpPr>
              <a:spLocks noChangeArrowheads="1"/>
            </p:cNvSpPr>
            <p:nvPr/>
          </p:nvSpPr>
          <p:spPr bwMode="auto">
            <a:xfrm>
              <a:off x="3181" y="2922"/>
              <a:ext cx="19" cy="20"/>
            </a:xfrm>
            <a:prstGeom prst="ellipse">
              <a:avLst/>
            </a:prstGeom>
            <a:solidFill>
              <a:srgbClr val="000000"/>
            </a:solidFill>
            <a:ln w="12700">
              <a:solidFill>
                <a:srgbClr val="000000"/>
              </a:solidFill>
              <a:round/>
              <a:headEnd/>
              <a:tailEnd/>
            </a:ln>
            <a:effectLst/>
          </p:spPr>
          <p:txBody>
            <a:bodyPr wrap="none" anchor="ctr"/>
            <a:lstStyle/>
            <a:p>
              <a:endParaRPr lang="zh-CN" altLang="en-US"/>
            </a:p>
          </p:txBody>
        </p:sp>
        <p:sp>
          <p:nvSpPr>
            <p:cNvPr id="101" name="Oval 98"/>
            <p:cNvSpPr>
              <a:spLocks noChangeArrowheads="1"/>
            </p:cNvSpPr>
            <p:nvPr/>
          </p:nvSpPr>
          <p:spPr bwMode="auto">
            <a:xfrm>
              <a:off x="3227" y="2616"/>
              <a:ext cx="18" cy="18"/>
            </a:xfrm>
            <a:prstGeom prst="ellipse">
              <a:avLst/>
            </a:prstGeom>
            <a:solidFill>
              <a:srgbClr val="000000"/>
            </a:solidFill>
            <a:ln w="12700">
              <a:solidFill>
                <a:srgbClr val="000000"/>
              </a:solidFill>
              <a:round/>
              <a:headEnd/>
              <a:tailEnd/>
            </a:ln>
            <a:effectLst/>
          </p:spPr>
          <p:txBody>
            <a:bodyPr wrap="none" anchor="ctr"/>
            <a:lstStyle/>
            <a:p>
              <a:endParaRPr lang="zh-CN" altLang="en-US"/>
            </a:p>
          </p:txBody>
        </p:sp>
        <p:sp>
          <p:nvSpPr>
            <p:cNvPr id="102" name="Oval 99"/>
            <p:cNvSpPr>
              <a:spLocks noChangeArrowheads="1"/>
            </p:cNvSpPr>
            <p:nvPr/>
          </p:nvSpPr>
          <p:spPr bwMode="auto">
            <a:xfrm>
              <a:off x="3271" y="2232"/>
              <a:ext cx="19" cy="21"/>
            </a:xfrm>
            <a:prstGeom prst="ellipse">
              <a:avLst/>
            </a:prstGeom>
            <a:solidFill>
              <a:srgbClr val="000000"/>
            </a:solidFill>
            <a:ln w="12700">
              <a:solidFill>
                <a:srgbClr val="000000"/>
              </a:solidFill>
              <a:round/>
              <a:headEnd/>
              <a:tailEnd/>
            </a:ln>
            <a:effectLst/>
          </p:spPr>
          <p:txBody>
            <a:bodyPr wrap="none" anchor="ctr"/>
            <a:lstStyle/>
            <a:p>
              <a:endParaRPr lang="zh-CN" altLang="en-US"/>
            </a:p>
          </p:txBody>
        </p:sp>
        <p:sp>
          <p:nvSpPr>
            <p:cNvPr id="103" name="Oval 100"/>
            <p:cNvSpPr>
              <a:spLocks noChangeArrowheads="1"/>
            </p:cNvSpPr>
            <p:nvPr/>
          </p:nvSpPr>
          <p:spPr bwMode="auto">
            <a:xfrm>
              <a:off x="3193" y="1970"/>
              <a:ext cx="17" cy="21"/>
            </a:xfrm>
            <a:prstGeom prst="ellipse">
              <a:avLst/>
            </a:prstGeom>
            <a:solidFill>
              <a:srgbClr val="000000"/>
            </a:solidFill>
            <a:ln w="12700">
              <a:solidFill>
                <a:srgbClr val="000000"/>
              </a:solidFill>
              <a:round/>
              <a:headEnd/>
              <a:tailEnd/>
            </a:ln>
            <a:effectLst/>
          </p:spPr>
          <p:txBody>
            <a:bodyPr wrap="none" anchor="ctr"/>
            <a:lstStyle/>
            <a:p>
              <a:endParaRPr lang="zh-CN" altLang="en-US"/>
            </a:p>
          </p:txBody>
        </p:sp>
        <p:sp>
          <p:nvSpPr>
            <p:cNvPr id="104" name="Oval 101"/>
            <p:cNvSpPr>
              <a:spLocks noChangeArrowheads="1"/>
            </p:cNvSpPr>
            <p:nvPr/>
          </p:nvSpPr>
          <p:spPr bwMode="auto">
            <a:xfrm>
              <a:off x="3181" y="1358"/>
              <a:ext cx="19" cy="21"/>
            </a:xfrm>
            <a:prstGeom prst="ellipse">
              <a:avLst/>
            </a:prstGeom>
            <a:solidFill>
              <a:srgbClr val="000000"/>
            </a:solidFill>
            <a:ln w="12700">
              <a:solidFill>
                <a:srgbClr val="000000"/>
              </a:solidFill>
              <a:round/>
              <a:headEnd/>
              <a:tailEnd/>
            </a:ln>
            <a:effectLst/>
          </p:spPr>
          <p:txBody>
            <a:bodyPr wrap="none" anchor="ctr"/>
            <a:lstStyle/>
            <a:p>
              <a:endParaRPr lang="zh-CN" altLang="en-US"/>
            </a:p>
          </p:txBody>
        </p:sp>
        <p:sp>
          <p:nvSpPr>
            <p:cNvPr id="105" name="Oval 102"/>
            <p:cNvSpPr>
              <a:spLocks noChangeArrowheads="1"/>
            </p:cNvSpPr>
            <p:nvPr/>
          </p:nvSpPr>
          <p:spPr bwMode="auto">
            <a:xfrm>
              <a:off x="3483" y="1650"/>
              <a:ext cx="17" cy="18"/>
            </a:xfrm>
            <a:prstGeom prst="ellipse">
              <a:avLst/>
            </a:prstGeom>
            <a:solidFill>
              <a:srgbClr val="000000"/>
            </a:solidFill>
            <a:ln w="12700">
              <a:solidFill>
                <a:srgbClr val="000000"/>
              </a:solidFill>
              <a:round/>
              <a:headEnd/>
              <a:tailEnd/>
            </a:ln>
            <a:effectLst/>
          </p:spPr>
          <p:txBody>
            <a:bodyPr wrap="none" anchor="ctr"/>
            <a:lstStyle/>
            <a:p>
              <a:endParaRPr lang="zh-CN" altLang="en-US"/>
            </a:p>
          </p:txBody>
        </p:sp>
        <p:sp>
          <p:nvSpPr>
            <p:cNvPr id="106" name="Oval 103"/>
            <p:cNvSpPr>
              <a:spLocks noChangeArrowheads="1"/>
            </p:cNvSpPr>
            <p:nvPr/>
          </p:nvSpPr>
          <p:spPr bwMode="auto">
            <a:xfrm>
              <a:off x="3660" y="2017"/>
              <a:ext cx="18" cy="20"/>
            </a:xfrm>
            <a:prstGeom prst="ellipse">
              <a:avLst/>
            </a:prstGeom>
            <a:solidFill>
              <a:srgbClr val="000000"/>
            </a:solidFill>
            <a:ln w="12700">
              <a:solidFill>
                <a:srgbClr val="000000"/>
              </a:solidFill>
              <a:round/>
              <a:headEnd/>
              <a:tailEnd/>
            </a:ln>
            <a:effectLst/>
          </p:spPr>
          <p:txBody>
            <a:bodyPr wrap="none" anchor="ctr"/>
            <a:lstStyle/>
            <a:p>
              <a:endParaRPr lang="zh-CN" altLang="en-US"/>
            </a:p>
          </p:txBody>
        </p:sp>
        <p:sp>
          <p:nvSpPr>
            <p:cNvPr id="107" name="Oval 104"/>
            <p:cNvSpPr>
              <a:spLocks noChangeArrowheads="1"/>
            </p:cNvSpPr>
            <p:nvPr/>
          </p:nvSpPr>
          <p:spPr bwMode="auto">
            <a:xfrm>
              <a:off x="3438" y="2048"/>
              <a:ext cx="19" cy="20"/>
            </a:xfrm>
            <a:prstGeom prst="ellipse">
              <a:avLst/>
            </a:prstGeom>
            <a:solidFill>
              <a:srgbClr val="000000"/>
            </a:solidFill>
            <a:ln w="12700">
              <a:solidFill>
                <a:srgbClr val="000000"/>
              </a:solidFill>
              <a:round/>
              <a:headEnd/>
              <a:tailEnd/>
            </a:ln>
            <a:effectLst/>
          </p:spPr>
          <p:txBody>
            <a:bodyPr wrap="none" anchor="ctr"/>
            <a:lstStyle/>
            <a:p>
              <a:endParaRPr lang="zh-CN" altLang="en-US"/>
            </a:p>
          </p:txBody>
        </p:sp>
        <p:sp>
          <p:nvSpPr>
            <p:cNvPr id="108" name="Oval 105"/>
            <p:cNvSpPr>
              <a:spLocks noChangeArrowheads="1"/>
            </p:cNvSpPr>
            <p:nvPr/>
          </p:nvSpPr>
          <p:spPr bwMode="auto">
            <a:xfrm>
              <a:off x="3583" y="2293"/>
              <a:ext cx="19" cy="20"/>
            </a:xfrm>
            <a:prstGeom prst="ellipse">
              <a:avLst/>
            </a:prstGeom>
            <a:solidFill>
              <a:srgbClr val="000000"/>
            </a:solidFill>
            <a:ln w="12700">
              <a:solidFill>
                <a:srgbClr val="000000"/>
              </a:solidFill>
              <a:round/>
              <a:headEnd/>
              <a:tailEnd/>
            </a:ln>
            <a:effectLst/>
          </p:spPr>
          <p:txBody>
            <a:bodyPr wrap="none" anchor="ctr"/>
            <a:lstStyle/>
            <a:p>
              <a:endParaRPr lang="zh-CN" altLang="en-US"/>
            </a:p>
          </p:txBody>
        </p:sp>
        <p:sp>
          <p:nvSpPr>
            <p:cNvPr id="109" name="Oval 106"/>
            <p:cNvSpPr>
              <a:spLocks noChangeArrowheads="1"/>
            </p:cNvSpPr>
            <p:nvPr/>
          </p:nvSpPr>
          <p:spPr bwMode="auto">
            <a:xfrm>
              <a:off x="3728" y="2677"/>
              <a:ext cx="19" cy="20"/>
            </a:xfrm>
            <a:prstGeom prst="ellipse">
              <a:avLst/>
            </a:prstGeom>
            <a:solidFill>
              <a:srgbClr val="000000"/>
            </a:solidFill>
            <a:ln w="12700">
              <a:solidFill>
                <a:srgbClr val="000000"/>
              </a:solidFill>
              <a:round/>
              <a:headEnd/>
              <a:tailEnd/>
            </a:ln>
            <a:effectLst/>
          </p:spPr>
          <p:txBody>
            <a:bodyPr wrap="none" anchor="ctr"/>
            <a:lstStyle/>
            <a:p>
              <a:endParaRPr lang="zh-CN" altLang="en-US"/>
            </a:p>
          </p:txBody>
        </p:sp>
        <p:sp>
          <p:nvSpPr>
            <p:cNvPr id="110" name="Oval 107"/>
            <p:cNvSpPr>
              <a:spLocks noChangeArrowheads="1"/>
            </p:cNvSpPr>
            <p:nvPr/>
          </p:nvSpPr>
          <p:spPr bwMode="auto">
            <a:xfrm>
              <a:off x="3638" y="2953"/>
              <a:ext cx="19" cy="21"/>
            </a:xfrm>
            <a:prstGeom prst="ellipse">
              <a:avLst/>
            </a:prstGeom>
            <a:solidFill>
              <a:srgbClr val="000000"/>
            </a:solidFill>
            <a:ln w="12700">
              <a:solidFill>
                <a:srgbClr val="000000"/>
              </a:solidFill>
              <a:round/>
              <a:headEnd/>
              <a:tailEnd/>
            </a:ln>
            <a:effectLst/>
          </p:spPr>
          <p:txBody>
            <a:bodyPr wrap="none" anchor="ctr"/>
            <a:lstStyle/>
            <a:p>
              <a:endParaRPr lang="zh-CN" altLang="en-US"/>
            </a:p>
          </p:txBody>
        </p:sp>
        <p:sp>
          <p:nvSpPr>
            <p:cNvPr id="111" name="Oval 108"/>
            <p:cNvSpPr>
              <a:spLocks noChangeArrowheads="1"/>
            </p:cNvSpPr>
            <p:nvPr/>
          </p:nvSpPr>
          <p:spPr bwMode="auto">
            <a:xfrm>
              <a:off x="3405" y="2999"/>
              <a:ext cx="19" cy="19"/>
            </a:xfrm>
            <a:prstGeom prst="ellipse">
              <a:avLst/>
            </a:prstGeom>
            <a:solidFill>
              <a:srgbClr val="000000"/>
            </a:solidFill>
            <a:ln w="12700">
              <a:solidFill>
                <a:srgbClr val="000000"/>
              </a:solidFill>
              <a:round/>
              <a:headEnd/>
              <a:tailEnd/>
            </a:ln>
            <a:effectLst/>
          </p:spPr>
          <p:txBody>
            <a:bodyPr wrap="none" anchor="ctr"/>
            <a:lstStyle/>
            <a:p>
              <a:endParaRPr lang="zh-CN" altLang="en-US"/>
            </a:p>
          </p:txBody>
        </p:sp>
        <p:sp>
          <p:nvSpPr>
            <p:cNvPr id="112" name="Oval 109"/>
            <p:cNvSpPr>
              <a:spLocks noChangeArrowheads="1"/>
            </p:cNvSpPr>
            <p:nvPr/>
          </p:nvSpPr>
          <p:spPr bwMode="auto">
            <a:xfrm>
              <a:off x="3360" y="2738"/>
              <a:ext cx="18" cy="18"/>
            </a:xfrm>
            <a:prstGeom prst="ellipse">
              <a:avLst/>
            </a:prstGeom>
            <a:solidFill>
              <a:srgbClr val="000000"/>
            </a:solidFill>
            <a:ln w="12700">
              <a:solidFill>
                <a:srgbClr val="000000"/>
              </a:solidFill>
              <a:round/>
              <a:headEnd/>
              <a:tailEnd/>
            </a:ln>
            <a:effectLst/>
          </p:spPr>
          <p:txBody>
            <a:bodyPr wrap="none" anchor="ctr"/>
            <a:lstStyle/>
            <a:p>
              <a:endParaRPr lang="zh-CN" altLang="en-US"/>
            </a:p>
          </p:txBody>
        </p:sp>
        <p:sp>
          <p:nvSpPr>
            <p:cNvPr id="113" name="Oval 110"/>
            <p:cNvSpPr>
              <a:spLocks noChangeArrowheads="1"/>
            </p:cNvSpPr>
            <p:nvPr/>
          </p:nvSpPr>
          <p:spPr bwMode="auto">
            <a:xfrm>
              <a:off x="3562" y="2632"/>
              <a:ext cx="17" cy="19"/>
            </a:xfrm>
            <a:prstGeom prst="ellipse">
              <a:avLst/>
            </a:prstGeom>
            <a:solidFill>
              <a:srgbClr val="000000"/>
            </a:solidFill>
            <a:ln w="12700">
              <a:solidFill>
                <a:srgbClr val="000000"/>
              </a:solidFill>
              <a:round/>
              <a:headEnd/>
              <a:tailEnd/>
            </a:ln>
            <a:effectLst/>
          </p:spPr>
          <p:txBody>
            <a:bodyPr wrap="none" anchor="ctr"/>
            <a:lstStyle/>
            <a:p>
              <a:endParaRPr lang="zh-CN" altLang="en-US"/>
            </a:p>
          </p:txBody>
        </p:sp>
        <p:sp>
          <p:nvSpPr>
            <p:cNvPr id="114" name="Oval 111"/>
            <p:cNvSpPr>
              <a:spLocks noChangeArrowheads="1"/>
            </p:cNvSpPr>
            <p:nvPr/>
          </p:nvSpPr>
          <p:spPr bwMode="auto">
            <a:xfrm>
              <a:off x="3950" y="2524"/>
              <a:ext cx="21" cy="20"/>
            </a:xfrm>
            <a:prstGeom prst="ellipse">
              <a:avLst/>
            </a:prstGeom>
            <a:solidFill>
              <a:srgbClr val="000000"/>
            </a:solidFill>
            <a:ln w="12700">
              <a:solidFill>
                <a:srgbClr val="000000"/>
              </a:solidFill>
              <a:round/>
              <a:headEnd/>
              <a:tailEnd/>
            </a:ln>
            <a:effectLst/>
          </p:spPr>
          <p:txBody>
            <a:bodyPr wrap="none" anchor="ctr"/>
            <a:lstStyle/>
            <a:p>
              <a:endParaRPr lang="zh-CN" altLang="en-US"/>
            </a:p>
          </p:txBody>
        </p:sp>
        <p:sp>
          <p:nvSpPr>
            <p:cNvPr id="115" name="Oval 112"/>
            <p:cNvSpPr>
              <a:spLocks noChangeArrowheads="1"/>
            </p:cNvSpPr>
            <p:nvPr/>
          </p:nvSpPr>
          <p:spPr bwMode="auto">
            <a:xfrm>
              <a:off x="4330" y="2232"/>
              <a:ext cx="19" cy="21"/>
            </a:xfrm>
            <a:prstGeom prst="ellipse">
              <a:avLst/>
            </a:prstGeom>
            <a:solidFill>
              <a:srgbClr val="000000"/>
            </a:solidFill>
            <a:ln w="12700">
              <a:solidFill>
                <a:srgbClr val="000000"/>
              </a:solidFill>
              <a:round/>
              <a:headEnd/>
              <a:tailEnd/>
            </a:ln>
            <a:effectLst/>
          </p:spPr>
          <p:txBody>
            <a:bodyPr wrap="none" anchor="ctr"/>
            <a:lstStyle/>
            <a:p>
              <a:endParaRPr lang="zh-CN" altLang="en-US"/>
            </a:p>
          </p:txBody>
        </p:sp>
        <p:sp>
          <p:nvSpPr>
            <p:cNvPr id="116" name="Oval 113"/>
            <p:cNvSpPr>
              <a:spLocks noChangeArrowheads="1"/>
            </p:cNvSpPr>
            <p:nvPr/>
          </p:nvSpPr>
          <p:spPr bwMode="auto">
            <a:xfrm>
              <a:off x="4587" y="2048"/>
              <a:ext cx="19" cy="20"/>
            </a:xfrm>
            <a:prstGeom prst="ellipse">
              <a:avLst/>
            </a:prstGeom>
            <a:solidFill>
              <a:srgbClr val="000000"/>
            </a:solidFill>
            <a:ln w="12700">
              <a:solidFill>
                <a:srgbClr val="000000"/>
              </a:solidFill>
              <a:round/>
              <a:headEnd/>
              <a:tailEnd/>
            </a:ln>
            <a:effectLst/>
          </p:spPr>
          <p:txBody>
            <a:bodyPr wrap="none" anchor="ctr"/>
            <a:lstStyle/>
            <a:p>
              <a:endParaRPr lang="zh-CN" altLang="en-US"/>
            </a:p>
          </p:txBody>
        </p:sp>
        <p:sp>
          <p:nvSpPr>
            <p:cNvPr id="117" name="Oval 114"/>
            <p:cNvSpPr>
              <a:spLocks noChangeArrowheads="1"/>
            </p:cNvSpPr>
            <p:nvPr/>
          </p:nvSpPr>
          <p:spPr bwMode="auto">
            <a:xfrm>
              <a:off x="4263" y="1970"/>
              <a:ext cx="17" cy="21"/>
            </a:xfrm>
            <a:prstGeom prst="ellipse">
              <a:avLst/>
            </a:prstGeom>
            <a:solidFill>
              <a:srgbClr val="000000"/>
            </a:solidFill>
            <a:ln w="12700">
              <a:solidFill>
                <a:srgbClr val="000000"/>
              </a:solidFill>
              <a:round/>
              <a:headEnd/>
              <a:tailEnd/>
            </a:ln>
            <a:effectLst/>
          </p:spPr>
          <p:txBody>
            <a:bodyPr wrap="none" anchor="ctr"/>
            <a:lstStyle/>
            <a:p>
              <a:endParaRPr lang="zh-CN" altLang="en-US"/>
            </a:p>
          </p:txBody>
        </p:sp>
        <p:sp>
          <p:nvSpPr>
            <p:cNvPr id="118" name="Oval 115"/>
            <p:cNvSpPr>
              <a:spLocks noChangeArrowheads="1"/>
            </p:cNvSpPr>
            <p:nvPr/>
          </p:nvSpPr>
          <p:spPr bwMode="auto">
            <a:xfrm>
              <a:off x="3819" y="2140"/>
              <a:ext cx="17" cy="19"/>
            </a:xfrm>
            <a:prstGeom prst="ellipse">
              <a:avLst/>
            </a:prstGeom>
            <a:solidFill>
              <a:srgbClr val="000000"/>
            </a:solidFill>
            <a:ln w="12700">
              <a:solidFill>
                <a:srgbClr val="000000"/>
              </a:solidFill>
              <a:round/>
              <a:headEnd/>
              <a:tailEnd/>
            </a:ln>
            <a:effectLst/>
          </p:spPr>
          <p:txBody>
            <a:bodyPr wrap="none" anchor="ctr"/>
            <a:lstStyle/>
            <a:p>
              <a:endParaRPr lang="zh-CN" altLang="en-US"/>
            </a:p>
          </p:txBody>
        </p:sp>
        <p:sp>
          <p:nvSpPr>
            <p:cNvPr id="119" name="Oval 116"/>
            <p:cNvSpPr>
              <a:spLocks noChangeArrowheads="1"/>
            </p:cNvSpPr>
            <p:nvPr/>
          </p:nvSpPr>
          <p:spPr bwMode="auto">
            <a:xfrm>
              <a:off x="3740" y="2417"/>
              <a:ext cx="17" cy="18"/>
            </a:xfrm>
            <a:prstGeom prst="ellipse">
              <a:avLst/>
            </a:prstGeom>
            <a:solidFill>
              <a:srgbClr val="000000"/>
            </a:solidFill>
            <a:ln w="12700">
              <a:solidFill>
                <a:srgbClr val="000000"/>
              </a:solidFill>
              <a:round/>
              <a:headEnd/>
              <a:tailEnd/>
            </a:ln>
            <a:effectLst/>
          </p:spPr>
          <p:txBody>
            <a:bodyPr wrap="none" anchor="ctr"/>
            <a:lstStyle/>
            <a:p>
              <a:endParaRPr lang="zh-CN" altLang="en-US"/>
            </a:p>
          </p:txBody>
        </p:sp>
        <p:sp>
          <p:nvSpPr>
            <p:cNvPr id="120" name="Oval 117"/>
            <p:cNvSpPr>
              <a:spLocks noChangeArrowheads="1"/>
            </p:cNvSpPr>
            <p:nvPr/>
          </p:nvSpPr>
          <p:spPr bwMode="auto">
            <a:xfrm>
              <a:off x="4030" y="2293"/>
              <a:ext cx="17" cy="20"/>
            </a:xfrm>
            <a:prstGeom prst="ellipse">
              <a:avLst/>
            </a:prstGeom>
            <a:solidFill>
              <a:srgbClr val="000000"/>
            </a:solidFill>
            <a:ln w="12700">
              <a:solidFill>
                <a:srgbClr val="000000"/>
              </a:solidFill>
              <a:round/>
              <a:headEnd/>
              <a:tailEnd/>
            </a:ln>
            <a:effectLst/>
          </p:spPr>
          <p:txBody>
            <a:bodyPr wrap="none" anchor="ctr"/>
            <a:lstStyle/>
            <a:p>
              <a:endParaRPr lang="zh-CN" altLang="en-US"/>
            </a:p>
          </p:txBody>
        </p:sp>
        <p:sp>
          <p:nvSpPr>
            <p:cNvPr id="121" name="Oval 118"/>
            <p:cNvSpPr>
              <a:spLocks noChangeArrowheads="1"/>
            </p:cNvSpPr>
            <p:nvPr/>
          </p:nvSpPr>
          <p:spPr bwMode="auto">
            <a:xfrm>
              <a:off x="4106" y="2063"/>
              <a:ext cx="20" cy="22"/>
            </a:xfrm>
            <a:prstGeom prst="ellipse">
              <a:avLst/>
            </a:prstGeom>
            <a:solidFill>
              <a:srgbClr val="000000"/>
            </a:solidFill>
            <a:ln w="12700">
              <a:solidFill>
                <a:srgbClr val="000000"/>
              </a:solidFill>
              <a:round/>
              <a:headEnd/>
              <a:tailEnd/>
            </a:ln>
            <a:effectLst/>
          </p:spPr>
          <p:txBody>
            <a:bodyPr wrap="none" anchor="ctr"/>
            <a:lstStyle/>
            <a:p>
              <a:endParaRPr lang="zh-CN" altLang="en-US"/>
            </a:p>
          </p:txBody>
        </p:sp>
        <p:sp>
          <p:nvSpPr>
            <p:cNvPr id="122" name="Oval 119"/>
            <p:cNvSpPr>
              <a:spLocks noChangeArrowheads="1"/>
            </p:cNvSpPr>
            <p:nvPr/>
          </p:nvSpPr>
          <p:spPr bwMode="auto">
            <a:xfrm>
              <a:off x="4185" y="1388"/>
              <a:ext cx="19" cy="22"/>
            </a:xfrm>
            <a:prstGeom prst="ellipse">
              <a:avLst/>
            </a:prstGeom>
            <a:solidFill>
              <a:srgbClr val="000000"/>
            </a:solidFill>
            <a:ln w="12700">
              <a:solidFill>
                <a:srgbClr val="000000"/>
              </a:solidFill>
              <a:round/>
              <a:headEnd/>
              <a:tailEnd/>
            </a:ln>
            <a:effectLst/>
          </p:spPr>
          <p:txBody>
            <a:bodyPr wrap="none" anchor="ctr"/>
            <a:lstStyle/>
            <a:p>
              <a:endParaRPr lang="zh-CN" altLang="en-US"/>
            </a:p>
          </p:txBody>
        </p:sp>
        <p:sp>
          <p:nvSpPr>
            <p:cNvPr id="123" name="Oval 120"/>
            <p:cNvSpPr>
              <a:spLocks noChangeArrowheads="1"/>
            </p:cNvSpPr>
            <p:nvPr/>
          </p:nvSpPr>
          <p:spPr bwMode="auto">
            <a:xfrm>
              <a:off x="3740" y="1635"/>
              <a:ext cx="17" cy="20"/>
            </a:xfrm>
            <a:prstGeom prst="ellipse">
              <a:avLst/>
            </a:prstGeom>
            <a:solidFill>
              <a:srgbClr val="000000"/>
            </a:solidFill>
            <a:ln w="12700">
              <a:solidFill>
                <a:srgbClr val="000000"/>
              </a:solidFill>
              <a:round/>
              <a:headEnd/>
              <a:tailEnd/>
            </a:ln>
            <a:effectLst/>
          </p:spPr>
          <p:txBody>
            <a:bodyPr wrap="none" anchor="ctr"/>
            <a:lstStyle/>
            <a:p>
              <a:endParaRPr lang="zh-CN" altLang="en-US"/>
            </a:p>
          </p:txBody>
        </p:sp>
        <p:sp>
          <p:nvSpPr>
            <p:cNvPr id="124" name="Oval 121"/>
            <p:cNvSpPr>
              <a:spLocks noChangeArrowheads="1"/>
            </p:cNvSpPr>
            <p:nvPr/>
          </p:nvSpPr>
          <p:spPr bwMode="auto">
            <a:xfrm>
              <a:off x="3905" y="1450"/>
              <a:ext cx="19" cy="19"/>
            </a:xfrm>
            <a:prstGeom prst="ellipse">
              <a:avLst/>
            </a:prstGeom>
            <a:solidFill>
              <a:srgbClr val="000000"/>
            </a:solidFill>
            <a:ln w="12700">
              <a:solidFill>
                <a:srgbClr val="000000"/>
              </a:solidFill>
              <a:round/>
              <a:headEnd/>
              <a:tailEnd/>
            </a:ln>
            <a:effectLst/>
          </p:spPr>
          <p:txBody>
            <a:bodyPr wrap="none" anchor="ctr"/>
            <a:lstStyle/>
            <a:p>
              <a:endParaRPr lang="zh-CN" altLang="en-US"/>
            </a:p>
          </p:txBody>
        </p:sp>
        <p:sp>
          <p:nvSpPr>
            <p:cNvPr id="125" name="Oval 122"/>
            <p:cNvSpPr>
              <a:spLocks noChangeArrowheads="1"/>
            </p:cNvSpPr>
            <p:nvPr/>
          </p:nvSpPr>
          <p:spPr bwMode="auto">
            <a:xfrm>
              <a:off x="4552" y="1404"/>
              <a:ext cx="18" cy="21"/>
            </a:xfrm>
            <a:prstGeom prst="ellipse">
              <a:avLst/>
            </a:prstGeom>
            <a:solidFill>
              <a:srgbClr val="000000"/>
            </a:solidFill>
            <a:ln w="12700">
              <a:solidFill>
                <a:srgbClr val="000000"/>
              </a:solidFill>
              <a:round/>
              <a:headEnd/>
              <a:tailEnd/>
            </a:ln>
            <a:effectLst/>
          </p:spPr>
          <p:txBody>
            <a:bodyPr wrap="none" anchor="ctr"/>
            <a:lstStyle/>
            <a:p>
              <a:endParaRPr lang="zh-CN" altLang="en-US"/>
            </a:p>
          </p:txBody>
        </p:sp>
        <p:sp>
          <p:nvSpPr>
            <p:cNvPr id="126" name="Oval 123"/>
            <p:cNvSpPr>
              <a:spLocks noChangeArrowheads="1"/>
            </p:cNvSpPr>
            <p:nvPr/>
          </p:nvSpPr>
          <p:spPr bwMode="auto">
            <a:xfrm>
              <a:off x="4520" y="2478"/>
              <a:ext cx="17" cy="20"/>
            </a:xfrm>
            <a:prstGeom prst="ellipse">
              <a:avLst/>
            </a:prstGeom>
            <a:solidFill>
              <a:srgbClr val="000000"/>
            </a:solidFill>
            <a:ln w="12700">
              <a:solidFill>
                <a:srgbClr val="000000"/>
              </a:solidFill>
              <a:round/>
              <a:headEnd/>
              <a:tailEnd/>
            </a:ln>
            <a:effectLst/>
          </p:spPr>
          <p:txBody>
            <a:bodyPr wrap="none" anchor="ctr"/>
            <a:lstStyle/>
            <a:p>
              <a:endParaRPr lang="zh-CN" altLang="en-US"/>
            </a:p>
          </p:txBody>
        </p:sp>
        <p:sp>
          <p:nvSpPr>
            <p:cNvPr id="127" name="Oval 124"/>
            <p:cNvSpPr>
              <a:spLocks noChangeArrowheads="1"/>
            </p:cNvSpPr>
            <p:nvPr/>
          </p:nvSpPr>
          <p:spPr bwMode="auto">
            <a:xfrm>
              <a:off x="4106" y="2738"/>
              <a:ext cx="20" cy="18"/>
            </a:xfrm>
            <a:prstGeom prst="ellipse">
              <a:avLst/>
            </a:prstGeom>
            <a:solidFill>
              <a:srgbClr val="000000"/>
            </a:solidFill>
            <a:ln w="12700">
              <a:solidFill>
                <a:srgbClr val="000000"/>
              </a:solidFill>
              <a:round/>
              <a:headEnd/>
              <a:tailEnd/>
            </a:ln>
            <a:effectLst/>
          </p:spPr>
          <p:txBody>
            <a:bodyPr wrap="none" anchor="ctr"/>
            <a:lstStyle/>
            <a:p>
              <a:endParaRPr lang="zh-CN" altLang="en-US"/>
            </a:p>
          </p:txBody>
        </p:sp>
        <p:sp>
          <p:nvSpPr>
            <p:cNvPr id="128" name="Oval 125"/>
            <p:cNvSpPr>
              <a:spLocks noChangeArrowheads="1"/>
            </p:cNvSpPr>
            <p:nvPr/>
          </p:nvSpPr>
          <p:spPr bwMode="auto">
            <a:xfrm>
              <a:off x="3885" y="2786"/>
              <a:ext cx="17" cy="18"/>
            </a:xfrm>
            <a:prstGeom prst="ellipse">
              <a:avLst/>
            </a:prstGeom>
            <a:solidFill>
              <a:srgbClr val="000000"/>
            </a:solidFill>
            <a:ln w="12700">
              <a:solidFill>
                <a:srgbClr val="000000"/>
              </a:solidFill>
              <a:round/>
              <a:headEnd/>
              <a:tailEnd/>
            </a:ln>
            <a:effectLst/>
          </p:spPr>
          <p:txBody>
            <a:bodyPr wrap="none" anchor="ctr"/>
            <a:lstStyle/>
            <a:p>
              <a:endParaRPr lang="zh-CN" altLang="en-US"/>
            </a:p>
          </p:txBody>
        </p:sp>
        <p:sp>
          <p:nvSpPr>
            <p:cNvPr id="129" name="Oval 126"/>
            <p:cNvSpPr>
              <a:spLocks noChangeArrowheads="1"/>
            </p:cNvSpPr>
            <p:nvPr/>
          </p:nvSpPr>
          <p:spPr bwMode="auto">
            <a:xfrm>
              <a:off x="4520" y="2876"/>
              <a:ext cx="17" cy="20"/>
            </a:xfrm>
            <a:prstGeom prst="ellipse">
              <a:avLst/>
            </a:prstGeom>
            <a:solidFill>
              <a:srgbClr val="000000"/>
            </a:solidFill>
            <a:ln w="12700">
              <a:solidFill>
                <a:srgbClr val="000000"/>
              </a:solidFill>
              <a:round/>
              <a:headEnd/>
              <a:tailEnd/>
            </a:ln>
            <a:effectLst/>
          </p:spPr>
          <p:txBody>
            <a:bodyPr wrap="none" anchor="ctr"/>
            <a:lstStyle/>
            <a:p>
              <a:endParaRPr lang="zh-CN" altLang="en-US"/>
            </a:p>
          </p:txBody>
        </p:sp>
        <p:sp>
          <p:nvSpPr>
            <p:cNvPr id="130" name="Oval 127"/>
            <p:cNvSpPr>
              <a:spLocks noChangeArrowheads="1"/>
            </p:cNvSpPr>
            <p:nvPr/>
          </p:nvSpPr>
          <p:spPr bwMode="auto">
            <a:xfrm>
              <a:off x="1466" y="2876"/>
              <a:ext cx="19" cy="20"/>
            </a:xfrm>
            <a:prstGeom prst="ellipse">
              <a:avLst/>
            </a:prstGeom>
            <a:solidFill>
              <a:srgbClr val="000000"/>
            </a:solidFill>
            <a:ln w="12700">
              <a:solidFill>
                <a:srgbClr val="000000"/>
              </a:solidFill>
              <a:round/>
              <a:headEnd/>
              <a:tailEnd/>
            </a:ln>
            <a:effectLst/>
          </p:spPr>
          <p:txBody>
            <a:bodyPr wrap="none" anchor="ctr"/>
            <a:lstStyle/>
            <a:p>
              <a:endParaRPr lang="zh-CN" altLang="en-US"/>
            </a:p>
          </p:txBody>
        </p:sp>
        <p:sp>
          <p:nvSpPr>
            <p:cNvPr id="131" name="Oval 128"/>
            <p:cNvSpPr>
              <a:spLocks noChangeArrowheads="1"/>
            </p:cNvSpPr>
            <p:nvPr/>
          </p:nvSpPr>
          <p:spPr bwMode="auto">
            <a:xfrm>
              <a:off x="1666" y="2492"/>
              <a:ext cx="19" cy="21"/>
            </a:xfrm>
            <a:prstGeom prst="ellipse">
              <a:avLst/>
            </a:prstGeom>
            <a:solidFill>
              <a:srgbClr val="000000"/>
            </a:solidFill>
            <a:ln w="12700">
              <a:solidFill>
                <a:srgbClr val="000000"/>
              </a:solidFill>
              <a:round/>
              <a:headEnd/>
              <a:tailEnd/>
            </a:ln>
            <a:effectLst/>
          </p:spPr>
          <p:txBody>
            <a:bodyPr wrap="none" anchor="ctr"/>
            <a:lstStyle/>
            <a:p>
              <a:endParaRPr lang="zh-CN" altLang="en-US"/>
            </a:p>
          </p:txBody>
        </p:sp>
        <p:sp>
          <p:nvSpPr>
            <p:cNvPr id="132" name="Oval 129"/>
            <p:cNvSpPr>
              <a:spLocks noChangeArrowheads="1"/>
            </p:cNvSpPr>
            <p:nvPr/>
          </p:nvSpPr>
          <p:spPr bwMode="auto">
            <a:xfrm>
              <a:off x="2056" y="2063"/>
              <a:ext cx="19" cy="22"/>
            </a:xfrm>
            <a:prstGeom prst="ellipse">
              <a:avLst/>
            </a:prstGeom>
            <a:solidFill>
              <a:srgbClr val="000000"/>
            </a:solidFill>
            <a:ln w="12700">
              <a:solidFill>
                <a:srgbClr val="000000"/>
              </a:solidFill>
              <a:round/>
              <a:headEnd/>
              <a:tailEnd/>
            </a:ln>
            <a:effectLst/>
          </p:spPr>
          <p:txBody>
            <a:bodyPr wrap="none" anchor="ctr"/>
            <a:lstStyle/>
            <a:p>
              <a:endParaRPr lang="zh-CN" altLang="en-US"/>
            </a:p>
          </p:txBody>
        </p:sp>
        <p:sp>
          <p:nvSpPr>
            <p:cNvPr id="133" name="Oval 130"/>
            <p:cNvSpPr>
              <a:spLocks noChangeArrowheads="1"/>
            </p:cNvSpPr>
            <p:nvPr/>
          </p:nvSpPr>
          <p:spPr bwMode="auto">
            <a:xfrm>
              <a:off x="1666" y="1895"/>
              <a:ext cx="19" cy="18"/>
            </a:xfrm>
            <a:prstGeom prst="ellipse">
              <a:avLst/>
            </a:prstGeom>
            <a:solidFill>
              <a:srgbClr val="000000"/>
            </a:solidFill>
            <a:ln w="12700">
              <a:solidFill>
                <a:srgbClr val="000000"/>
              </a:solidFill>
              <a:round/>
              <a:headEnd/>
              <a:tailEnd/>
            </a:ln>
            <a:effectLst/>
          </p:spPr>
          <p:txBody>
            <a:bodyPr wrap="none" anchor="ctr"/>
            <a:lstStyle/>
            <a:p>
              <a:endParaRPr lang="zh-CN" altLang="en-US"/>
            </a:p>
          </p:txBody>
        </p:sp>
        <p:sp>
          <p:nvSpPr>
            <p:cNvPr id="134" name="Oval 131"/>
            <p:cNvSpPr>
              <a:spLocks noChangeArrowheads="1"/>
            </p:cNvSpPr>
            <p:nvPr/>
          </p:nvSpPr>
          <p:spPr bwMode="auto">
            <a:xfrm>
              <a:off x="1264" y="1970"/>
              <a:ext cx="21" cy="21"/>
            </a:xfrm>
            <a:prstGeom prst="ellipse">
              <a:avLst/>
            </a:prstGeom>
            <a:solidFill>
              <a:srgbClr val="000000"/>
            </a:solidFill>
            <a:ln w="12700">
              <a:solidFill>
                <a:srgbClr val="000000"/>
              </a:solidFill>
              <a:round/>
              <a:headEnd/>
              <a:tailEnd/>
            </a:ln>
            <a:effectLst/>
          </p:spPr>
          <p:txBody>
            <a:bodyPr wrap="none" anchor="ctr"/>
            <a:lstStyle/>
            <a:p>
              <a:endParaRPr lang="zh-CN" altLang="en-US"/>
            </a:p>
          </p:txBody>
        </p:sp>
        <p:sp>
          <p:nvSpPr>
            <p:cNvPr id="135" name="Oval 132"/>
            <p:cNvSpPr>
              <a:spLocks noChangeArrowheads="1"/>
            </p:cNvSpPr>
            <p:nvPr/>
          </p:nvSpPr>
          <p:spPr bwMode="auto">
            <a:xfrm>
              <a:off x="1097" y="2677"/>
              <a:ext cx="19" cy="20"/>
            </a:xfrm>
            <a:prstGeom prst="ellipse">
              <a:avLst/>
            </a:prstGeom>
            <a:solidFill>
              <a:srgbClr val="000000"/>
            </a:solidFill>
            <a:ln w="12700">
              <a:solidFill>
                <a:srgbClr val="000000"/>
              </a:solidFill>
              <a:round/>
              <a:headEnd/>
              <a:tailEnd/>
            </a:ln>
            <a:effectLst/>
          </p:spPr>
          <p:txBody>
            <a:bodyPr wrap="none" anchor="ctr"/>
            <a:lstStyle/>
            <a:p>
              <a:endParaRPr lang="zh-CN" altLang="en-US"/>
            </a:p>
          </p:txBody>
        </p:sp>
        <p:sp>
          <p:nvSpPr>
            <p:cNvPr id="136" name="Oval 133"/>
            <p:cNvSpPr>
              <a:spLocks noChangeArrowheads="1"/>
            </p:cNvSpPr>
            <p:nvPr/>
          </p:nvSpPr>
          <p:spPr bwMode="auto">
            <a:xfrm>
              <a:off x="1154" y="3261"/>
              <a:ext cx="19" cy="19"/>
            </a:xfrm>
            <a:prstGeom prst="ellipse">
              <a:avLst/>
            </a:prstGeom>
            <a:solidFill>
              <a:srgbClr val="000000"/>
            </a:solidFill>
            <a:ln w="12700">
              <a:solidFill>
                <a:srgbClr val="000000"/>
              </a:solidFill>
              <a:round/>
              <a:headEnd/>
              <a:tailEnd/>
            </a:ln>
            <a:effectLst/>
          </p:spPr>
          <p:txBody>
            <a:bodyPr wrap="none" anchor="ctr"/>
            <a:lstStyle/>
            <a:p>
              <a:endParaRPr lang="zh-CN" altLang="en-US"/>
            </a:p>
          </p:txBody>
        </p:sp>
        <p:sp>
          <p:nvSpPr>
            <p:cNvPr id="137" name="Oval 134"/>
            <p:cNvSpPr>
              <a:spLocks noChangeArrowheads="1"/>
            </p:cNvSpPr>
            <p:nvPr/>
          </p:nvSpPr>
          <p:spPr bwMode="auto">
            <a:xfrm>
              <a:off x="1298" y="3582"/>
              <a:ext cx="19" cy="20"/>
            </a:xfrm>
            <a:prstGeom prst="ellipse">
              <a:avLst/>
            </a:prstGeom>
            <a:solidFill>
              <a:srgbClr val="000000"/>
            </a:solidFill>
            <a:ln w="12700">
              <a:solidFill>
                <a:srgbClr val="000000"/>
              </a:solidFill>
              <a:round/>
              <a:headEnd/>
              <a:tailEnd/>
            </a:ln>
            <a:effectLst/>
          </p:spPr>
          <p:txBody>
            <a:bodyPr wrap="none" anchor="ctr"/>
            <a:lstStyle/>
            <a:p>
              <a:endParaRPr lang="zh-CN" altLang="en-US"/>
            </a:p>
          </p:txBody>
        </p:sp>
        <p:sp>
          <p:nvSpPr>
            <p:cNvPr id="138" name="Oval 135"/>
            <p:cNvSpPr>
              <a:spLocks noChangeArrowheads="1"/>
            </p:cNvSpPr>
            <p:nvPr/>
          </p:nvSpPr>
          <p:spPr bwMode="auto">
            <a:xfrm>
              <a:off x="1343" y="3245"/>
              <a:ext cx="18" cy="18"/>
            </a:xfrm>
            <a:prstGeom prst="ellipse">
              <a:avLst/>
            </a:prstGeom>
            <a:solidFill>
              <a:srgbClr val="000000"/>
            </a:solidFill>
            <a:ln w="12700">
              <a:solidFill>
                <a:srgbClr val="000000"/>
              </a:solidFill>
              <a:round/>
              <a:headEnd/>
              <a:tailEnd/>
            </a:ln>
            <a:effectLst/>
          </p:spPr>
          <p:txBody>
            <a:bodyPr wrap="none" anchor="ctr"/>
            <a:lstStyle/>
            <a:p>
              <a:endParaRPr lang="zh-CN" altLang="en-US"/>
            </a:p>
          </p:txBody>
        </p:sp>
        <p:sp>
          <p:nvSpPr>
            <p:cNvPr id="139" name="Oval 136"/>
            <p:cNvSpPr>
              <a:spLocks noChangeArrowheads="1"/>
            </p:cNvSpPr>
            <p:nvPr/>
          </p:nvSpPr>
          <p:spPr bwMode="auto">
            <a:xfrm>
              <a:off x="1431" y="2478"/>
              <a:ext cx="18" cy="20"/>
            </a:xfrm>
            <a:prstGeom prst="ellipse">
              <a:avLst/>
            </a:prstGeom>
            <a:solidFill>
              <a:srgbClr val="000000"/>
            </a:solidFill>
            <a:ln w="12700">
              <a:solidFill>
                <a:srgbClr val="000000"/>
              </a:solidFill>
              <a:round/>
              <a:headEnd/>
              <a:tailEnd/>
            </a:ln>
            <a:effectLst/>
          </p:spPr>
          <p:txBody>
            <a:bodyPr wrap="none" anchor="ctr"/>
            <a:lstStyle/>
            <a:p>
              <a:endParaRPr lang="zh-CN" altLang="en-US"/>
            </a:p>
          </p:txBody>
        </p:sp>
        <p:sp>
          <p:nvSpPr>
            <p:cNvPr id="140" name="Line 137"/>
            <p:cNvSpPr>
              <a:spLocks noChangeShapeType="1"/>
            </p:cNvSpPr>
            <p:nvPr/>
          </p:nvSpPr>
          <p:spPr bwMode="auto">
            <a:xfrm flipV="1">
              <a:off x="2831" y="1487"/>
              <a:ext cx="0" cy="255"/>
            </a:xfrm>
            <a:prstGeom prst="line">
              <a:avLst/>
            </a:prstGeom>
            <a:noFill/>
            <a:ln w="12700">
              <a:solidFill>
                <a:srgbClr val="FF6600"/>
              </a:solidFill>
              <a:round/>
              <a:headEnd type="none" w="sm" len="sm"/>
              <a:tailEnd type="none" w="sm" len="sm"/>
            </a:ln>
            <a:effectLst/>
          </p:spPr>
          <p:txBody>
            <a:bodyPr wrap="none" anchor="ctr"/>
            <a:lstStyle/>
            <a:p>
              <a:endParaRPr lang="zh-CN" altLang="en-US"/>
            </a:p>
          </p:txBody>
        </p:sp>
        <p:sp>
          <p:nvSpPr>
            <p:cNvPr id="141" name="Freeform 138"/>
            <p:cNvSpPr>
              <a:spLocks/>
            </p:cNvSpPr>
            <p:nvPr/>
          </p:nvSpPr>
          <p:spPr bwMode="auto">
            <a:xfrm>
              <a:off x="2801" y="1497"/>
              <a:ext cx="54" cy="105"/>
            </a:xfrm>
            <a:custGeom>
              <a:avLst/>
              <a:gdLst/>
              <a:ahLst/>
              <a:cxnLst>
                <a:cxn ang="0">
                  <a:pos x="0" y="56"/>
                </a:cxn>
                <a:cxn ang="0">
                  <a:pos x="15" y="0"/>
                </a:cxn>
                <a:cxn ang="0">
                  <a:pos x="30" y="56"/>
                </a:cxn>
                <a:cxn ang="0">
                  <a:pos x="0" y="56"/>
                </a:cxn>
              </a:cxnLst>
              <a:rect l="0" t="0" r="r" b="b"/>
              <a:pathLst>
                <a:path w="31" h="57">
                  <a:moveTo>
                    <a:pt x="0" y="56"/>
                  </a:moveTo>
                  <a:lnTo>
                    <a:pt x="15" y="0"/>
                  </a:lnTo>
                  <a:lnTo>
                    <a:pt x="30" y="56"/>
                  </a:lnTo>
                  <a:lnTo>
                    <a:pt x="0" y="56"/>
                  </a:lnTo>
                </a:path>
              </a:pathLst>
            </a:custGeom>
            <a:solidFill>
              <a:srgbClr val="000000"/>
            </a:solidFill>
            <a:ln w="12700" cap="rnd" cmpd="sng">
              <a:solidFill>
                <a:srgbClr val="FF6600"/>
              </a:solidFill>
              <a:prstDash val="solid"/>
              <a:round/>
              <a:headEnd/>
              <a:tailEnd/>
            </a:ln>
            <a:effectLst/>
          </p:spPr>
          <p:txBody>
            <a:bodyPr/>
            <a:lstStyle/>
            <a:p>
              <a:endParaRPr lang="zh-CN" altLang="en-US"/>
            </a:p>
          </p:txBody>
        </p:sp>
        <p:sp>
          <p:nvSpPr>
            <p:cNvPr id="142" name="Line 139"/>
            <p:cNvSpPr>
              <a:spLocks noChangeShapeType="1"/>
            </p:cNvSpPr>
            <p:nvPr/>
          </p:nvSpPr>
          <p:spPr bwMode="auto">
            <a:xfrm flipV="1">
              <a:off x="2831" y="1893"/>
              <a:ext cx="0" cy="253"/>
            </a:xfrm>
            <a:prstGeom prst="line">
              <a:avLst/>
            </a:prstGeom>
            <a:noFill/>
            <a:ln w="12700">
              <a:solidFill>
                <a:srgbClr val="FF6600"/>
              </a:solidFill>
              <a:round/>
              <a:headEnd type="none" w="sm" len="sm"/>
              <a:tailEnd type="none" w="sm" len="sm"/>
            </a:ln>
            <a:effectLst/>
          </p:spPr>
          <p:txBody>
            <a:bodyPr wrap="none" anchor="ctr"/>
            <a:lstStyle/>
            <a:p>
              <a:endParaRPr lang="zh-CN" altLang="en-US"/>
            </a:p>
          </p:txBody>
        </p:sp>
        <p:sp>
          <p:nvSpPr>
            <p:cNvPr id="143" name="Freeform 140"/>
            <p:cNvSpPr>
              <a:spLocks/>
            </p:cNvSpPr>
            <p:nvPr/>
          </p:nvSpPr>
          <p:spPr bwMode="auto">
            <a:xfrm>
              <a:off x="2801" y="1900"/>
              <a:ext cx="54" cy="109"/>
            </a:xfrm>
            <a:custGeom>
              <a:avLst/>
              <a:gdLst/>
              <a:ahLst/>
              <a:cxnLst>
                <a:cxn ang="0">
                  <a:pos x="0" y="58"/>
                </a:cxn>
                <a:cxn ang="0">
                  <a:pos x="15" y="0"/>
                </a:cxn>
                <a:cxn ang="0">
                  <a:pos x="30" y="58"/>
                </a:cxn>
                <a:cxn ang="0">
                  <a:pos x="0" y="58"/>
                </a:cxn>
              </a:cxnLst>
              <a:rect l="0" t="0" r="r" b="b"/>
              <a:pathLst>
                <a:path w="31" h="59">
                  <a:moveTo>
                    <a:pt x="0" y="58"/>
                  </a:moveTo>
                  <a:lnTo>
                    <a:pt x="15" y="0"/>
                  </a:lnTo>
                  <a:lnTo>
                    <a:pt x="30" y="58"/>
                  </a:lnTo>
                  <a:lnTo>
                    <a:pt x="0" y="58"/>
                  </a:lnTo>
                </a:path>
              </a:pathLst>
            </a:custGeom>
            <a:solidFill>
              <a:srgbClr val="000000"/>
            </a:solidFill>
            <a:ln w="12700" cap="rnd" cmpd="sng">
              <a:solidFill>
                <a:srgbClr val="FF6600"/>
              </a:solidFill>
              <a:prstDash val="solid"/>
              <a:round/>
              <a:headEnd/>
              <a:tailEnd/>
            </a:ln>
            <a:effectLst/>
          </p:spPr>
          <p:txBody>
            <a:bodyPr/>
            <a:lstStyle/>
            <a:p>
              <a:endParaRPr lang="zh-CN" altLang="en-US"/>
            </a:p>
          </p:txBody>
        </p:sp>
        <p:sp>
          <p:nvSpPr>
            <p:cNvPr id="144" name="Line 141"/>
            <p:cNvSpPr>
              <a:spLocks noChangeShapeType="1"/>
            </p:cNvSpPr>
            <p:nvPr/>
          </p:nvSpPr>
          <p:spPr bwMode="auto">
            <a:xfrm flipV="1">
              <a:off x="2831" y="2302"/>
              <a:ext cx="0" cy="253"/>
            </a:xfrm>
            <a:prstGeom prst="line">
              <a:avLst/>
            </a:prstGeom>
            <a:noFill/>
            <a:ln w="12700">
              <a:solidFill>
                <a:srgbClr val="FF6600"/>
              </a:solidFill>
              <a:round/>
              <a:headEnd type="none" w="sm" len="sm"/>
              <a:tailEnd type="none" w="sm" len="sm"/>
            </a:ln>
            <a:effectLst/>
          </p:spPr>
          <p:txBody>
            <a:bodyPr wrap="none" anchor="ctr"/>
            <a:lstStyle/>
            <a:p>
              <a:endParaRPr lang="zh-CN" altLang="en-US"/>
            </a:p>
          </p:txBody>
        </p:sp>
        <p:sp>
          <p:nvSpPr>
            <p:cNvPr id="145" name="Freeform 142"/>
            <p:cNvSpPr>
              <a:spLocks/>
            </p:cNvSpPr>
            <p:nvPr/>
          </p:nvSpPr>
          <p:spPr bwMode="auto">
            <a:xfrm>
              <a:off x="2801" y="2310"/>
              <a:ext cx="54" cy="109"/>
            </a:xfrm>
            <a:custGeom>
              <a:avLst/>
              <a:gdLst/>
              <a:ahLst/>
              <a:cxnLst>
                <a:cxn ang="0">
                  <a:pos x="0" y="58"/>
                </a:cxn>
                <a:cxn ang="0">
                  <a:pos x="15" y="0"/>
                </a:cxn>
                <a:cxn ang="0">
                  <a:pos x="30" y="58"/>
                </a:cxn>
                <a:cxn ang="0">
                  <a:pos x="0" y="58"/>
                </a:cxn>
              </a:cxnLst>
              <a:rect l="0" t="0" r="r" b="b"/>
              <a:pathLst>
                <a:path w="31" h="59">
                  <a:moveTo>
                    <a:pt x="0" y="58"/>
                  </a:moveTo>
                  <a:lnTo>
                    <a:pt x="15" y="0"/>
                  </a:lnTo>
                  <a:lnTo>
                    <a:pt x="30" y="58"/>
                  </a:lnTo>
                  <a:lnTo>
                    <a:pt x="0" y="58"/>
                  </a:lnTo>
                </a:path>
              </a:pathLst>
            </a:custGeom>
            <a:solidFill>
              <a:srgbClr val="000000"/>
            </a:solidFill>
            <a:ln w="12700" cap="rnd" cmpd="sng">
              <a:solidFill>
                <a:srgbClr val="FF6600"/>
              </a:solidFill>
              <a:prstDash val="solid"/>
              <a:round/>
              <a:headEnd/>
              <a:tailEnd/>
            </a:ln>
            <a:effectLst/>
          </p:spPr>
          <p:txBody>
            <a:bodyPr/>
            <a:lstStyle/>
            <a:p>
              <a:endParaRPr lang="zh-CN" altLang="en-US"/>
            </a:p>
          </p:txBody>
        </p:sp>
        <p:sp>
          <p:nvSpPr>
            <p:cNvPr id="146" name="Line 143"/>
            <p:cNvSpPr>
              <a:spLocks noChangeShapeType="1"/>
            </p:cNvSpPr>
            <p:nvPr/>
          </p:nvSpPr>
          <p:spPr bwMode="auto">
            <a:xfrm flipV="1">
              <a:off x="2831" y="2714"/>
              <a:ext cx="0" cy="252"/>
            </a:xfrm>
            <a:prstGeom prst="line">
              <a:avLst/>
            </a:prstGeom>
            <a:noFill/>
            <a:ln w="12700">
              <a:solidFill>
                <a:srgbClr val="FF6600"/>
              </a:solidFill>
              <a:round/>
              <a:headEnd type="none" w="sm" len="sm"/>
              <a:tailEnd type="none" w="sm" len="sm"/>
            </a:ln>
            <a:effectLst/>
          </p:spPr>
          <p:txBody>
            <a:bodyPr wrap="none" anchor="ctr"/>
            <a:lstStyle/>
            <a:p>
              <a:endParaRPr lang="zh-CN" altLang="en-US"/>
            </a:p>
          </p:txBody>
        </p:sp>
        <p:sp>
          <p:nvSpPr>
            <p:cNvPr id="147" name="Freeform 144"/>
            <p:cNvSpPr>
              <a:spLocks/>
            </p:cNvSpPr>
            <p:nvPr/>
          </p:nvSpPr>
          <p:spPr bwMode="auto">
            <a:xfrm>
              <a:off x="2801" y="2719"/>
              <a:ext cx="54" cy="109"/>
            </a:xfrm>
            <a:custGeom>
              <a:avLst/>
              <a:gdLst/>
              <a:ahLst/>
              <a:cxnLst>
                <a:cxn ang="0">
                  <a:pos x="0" y="58"/>
                </a:cxn>
                <a:cxn ang="0">
                  <a:pos x="15" y="0"/>
                </a:cxn>
                <a:cxn ang="0">
                  <a:pos x="30" y="58"/>
                </a:cxn>
                <a:cxn ang="0">
                  <a:pos x="0" y="58"/>
                </a:cxn>
              </a:cxnLst>
              <a:rect l="0" t="0" r="r" b="b"/>
              <a:pathLst>
                <a:path w="31" h="59">
                  <a:moveTo>
                    <a:pt x="0" y="58"/>
                  </a:moveTo>
                  <a:lnTo>
                    <a:pt x="15" y="0"/>
                  </a:lnTo>
                  <a:lnTo>
                    <a:pt x="30" y="58"/>
                  </a:lnTo>
                  <a:lnTo>
                    <a:pt x="0" y="58"/>
                  </a:lnTo>
                </a:path>
              </a:pathLst>
            </a:custGeom>
            <a:solidFill>
              <a:srgbClr val="000000"/>
            </a:solidFill>
            <a:ln w="12700" cap="rnd" cmpd="sng">
              <a:solidFill>
                <a:srgbClr val="FF6600"/>
              </a:solidFill>
              <a:prstDash val="solid"/>
              <a:round/>
              <a:headEnd/>
              <a:tailEnd/>
            </a:ln>
            <a:effectLst/>
          </p:spPr>
          <p:txBody>
            <a:bodyPr/>
            <a:lstStyle/>
            <a:p>
              <a:endParaRPr lang="zh-CN" altLang="en-US"/>
            </a:p>
          </p:txBody>
        </p:sp>
        <p:sp>
          <p:nvSpPr>
            <p:cNvPr id="148" name="Freeform 145"/>
            <p:cNvSpPr>
              <a:spLocks/>
            </p:cNvSpPr>
            <p:nvPr/>
          </p:nvSpPr>
          <p:spPr bwMode="auto">
            <a:xfrm>
              <a:off x="2558" y="1181"/>
              <a:ext cx="524" cy="2340"/>
            </a:xfrm>
            <a:custGeom>
              <a:avLst/>
              <a:gdLst/>
              <a:ahLst/>
              <a:cxnLst>
                <a:cxn ang="0">
                  <a:pos x="25" y="469"/>
                </a:cxn>
                <a:cxn ang="0">
                  <a:pos x="25" y="763"/>
                </a:cxn>
                <a:cxn ang="0">
                  <a:pos x="25" y="976"/>
                </a:cxn>
                <a:cxn ang="0">
                  <a:pos x="34" y="1027"/>
                </a:cxn>
                <a:cxn ang="0">
                  <a:pos x="47" y="1084"/>
                </a:cxn>
                <a:cxn ang="0">
                  <a:pos x="70" y="1140"/>
                </a:cxn>
                <a:cxn ang="0">
                  <a:pos x="94" y="1188"/>
                </a:cxn>
                <a:cxn ang="0">
                  <a:pos x="112" y="1213"/>
                </a:cxn>
                <a:cxn ang="0">
                  <a:pos x="129" y="1234"/>
                </a:cxn>
                <a:cxn ang="0">
                  <a:pos x="140" y="1240"/>
                </a:cxn>
                <a:cxn ang="0">
                  <a:pos x="152" y="1245"/>
                </a:cxn>
                <a:cxn ang="0">
                  <a:pos x="162" y="1241"/>
                </a:cxn>
                <a:cxn ang="0">
                  <a:pos x="173" y="1234"/>
                </a:cxn>
                <a:cxn ang="0">
                  <a:pos x="190" y="1213"/>
                </a:cxn>
                <a:cxn ang="0">
                  <a:pos x="208" y="1188"/>
                </a:cxn>
                <a:cxn ang="0">
                  <a:pos x="231" y="1140"/>
                </a:cxn>
                <a:cxn ang="0">
                  <a:pos x="253" y="1084"/>
                </a:cxn>
                <a:cxn ang="0">
                  <a:pos x="268" y="1030"/>
                </a:cxn>
                <a:cxn ang="0">
                  <a:pos x="277" y="983"/>
                </a:cxn>
                <a:cxn ang="0">
                  <a:pos x="277" y="772"/>
                </a:cxn>
                <a:cxn ang="0">
                  <a:pos x="277" y="1"/>
                </a:cxn>
                <a:cxn ang="0">
                  <a:pos x="303" y="615"/>
                </a:cxn>
                <a:cxn ang="0">
                  <a:pos x="303" y="934"/>
                </a:cxn>
                <a:cxn ang="0">
                  <a:pos x="298" y="1019"/>
                </a:cxn>
                <a:cxn ang="0">
                  <a:pos x="281" y="1081"/>
                </a:cxn>
                <a:cxn ang="0">
                  <a:pos x="263" y="1128"/>
                </a:cxn>
                <a:cxn ang="0">
                  <a:pos x="229" y="1193"/>
                </a:cxn>
                <a:cxn ang="0">
                  <a:pos x="210" y="1222"/>
                </a:cxn>
                <a:cxn ang="0">
                  <a:pos x="185" y="1251"/>
                </a:cxn>
                <a:cxn ang="0">
                  <a:pos x="172" y="1260"/>
                </a:cxn>
                <a:cxn ang="0">
                  <a:pos x="155" y="1266"/>
                </a:cxn>
                <a:cxn ang="0">
                  <a:pos x="146" y="1266"/>
                </a:cxn>
                <a:cxn ang="0">
                  <a:pos x="129" y="1260"/>
                </a:cxn>
                <a:cxn ang="0">
                  <a:pos x="116" y="1251"/>
                </a:cxn>
                <a:cxn ang="0">
                  <a:pos x="91" y="1222"/>
                </a:cxn>
                <a:cxn ang="0">
                  <a:pos x="71" y="1194"/>
                </a:cxn>
                <a:cxn ang="0">
                  <a:pos x="38" y="1127"/>
                </a:cxn>
                <a:cxn ang="0">
                  <a:pos x="20" y="1081"/>
                </a:cxn>
                <a:cxn ang="0">
                  <a:pos x="3" y="1013"/>
                </a:cxn>
                <a:cxn ang="0">
                  <a:pos x="0" y="926"/>
                </a:cxn>
                <a:cxn ang="0">
                  <a:pos x="0" y="607"/>
                </a:cxn>
                <a:cxn ang="0">
                  <a:pos x="0" y="0"/>
                </a:cxn>
              </a:cxnLst>
              <a:rect l="0" t="0" r="r" b="b"/>
              <a:pathLst>
                <a:path w="304" h="1269">
                  <a:moveTo>
                    <a:pt x="25" y="1"/>
                  </a:moveTo>
                  <a:lnTo>
                    <a:pt x="25" y="469"/>
                  </a:lnTo>
                  <a:lnTo>
                    <a:pt x="25" y="597"/>
                  </a:lnTo>
                  <a:lnTo>
                    <a:pt x="25" y="763"/>
                  </a:lnTo>
                  <a:lnTo>
                    <a:pt x="25" y="910"/>
                  </a:lnTo>
                  <a:lnTo>
                    <a:pt x="25" y="976"/>
                  </a:lnTo>
                  <a:lnTo>
                    <a:pt x="27" y="995"/>
                  </a:lnTo>
                  <a:lnTo>
                    <a:pt x="34" y="1027"/>
                  </a:lnTo>
                  <a:lnTo>
                    <a:pt x="41" y="1062"/>
                  </a:lnTo>
                  <a:lnTo>
                    <a:pt x="47" y="1084"/>
                  </a:lnTo>
                  <a:lnTo>
                    <a:pt x="56" y="1107"/>
                  </a:lnTo>
                  <a:lnTo>
                    <a:pt x="70" y="1140"/>
                  </a:lnTo>
                  <a:lnTo>
                    <a:pt x="85" y="1173"/>
                  </a:lnTo>
                  <a:lnTo>
                    <a:pt x="94" y="1188"/>
                  </a:lnTo>
                  <a:lnTo>
                    <a:pt x="101" y="1199"/>
                  </a:lnTo>
                  <a:lnTo>
                    <a:pt x="112" y="1213"/>
                  </a:lnTo>
                  <a:lnTo>
                    <a:pt x="122" y="1228"/>
                  </a:lnTo>
                  <a:lnTo>
                    <a:pt x="129" y="1234"/>
                  </a:lnTo>
                  <a:lnTo>
                    <a:pt x="132" y="1237"/>
                  </a:lnTo>
                  <a:lnTo>
                    <a:pt x="140" y="1240"/>
                  </a:lnTo>
                  <a:lnTo>
                    <a:pt x="146" y="1243"/>
                  </a:lnTo>
                  <a:lnTo>
                    <a:pt x="152" y="1245"/>
                  </a:lnTo>
                  <a:lnTo>
                    <a:pt x="155" y="1243"/>
                  </a:lnTo>
                  <a:lnTo>
                    <a:pt x="162" y="1241"/>
                  </a:lnTo>
                  <a:lnTo>
                    <a:pt x="168" y="1237"/>
                  </a:lnTo>
                  <a:lnTo>
                    <a:pt x="173" y="1234"/>
                  </a:lnTo>
                  <a:lnTo>
                    <a:pt x="179" y="1227"/>
                  </a:lnTo>
                  <a:lnTo>
                    <a:pt x="190" y="1213"/>
                  </a:lnTo>
                  <a:lnTo>
                    <a:pt x="200" y="1199"/>
                  </a:lnTo>
                  <a:lnTo>
                    <a:pt x="208" y="1188"/>
                  </a:lnTo>
                  <a:lnTo>
                    <a:pt x="216" y="1171"/>
                  </a:lnTo>
                  <a:lnTo>
                    <a:pt x="231" y="1140"/>
                  </a:lnTo>
                  <a:lnTo>
                    <a:pt x="244" y="1107"/>
                  </a:lnTo>
                  <a:lnTo>
                    <a:pt x="253" y="1084"/>
                  </a:lnTo>
                  <a:lnTo>
                    <a:pt x="259" y="1062"/>
                  </a:lnTo>
                  <a:lnTo>
                    <a:pt x="268" y="1030"/>
                  </a:lnTo>
                  <a:lnTo>
                    <a:pt x="274" y="1000"/>
                  </a:lnTo>
                  <a:lnTo>
                    <a:pt x="277" y="983"/>
                  </a:lnTo>
                  <a:lnTo>
                    <a:pt x="277" y="917"/>
                  </a:lnTo>
                  <a:lnTo>
                    <a:pt x="277" y="772"/>
                  </a:lnTo>
                  <a:lnTo>
                    <a:pt x="277" y="605"/>
                  </a:lnTo>
                  <a:lnTo>
                    <a:pt x="277" y="1"/>
                  </a:lnTo>
                  <a:lnTo>
                    <a:pt x="303" y="0"/>
                  </a:lnTo>
                  <a:lnTo>
                    <a:pt x="303" y="615"/>
                  </a:lnTo>
                  <a:lnTo>
                    <a:pt x="303" y="785"/>
                  </a:lnTo>
                  <a:lnTo>
                    <a:pt x="303" y="934"/>
                  </a:lnTo>
                  <a:lnTo>
                    <a:pt x="303" y="1001"/>
                  </a:lnTo>
                  <a:lnTo>
                    <a:pt x="298" y="1019"/>
                  </a:lnTo>
                  <a:lnTo>
                    <a:pt x="291" y="1049"/>
                  </a:lnTo>
                  <a:lnTo>
                    <a:pt x="281" y="1081"/>
                  </a:lnTo>
                  <a:lnTo>
                    <a:pt x="274" y="1104"/>
                  </a:lnTo>
                  <a:lnTo>
                    <a:pt x="263" y="1128"/>
                  </a:lnTo>
                  <a:lnTo>
                    <a:pt x="246" y="1161"/>
                  </a:lnTo>
                  <a:lnTo>
                    <a:pt x="229" y="1193"/>
                  </a:lnTo>
                  <a:lnTo>
                    <a:pt x="219" y="1211"/>
                  </a:lnTo>
                  <a:lnTo>
                    <a:pt x="210" y="1222"/>
                  </a:lnTo>
                  <a:lnTo>
                    <a:pt x="197" y="1236"/>
                  </a:lnTo>
                  <a:lnTo>
                    <a:pt x="185" y="1251"/>
                  </a:lnTo>
                  <a:lnTo>
                    <a:pt x="178" y="1257"/>
                  </a:lnTo>
                  <a:lnTo>
                    <a:pt x="172" y="1260"/>
                  </a:lnTo>
                  <a:lnTo>
                    <a:pt x="164" y="1264"/>
                  </a:lnTo>
                  <a:lnTo>
                    <a:pt x="155" y="1266"/>
                  </a:lnTo>
                  <a:lnTo>
                    <a:pt x="150" y="1268"/>
                  </a:lnTo>
                  <a:lnTo>
                    <a:pt x="146" y="1266"/>
                  </a:lnTo>
                  <a:lnTo>
                    <a:pt x="137" y="1264"/>
                  </a:lnTo>
                  <a:lnTo>
                    <a:pt x="129" y="1260"/>
                  </a:lnTo>
                  <a:lnTo>
                    <a:pt x="123" y="1257"/>
                  </a:lnTo>
                  <a:lnTo>
                    <a:pt x="116" y="1251"/>
                  </a:lnTo>
                  <a:lnTo>
                    <a:pt x="104" y="1236"/>
                  </a:lnTo>
                  <a:lnTo>
                    <a:pt x="91" y="1222"/>
                  </a:lnTo>
                  <a:lnTo>
                    <a:pt x="82" y="1211"/>
                  </a:lnTo>
                  <a:lnTo>
                    <a:pt x="71" y="1194"/>
                  </a:lnTo>
                  <a:lnTo>
                    <a:pt x="55" y="1161"/>
                  </a:lnTo>
                  <a:lnTo>
                    <a:pt x="38" y="1127"/>
                  </a:lnTo>
                  <a:lnTo>
                    <a:pt x="27" y="1104"/>
                  </a:lnTo>
                  <a:lnTo>
                    <a:pt x="20" y="1081"/>
                  </a:lnTo>
                  <a:lnTo>
                    <a:pt x="10" y="1047"/>
                  </a:lnTo>
                  <a:lnTo>
                    <a:pt x="3" y="1013"/>
                  </a:lnTo>
                  <a:lnTo>
                    <a:pt x="0" y="994"/>
                  </a:lnTo>
                  <a:lnTo>
                    <a:pt x="0" y="926"/>
                  </a:lnTo>
                  <a:lnTo>
                    <a:pt x="0" y="776"/>
                  </a:lnTo>
                  <a:lnTo>
                    <a:pt x="0" y="607"/>
                  </a:lnTo>
                  <a:lnTo>
                    <a:pt x="0" y="477"/>
                  </a:lnTo>
                  <a:lnTo>
                    <a:pt x="0" y="0"/>
                  </a:lnTo>
                  <a:lnTo>
                    <a:pt x="25" y="1"/>
                  </a:lnTo>
                </a:path>
              </a:pathLst>
            </a:custGeom>
            <a:solidFill>
              <a:srgbClr val="000000"/>
            </a:solidFill>
            <a:ln w="12700" cap="rnd" cmpd="sng">
              <a:solidFill>
                <a:srgbClr val="990099"/>
              </a:solidFill>
              <a:prstDash val="solid"/>
              <a:round/>
              <a:headEnd/>
              <a:tailEnd/>
            </a:ln>
            <a:effectLst/>
          </p:spPr>
          <p:txBody>
            <a:bodyPr/>
            <a:lstStyle/>
            <a:p>
              <a:endParaRPr lang="zh-CN" altLang="en-US"/>
            </a:p>
          </p:txBody>
        </p:sp>
        <p:sp>
          <p:nvSpPr>
            <p:cNvPr id="149" name="Line 146"/>
            <p:cNvSpPr>
              <a:spLocks noChangeShapeType="1"/>
            </p:cNvSpPr>
            <p:nvPr/>
          </p:nvSpPr>
          <p:spPr bwMode="auto">
            <a:xfrm>
              <a:off x="1008" y="1392"/>
              <a:ext cx="0" cy="624"/>
            </a:xfrm>
            <a:prstGeom prst="line">
              <a:avLst/>
            </a:prstGeom>
            <a:noFill/>
            <a:ln w="38100">
              <a:solidFill>
                <a:srgbClr val="FF6600"/>
              </a:solidFill>
              <a:round/>
              <a:headEnd/>
              <a:tailEnd type="triangle" w="med" len="med"/>
            </a:ln>
            <a:effectLst/>
          </p:spPr>
          <p:txBody>
            <a:bodyPr wrap="none" anchor="ctr"/>
            <a:lstStyle/>
            <a:p>
              <a:endParaRPr lang="zh-CN" altLang="en-US"/>
            </a:p>
          </p:txBody>
        </p:sp>
      </p:grpSp>
      <p:sp>
        <p:nvSpPr>
          <p:cNvPr id="150" name="Text Box 147"/>
          <p:cNvSpPr txBox="1">
            <a:spLocks noChangeArrowheads="1"/>
          </p:cNvSpPr>
          <p:nvPr/>
        </p:nvSpPr>
        <p:spPr bwMode="auto">
          <a:xfrm>
            <a:off x="2516426" y="5734050"/>
            <a:ext cx="4185761" cy="830997"/>
          </a:xfrm>
          <a:prstGeom prst="rect">
            <a:avLst/>
          </a:prstGeom>
          <a:noFill/>
          <a:ln w="9525">
            <a:noFill/>
            <a:miter lim="800000"/>
            <a:headEnd/>
            <a:tailEnd/>
          </a:ln>
          <a:effectLst/>
        </p:spPr>
        <p:txBody>
          <a:bodyPr wrap="none">
            <a:spAutoFit/>
          </a:bodyPr>
          <a:lstStyle/>
          <a:p>
            <a:pPr algn="ctr"/>
            <a:r>
              <a:rPr lang="zh-CN" altLang="en-US" sz="2400" dirty="0">
                <a:ea typeface="黑体" pitchFamily="49" charset="-122"/>
              </a:rPr>
              <a:t>植物根获取土壤养分的模式图</a:t>
            </a:r>
          </a:p>
          <a:p>
            <a:pPr algn="ctr"/>
            <a:r>
              <a:rPr lang="en-US" altLang="zh-CN" sz="2400" dirty="0">
                <a:solidFill>
                  <a:schemeClr val="tx1"/>
                </a:solidFill>
                <a:ea typeface="宋体" pitchFamily="2" charset="-122"/>
              </a:rPr>
              <a:t>(1.</a:t>
            </a:r>
            <a:r>
              <a:rPr lang="zh-CN" altLang="en-US" sz="2400" dirty="0">
                <a:solidFill>
                  <a:schemeClr val="tx1"/>
                </a:solidFill>
                <a:ea typeface="宋体" pitchFamily="2" charset="-122"/>
              </a:rPr>
              <a:t>截获    </a:t>
            </a:r>
            <a:r>
              <a:rPr lang="en-US" altLang="zh-CN" sz="2400" dirty="0">
                <a:solidFill>
                  <a:schemeClr val="tx1"/>
                </a:solidFill>
                <a:ea typeface="宋体" pitchFamily="2" charset="-122"/>
              </a:rPr>
              <a:t>2.</a:t>
            </a:r>
            <a:r>
              <a:rPr lang="zh-CN" altLang="en-US" sz="2400" dirty="0">
                <a:solidFill>
                  <a:schemeClr val="tx1"/>
                </a:solidFill>
                <a:ea typeface="宋体" pitchFamily="2" charset="-122"/>
              </a:rPr>
              <a:t>质流    </a:t>
            </a:r>
            <a:r>
              <a:rPr lang="en-US" altLang="zh-CN" sz="2400" dirty="0">
                <a:solidFill>
                  <a:schemeClr val="tx1"/>
                </a:solidFill>
                <a:ea typeface="宋体" pitchFamily="2" charset="-122"/>
              </a:rPr>
              <a:t>3.</a:t>
            </a:r>
            <a:r>
              <a:rPr lang="zh-CN" altLang="en-US" sz="2400" dirty="0">
                <a:solidFill>
                  <a:schemeClr val="tx1"/>
                </a:solidFill>
                <a:ea typeface="宋体" pitchFamily="2" charset="-122"/>
              </a:rPr>
              <a:t>扩散</a:t>
            </a:r>
            <a:r>
              <a:rPr lang="en-US" altLang="zh-CN" sz="2400" dirty="0">
                <a:solidFill>
                  <a:schemeClr val="tx1"/>
                </a:solidFill>
                <a:ea typeface="宋体" pitchFamily="2"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9875">
                                            <p:txEl>
                                              <p:pRg st="0" end="0"/>
                                            </p:txEl>
                                          </p:spTgt>
                                        </p:tgtEl>
                                        <p:attrNameLst>
                                          <p:attrName>style.visibility</p:attrName>
                                        </p:attrNameLst>
                                      </p:cBhvr>
                                      <p:to>
                                        <p:strVal val="visible"/>
                                      </p:to>
                                    </p:set>
                                    <p:animEffect transition="in" filter="blinds(horizontal)">
                                      <p:cBhvr>
                                        <p:cTn id="7" dur="500"/>
                                        <p:tgtEl>
                                          <p:spTgt spid="7987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9875">
                                            <p:txEl>
                                              <p:pRg st="1" end="1"/>
                                            </p:txEl>
                                          </p:spTgt>
                                        </p:tgtEl>
                                        <p:attrNameLst>
                                          <p:attrName>style.visibility</p:attrName>
                                        </p:attrNameLst>
                                      </p:cBhvr>
                                      <p:to>
                                        <p:strVal val="visible"/>
                                      </p:to>
                                    </p:set>
                                    <p:animEffect transition="in" filter="blinds(horizontal)">
                                      <p:cBhvr>
                                        <p:cTn id="12" dur="500"/>
                                        <p:tgtEl>
                                          <p:spTgt spid="7987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5" name="Rectangle 3"/>
          <p:cNvSpPr>
            <a:spLocks noGrp="1" noChangeArrowheads="1"/>
          </p:cNvSpPr>
          <p:nvPr>
            <p:ph type="body" idx="1"/>
          </p:nvPr>
        </p:nvSpPr>
        <p:spPr>
          <a:xfrm>
            <a:off x="323528" y="548680"/>
            <a:ext cx="8363272" cy="6048672"/>
          </a:xfrm>
        </p:spPr>
        <p:txBody>
          <a:bodyPr>
            <a:normAutofit fontScale="92500"/>
          </a:bodyPr>
          <a:lstStyle/>
          <a:p>
            <a:pPr marL="0" indent="342900" eaLnBrk="1" hangingPunct="1">
              <a:lnSpc>
                <a:spcPct val="170000"/>
              </a:lnSpc>
              <a:buClr>
                <a:srgbClr val="FF0000"/>
              </a:buClr>
              <a:buFont typeface="Wingdings" pitchFamily="2" charset="2"/>
              <a:buChar char="p"/>
              <a:defRPr/>
            </a:pPr>
            <a:r>
              <a:rPr lang="zh-CN" altLang="en-US" sz="2600" b="1" dirty="0">
                <a:solidFill>
                  <a:srgbClr val="33CC33"/>
                </a:solidFill>
                <a:ea typeface="宋体" pitchFamily="2" charset="-122"/>
              </a:rPr>
              <a:t>截获</a:t>
            </a:r>
            <a:r>
              <a:rPr lang="zh-CN" altLang="en-US" sz="2600" b="1" dirty="0">
                <a:ea typeface="宋体" pitchFamily="2" charset="-122"/>
              </a:rPr>
              <a:t>  </a:t>
            </a:r>
            <a:r>
              <a:rPr lang="zh-CN" altLang="en-US" sz="2400" b="1" dirty="0">
                <a:solidFill>
                  <a:schemeClr val="tx1"/>
                </a:solidFill>
                <a:ea typeface="宋体" pitchFamily="2" charset="-122"/>
              </a:rPr>
              <a:t>生长在介质中的根系与介质颗粒紧密接触，当根表面所吸附的</a:t>
            </a:r>
            <a:r>
              <a:rPr lang="en-US" altLang="zh-CN" sz="2400" b="1" dirty="0">
                <a:solidFill>
                  <a:schemeClr val="tx1"/>
                </a:solidFill>
                <a:ea typeface="宋体" pitchFamily="2" charset="-122"/>
              </a:rPr>
              <a:t>H</a:t>
            </a:r>
            <a:r>
              <a:rPr lang="en-US" altLang="zh-CN" sz="2400" b="1" baseline="30000" dirty="0">
                <a:solidFill>
                  <a:schemeClr val="tx1"/>
                </a:solidFill>
                <a:ea typeface="宋体" pitchFamily="2" charset="-122"/>
              </a:rPr>
              <a:t>+</a:t>
            </a:r>
            <a:r>
              <a:rPr lang="zh-CN" altLang="en-US" sz="2400" b="1" dirty="0">
                <a:solidFill>
                  <a:schemeClr val="tx1"/>
                </a:solidFill>
                <a:ea typeface="宋体" pitchFamily="2" charset="-122"/>
              </a:rPr>
              <a:t>离子与介质吸附的阳离子的水膜重迭时，就能够产生离子的交换作用，这样介质表面的离子就可以迁移到根系的表面，这一过程称为截获。</a:t>
            </a:r>
            <a:endParaRPr lang="en-US" altLang="zh-CN" sz="2400" b="1" dirty="0">
              <a:solidFill>
                <a:schemeClr val="tx1"/>
              </a:solidFill>
              <a:ea typeface="宋体" pitchFamily="2" charset="-122"/>
            </a:endParaRPr>
          </a:p>
          <a:p>
            <a:pPr marL="0" indent="342900" eaLnBrk="1" hangingPunct="1">
              <a:lnSpc>
                <a:spcPct val="170000"/>
              </a:lnSpc>
              <a:buClr>
                <a:srgbClr val="FF0000"/>
              </a:buClr>
              <a:buFont typeface="Wingdings" pitchFamily="2" charset="2"/>
              <a:buChar char="p"/>
              <a:defRPr/>
            </a:pPr>
            <a:r>
              <a:rPr lang="zh-CN" altLang="en-US" sz="2600" b="1" dirty="0">
                <a:solidFill>
                  <a:srgbClr val="33CC33"/>
                </a:solidFill>
                <a:latin typeface="黑体" pitchFamily="49" charset="-122"/>
                <a:ea typeface="黑体" pitchFamily="49" charset="-122"/>
              </a:rPr>
              <a:t>质流  </a:t>
            </a:r>
            <a:r>
              <a:rPr lang="zh-CN" altLang="en-US" sz="2400" b="1" dirty="0">
                <a:solidFill>
                  <a:schemeClr val="tx1"/>
                </a:solidFill>
                <a:ea typeface="宋体" pitchFamily="2" charset="-122"/>
              </a:rPr>
              <a:t>当生长在介质中的植物根系吸收水分时，靠近根表附近的水就会减少，而远离根表的水分就会向着根表迁移，在这个水流动的过程中，水中的离子就会随着这个质流迁移到根表。</a:t>
            </a:r>
            <a:endParaRPr lang="en-US" altLang="zh-CN" sz="2400" b="1" dirty="0">
              <a:solidFill>
                <a:schemeClr val="tx1"/>
              </a:solidFill>
              <a:ea typeface="宋体" pitchFamily="2" charset="-122"/>
            </a:endParaRPr>
          </a:p>
          <a:p>
            <a:pPr marL="0" indent="342900" eaLnBrk="1" hangingPunct="1">
              <a:lnSpc>
                <a:spcPct val="170000"/>
              </a:lnSpc>
              <a:buFont typeface="Symbol" pitchFamily="18" charset="2"/>
              <a:buNone/>
              <a:defRPr/>
            </a:pPr>
            <a:r>
              <a:rPr lang="zh-CN" altLang="en-US" sz="2400" b="1" dirty="0">
                <a:solidFill>
                  <a:schemeClr val="tx1"/>
                </a:solidFill>
                <a:ea typeface="宋体" pitchFamily="2" charset="-122"/>
              </a:rPr>
              <a:t>植物蒸腾量的大小与离子以质流的形式迁移的数量</a:t>
            </a:r>
            <a:r>
              <a:rPr lang="zh-CN" altLang="en-US" sz="2400" b="1" dirty="0">
                <a:solidFill>
                  <a:srgbClr val="0BF57A"/>
                </a:solidFill>
                <a:ea typeface="宋体" pitchFamily="2" charset="-122"/>
              </a:rPr>
              <a:t>呈正相关</a:t>
            </a:r>
            <a:r>
              <a:rPr lang="zh-CN" altLang="en-US" sz="2400" b="1" dirty="0">
                <a:solidFill>
                  <a:schemeClr val="tx1"/>
                </a:solidFill>
                <a:ea typeface="宋体" pitchFamily="2" charset="-122"/>
              </a:rPr>
              <a:t>关系。</a:t>
            </a:r>
          </a:p>
          <a:p>
            <a:pPr marL="0" indent="342900" eaLnBrk="1" hangingPunct="1">
              <a:lnSpc>
                <a:spcPct val="150000"/>
              </a:lnSpc>
              <a:buFont typeface="Symbol" pitchFamily="18" charset="2"/>
              <a:buNone/>
              <a:defRPr/>
            </a:pPr>
            <a:endParaRPr lang="zh-CN" altLang="en-US" sz="2400" b="1" dirty="0">
              <a:solidFill>
                <a:schemeClr val="tx1"/>
              </a:solidFill>
              <a:ea typeface="宋体" pitchFamily="2" charset="-122"/>
            </a:endParaRPr>
          </a:p>
          <a:p>
            <a:pPr eaLnBrk="1" hangingPunct="1">
              <a:lnSpc>
                <a:spcPct val="90000"/>
              </a:lnSpc>
              <a:defRPr/>
            </a:pPr>
            <a:endParaRPr lang="zh-CN" altLang="en-US" sz="2800" b="1" dirty="0">
              <a:ea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9875">
                                            <p:txEl>
                                              <p:pRg st="0" end="0"/>
                                            </p:txEl>
                                          </p:spTgt>
                                        </p:tgtEl>
                                        <p:attrNameLst>
                                          <p:attrName>style.visibility</p:attrName>
                                        </p:attrNameLst>
                                      </p:cBhvr>
                                      <p:to>
                                        <p:strVal val="visible"/>
                                      </p:to>
                                    </p:set>
                                    <p:animEffect transition="in" filter="blinds(horizontal)">
                                      <p:cBhvr>
                                        <p:cTn id="7" dur="500"/>
                                        <p:tgtEl>
                                          <p:spTgt spid="7987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79875">
                                            <p:txEl>
                                              <p:pRg st="1" end="1"/>
                                            </p:txEl>
                                          </p:spTgt>
                                        </p:tgtEl>
                                        <p:attrNameLst>
                                          <p:attrName>style.visibility</p:attrName>
                                        </p:attrNameLst>
                                      </p:cBhvr>
                                      <p:to>
                                        <p:strVal val="visible"/>
                                      </p:to>
                                    </p:set>
                                    <p:animEffect transition="in" filter="box(in)">
                                      <p:cBhvr>
                                        <p:cTn id="12" dur="500"/>
                                        <p:tgtEl>
                                          <p:spTgt spid="7987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79875">
                                            <p:txEl>
                                              <p:pRg st="2" end="2"/>
                                            </p:txEl>
                                          </p:spTgt>
                                        </p:tgtEl>
                                        <p:attrNameLst>
                                          <p:attrName>style.visibility</p:attrName>
                                        </p:attrNameLst>
                                      </p:cBhvr>
                                      <p:to>
                                        <p:strVal val="visible"/>
                                      </p:to>
                                    </p:set>
                                    <p:anim calcmode="lin" valueType="num">
                                      <p:cBhvr additive="base">
                                        <p:cTn id="17" dur="500" fill="hold"/>
                                        <p:tgtEl>
                                          <p:spTgt spid="79875">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79875">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defRPr/>
            </a:pPr>
            <a:r>
              <a:rPr lang="zh-CN" altLang="en-US" sz="2800" dirty="0">
                <a:solidFill>
                  <a:srgbClr val="0BF57A"/>
                </a:solidFill>
                <a:ea typeface="宋体" pitchFamily="2" charset="-122"/>
              </a:rPr>
              <a:t>二、植物的根系及其功能</a:t>
            </a:r>
            <a:br>
              <a:rPr lang="zh-CN" altLang="en-US" sz="2800" dirty="0">
                <a:solidFill>
                  <a:srgbClr val="FF0000"/>
                </a:solidFill>
                <a:ea typeface="宋体" pitchFamily="2" charset="-122"/>
              </a:rPr>
            </a:br>
            <a:endParaRPr lang="zh-CN" altLang="en-US" sz="2800" dirty="0">
              <a:solidFill>
                <a:srgbClr val="FF0000"/>
              </a:solidFill>
              <a:ea typeface="宋体" pitchFamily="2" charset="-122"/>
            </a:endParaRPr>
          </a:p>
        </p:txBody>
      </p:sp>
      <p:sp>
        <p:nvSpPr>
          <p:cNvPr id="6147" name="Rectangle 3"/>
          <p:cNvSpPr>
            <a:spLocks noGrp="1" noChangeArrowheads="1"/>
          </p:cNvSpPr>
          <p:nvPr>
            <p:ph type="body" idx="1"/>
          </p:nvPr>
        </p:nvSpPr>
        <p:spPr>
          <a:xfrm>
            <a:off x="302840" y="1125538"/>
            <a:ext cx="8229600" cy="4983162"/>
          </a:xfrm>
        </p:spPr>
        <p:txBody>
          <a:bodyPr/>
          <a:lstStyle/>
          <a:p>
            <a:pPr eaLnBrk="1" hangingPunct="1">
              <a:lnSpc>
                <a:spcPct val="90000"/>
              </a:lnSpc>
              <a:buFont typeface="Symbol" pitchFamily="18" charset="2"/>
              <a:buNone/>
              <a:defRPr/>
            </a:pPr>
            <a:r>
              <a:rPr lang="zh-CN" altLang="en-US" sz="2400" b="1" dirty="0">
                <a:ea typeface="宋体" pitchFamily="2" charset="-122"/>
              </a:rPr>
              <a:t> （一）根系的形态和结构</a:t>
            </a:r>
            <a:endParaRPr lang="zh-CN" altLang="en-US" sz="2400" dirty="0">
              <a:ea typeface="宋体" pitchFamily="2" charset="-122"/>
            </a:endParaRPr>
          </a:p>
          <a:p>
            <a:pPr eaLnBrk="1" hangingPunct="1">
              <a:lnSpc>
                <a:spcPct val="90000"/>
              </a:lnSpc>
              <a:buFont typeface="Symbol" pitchFamily="18" charset="2"/>
              <a:buNone/>
              <a:defRPr/>
            </a:pPr>
            <a:endParaRPr lang="en-US" altLang="zh-CN" sz="2400" b="1" dirty="0">
              <a:solidFill>
                <a:srgbClr val="66FFFF"/>
              </a:solidFill>
              <a:ea typeface="宋体" pitchFamily="2" charset="-122"/>
            </a:endParaRPr>
          </a:p>
          <a:p>
            <a:pPr eaLnBrk="1" hangingPunct="1">
              <a:lnSpc>
                <a:spcPct val="90000"/>
              </a:lnSpc>
              <a:buFont typeface="Symbol" pitchFamily="18" charset="2"/>
              <a:buNone/>
              <a:defRPr/>
            </a:pPr>
            <a:r>
              <a:rPr lang="zh-CN" altLang="en-US" sz="2400" b="1" dirty="0">
                <a:solidFill>
                  <a:srgbClr val="66FFFF"/>
                </a:solidFill>
                <a:ea typeface="宋体" pitchFamily="2" charset="-122"/>
              </a:rPr>
              <a:t>   1．根系的形态</a:t>
            </a:r>
            <a:endParaRPr lang="zh-CN" altLang="en-US" sz="2400" dirty="0">
              <a:solidFill>
                <a:srgbClr val="66FFFF"/>
              </a:solidFill>
              <a:ea typeface="宋体" pitchFamily="2" charset="-122"/>
            </a:endParaRPr>
          </a:p>
          <a:p>
            <a:pPr eaLnBrk="1" hangingPunct="1">
              <a:lnSpc>
                <a:spcPct val="90000"/>
              </a:lnSpc>
              <a:buFont typeface="Symbol" pitchFamily="18" charset="2"/>
              <a:buNone/>
              <a:defRPr/>
            </a:pPr>
            <a:r>
              <a:rPr lang="zh-CN" altLang="en-US" sz="2400" dirty="0">
                <a:ea typeface="宋体" pitchFamily="2" charset="-122"/>
              </a:rPr>
              <a:t>     </a:t>
            </a:r>
          </a:p>
          <a:p>
            <a:pPr eaLnBrk="1" hangingPunct="1">
              <a:lnSpc>
                <a:spcPct val="90000"/>
              </a:lnSpc>
              <a:buFont typeface="Symbol" pitchFamily="18" charset="2"/>
              <a:buNone/>
              <a:defRPr/>
            </a:pPr>
            <a:r>
              <a:rPr lang="zh-CN" altLang="en-US" sz="2400" dirty="0">
                <a:ea typeface="宋体" pitchFamily="2" charset="-122"/>
              </a:rPr>
              <a:t>     </a:t>
            </a:r>
            <a:r>
              <a:rPr lang="zh-CN" altLang="en-US" sz="2400" b="1" dirty="0">
                <a:solidFill>
                  <a:srgbClr val="FFFF00"/>
                </a:solidFill>
                <a:ea typeface="宋体" pitchFamily="2" charset="-122"/>
              </a:rPr>
              <a:t>主根</a:t>
            </a:r>
            <a:r>
              <a:rPr lang="zh-CN" altLang="en-US" sz="2400" b="1" dirty="0">
                <a:ea typeface="宋体" pitchFamily="2" charset="-122"/>
              </a:rPr>
              <a:t>——从胚中长出的根。</a:t>
            </a:r>
          </a:p>
          <a:p>
            <a:pPr eaLnBrk="1" hangingPunct="1">
              <a:lnSpc>
                <a:spcPct val="90000"/>
              </a:lnSpc>
              <a:buFont typeface="Symbol" pitchFamily="18" charset="2"/>
              <a:buNone/>
              <a:defRPr/>
            </a:pPr>
            <a:r>
              <a:rPr lang="zh-CN" altLang="en-US" sz="2400" b="1" dirty="0">
                <a:ea typeface="宋体" pitchFamily="2" charset="-122"/>
              </a:rPr>
              <a:t>     </a:t>
            </a:r>
            <a:endParaRPr lang="en-US" altLang="zh-CN" sz="2400" b="1" dirty="0">
              <a:ea typeface="宋体" pitchFamily="2" charset="-122"/>
            </a:endParaRPr>
          </a:p>
          <a:p>
            <a:pPr eaLnBrk="1" hangingPunct="1">
              <a:lnSpc>
                <a:spcPct val="90000"/>
              </a:lnSpc>
              <a:buFont typeface="Symbol" pitchFamily="18" charset="2"/>
              <a:buNone/>
              <a:defRPr/>
            </a:pPr>
            <a:r>
              <a:rPr lang="en-US" altLang="zh-CN" sz="2400" b="1" dirty="0">
                <a:ea typeface="宋体" pitchFamily="2" charset="-122"/>
              </a:rPr>
              <a:t>    </a:t>
            </a:r>
            <a:r>
              <a:rPr lang="zh-CN" altLang="en-US" sz="2400" b="1" dirty="0">
                <a:solidFill>
                  <a:srgbClr val="FFFF00"/>
                </a:solidFill>
                <a:ea typeface="宋体" pitchFamily="2" charset="-122"/>
              </a:rPr>
              <a:t>侧根</a:t>
            </a:r>
            <a:r>
              <a:rPr lang="zh-CN" altLang="en-US" sz="2400" b="1" dirty="0">
                <a:ea typeface="宋体" pitchFamily="2" charset="-122"/>
              </a:rPr>
              <a:t>——在主根上长出侧根。</a:t>
            </a:r>
          </a:p>
          <a:p>
            <a:pPr eaLnBrk="1" hangingPunct="1">
              <a:lnSpc>
                <a:spcPct val="90000"/>
              </a:lnSpc>
              <a:buFont typeface="Symbol" pitchFamily="18" charset="2"/>
              <a:buNone/>
              <a:defRPr/>
            </a:pPr>
            <a:endParaRPr lang="zh-CN" altLang="en-US" sz="2400" b="1" dirty="0">
              <a:ea typeface="宋体" pitchFamily="2" charset="-122"/>
            </a:endParaRPr>
          </a:p>
          <a:p>
            <a:pPr eaLnBrk="1" hangingPunct="1">
              <a:lnSpc>
                <a:spcPct val="90000"/>
              </a:lnSpc>
              <a:buFont typeface="Symbol" pitchFamily="18" charset="2"/>
              <a:buNone/>
              <a:defRPr/>
            </a:pPr>
            <a:endParaRPr lang="zh-CN" altLang="en-US" sz="2400" b="1" dirty="0">
              <a:ea typeface="宋体" pitchFamily="2" charset="-122"/>
            </a:endParaRPr>
          </a:p>
          <a:p>
            <a:pPr eaLnBrk="1" hangingPunct="1">
              <a:lnSpc>
                <a:spcPct val="90000"/>
              </a:lnSpc>
              <a:buFont typeface="Symbol" pitchFamily="18" charset="2"/>
              <a:buNone/>
              <a:defRPr/>
            </a:pPr>
            <a:r>
              <a:rPr lang="zh-CN" altLang="en-US" sz="2400" b="1" dirty="0">
                <a:ea typeface="宋体" pitchFamily="2" charset="-122"/>
              </a:rPr>
              <a:t>     </a:t>
            </a:r>
            <a:r>
              <a:rPr lang="zh-CN" altLang="en-US" sz="2400" b="1" dirty="0">
                <a:solidFill>
                  <a:srgbClr val="FFFF00"/>
                </a:solidFill>
                <a:ea typeface="宋体" pitchFamily="2" charset="-122"/>
              </a:rPr>
              <a:t>根系</a:t>
            </a:r>
            <a:r>
              <a:rPr lang="zh-CN" altLang="en-US" sz="2400" b="1" dirty="0">
                <a:ea typeface="宋体" pitchFamily="2" charset="-122"/>
              </a:rPr>
              <a:t>—— 一株植株所有的根的总体。</a:t>
            </a:r>
          </a:p>
          <a:p>
            <a:pPr eaLnBrk="1" hangingPunct="1">
              <a:lnSpc>
                <a:spcPct val="90000"/>
              </a:lnSpc>
              <a:buFont typeface="Symbol" pitchFamily="18" charset="2"/>
              <a:buNone/>
              <a:defRPr/>
            </a:pPr>
            <a:r>
              <a:rPr lang="zh-CN" altLang="en-US" b="1" dirty="0">
                <a:ea typeface="宋体" pitchFamily="2" charset="-122"/>
              </a:rPr>
              <a:t>      </a:t>
            </a:r>
          </a:p>
        </p:txBody>
      </p:sp>
      <p:sp>
        <p:nvSpPr>
          <p:cNvPr id="6148" name="AutoShape 4"/>
          <p:cNvSpPr>
            <a:spLocks/>
          </p:cNvSpPr>
          <p:nvPr/>
        </p:nvSpPr>
        <p:spPr bwMode="auto">
          <a:xfrm>
            <a:off x="467544" y="2852738"/>
            <a:ext cx="144463" cy="1008062"/>
          </a:xfrm>
          <a:prstGeom prst="leftBrace">
            <a:avLst>
              <a:gd name="adj1" fmla="val 58150"/>
              <a:gd name="adj2" fmla="val 50000"/>
            </a:avLst>
          </a:prstGeom>
          <a:noFill/>
          <a:ln w="19050">
            <a:solidFill>
              <a:schemeClr val="tx1"/>
            </a:solidFill>
            <a:round/>
            <a:headEnd/>
            <a:tailEnd/>
          </a:ln>
        </p:spPr>
        <p:txBody>
          <a:bodyPr wrap="none" anchor="ct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147">
                                            <p:txEl>
                                              <p:pRg st="0" end="0"/>
                                            </p:txEl>
                                          </p:spTgt>
                                        </p:tgtEl>
                                        <p:attrNameLst>
                                          <p:attrName>style.visibility</p:attrName>
                                        </p:attrNameLst>
                                      </p:cBhvr>
                                      <p:to>
                                        <p:strVal val="visible"/>
                                      </p:to>
                                    </p:set>
                                    <p:animEffect transition="in" filter="blinds(horizontal)">
                                      <p:cBhvr>
                                        <p:cTn id="7" dur="500"/>
                                        <p:tgtEl>
                                          <p:spTgt spid="614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147">
                                            <p:txEl>
                                              <p:pRg st="2" end="2"/>
                                            </p:txEl>
                                          </p:spTgt>
                                        </p:tgtEl>
                                        <p:attrNameLst>
                                          <p:attrName>style.visibility</p:attrName>
                                        </p:attrNameLst>
                                      </p:cBhvr>
                                      <p:to>
                                        <p:strVal val="visible"/>
                                      </p:to>
                                    </p:set>
                                    <p:animEffect transition="in" filter="blinds(horizontal)">
                                      <p:cBhvr>
                                        <p:cTn id="12" dur="500"/>
                                        <p:tgtEl>
                                          <p:spTgt spid="614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6148"/>
                                        </p:tgtEl>
                                        <p:attrNameLst>
                                          <p:attrName>style.visibility</p:attrName>
                                        </p:attrNameLst>
                                      </p:cBhvr>
                                      <p:to>
                                        <p:strVal val="visible"/>
                                      </p:to>
                                    </p:set>
                                    <p:animEffect transition="in" filter="box(in)">
                                      <p:cBhvr>
                                        <p:cTn id="17" dur="500"/>
                                        <p:tgtEl>
                                          <p:spTgt spid="6148"/>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6147">
                                            <p:txEl>
                                              <p:pRg st="4" end="4"/>
                                            </p:txEl>
                                          </p:spTgt>
                                        </p:tgtEl>
                                        <p:attrNameLst>
                                          <p:attrName>style.visibility</p:attrName>
                                        </p:attrNameLst>
                                      </p:cBhvr>
                                      <p:to>
                                        <p:strVal val="visible"/>
                                      </p:to>
                                    </p:set>
                                    <p:animEffect transition="in" filter="box(in)">
                                      <p:cBhvr>
                                        <p:cTn id="22" dur="500"/>
                                        <p:tgtEl>
                                          <p:spTgt spid="6147">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6147">
                                            <p:txEl>
                                              <p:pRg st="6" end="6"/>
                                            </p:txEl>
                                          </p:spTgt>
                                        </p:tgtEl>
                                        <p:attrNameLst>
                                          <p:attrName>style.visibility</p:attrName>
                                        </p:attrNameLst>
                                      </p:cBhvr>
                                      <p:to>
                                        <p:strVal val="visible"/>
                                      </p:to>
                                    </p:set>
                                    <p:anim calcmode="lin" valueType="num">
                                      <p:cBhvr additive="base">
                                        <p:cTn id="27" dur="500" fill="hold"/>
                                        <p:tgtEl>
                                          <p:spTgt spid="6147">
                                            <p:txEl>
                                              <p:pRg st="6" end="6"/>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6147">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5" presetClass="entr" presetSubtype="10" fill="hold" nodeType="clickEffect">
                                  <p:stCondLst>
                                    <p:cond delay="0"/>
                                  </p:stCondLst>
                                  <p:childTnLst>
                                    <p:set>
                                      <p:cBhvr>
                                        <p:cTn id="32" dur="1" fill="hold">
                                          <p:stCondLst>
                                            <p:cond delay="0"/>
                                          </p:stCondLst>
                                        </p:cTn>
                                        <p:tgtEl>
                                          <p:spTgt spid="6147">
                                            <p:txEl>
                                              <p:pRg st="9" end="9"/>
                                            </p:txEl>
                                          </p:spTgt>
                                        </p:tgtEl>
                                        <p:attrNameLst>
                                          <p:attrName>style.visibility</p:attrName>
                                        </p:attrNameLst>
                                      </p:cBhvr>
                                      <p:to>
                                        <p:strVal val="visible"/>
                                      </p:to>
                                    </p:set>
                                    <p:animEffect transition="in" filter="checkerboard(across)">
                                      <p:cBhvr>
                                        <p:cTn id="33" dur="500"/>
                                        <p:tgtEl>
                                          <p:spTgt spid="6147">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8"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Rectangle 1027"/>
          <p:cNvSpPr>
            <a:spLocks noGrp="1" noChangeArrowheads="1"/>
          </p:cNvSpPr>
          <p:nvPr>
            <p:ph type="body" idx="1"/>
          </p:nvPr>
        </p:nvSpPr>
        <p:spPr>
          <a:xfrm>
            <a:off x="323528" y="476672"/>
            <a:ext cx="8229600" cy="6192688"/>
          </a:xfrm>
        </p:spPr>
        <p:txBody>
          <a:bodyPr>
            <a:normAutofit/>
          </a:bodyPr>
          <a:lstStyle/>
          <a:p>
            <a:pPr marL="0" indent="342900" eaLnBrk="1" hangingPunct="1">
              <a:lnSpc>
                <a:spcPct val="170000"/>
              </a:lnSpc>
              <a:spcBef>
                <a:spcPts val="528"/>
              </a:spcBef>
              <a:buClr>
                <a:srgbClr val="FF0000"/>
              </a:buClr>
              <a:buFont typeface="Wingdings" pitchFamily="2" charset="2"/>
              <a:buChar char="p"/>
              <a:defRPr/>
            </a:pPr>
            <a:r>
              <a:rPr lang="zh-CN" altLang="en-US" sz="2400" b="1" dirty="0">
                <a:solidFill>
                  <a:srgbClr val="33CC33"/>
                </a:solidFill>
                <a:latin typeface="黑体" pitchFamily="49" charset="-122"/>
                <a:ea typeface="黑体" pitchFamily="49" charset="-122"/>
              </a:rPr>
              <a:t>扩散</a:t>
            </a:r>
            <a:r>
              <a:rPr lang="zh-CN" altLang="en-US" sz="2000" b="1" dirty="0">
                <a:solidFill>
                  <a:srgbClr val="33CC33"/>
                </a:solidFill>
                <a:latin typeface="黑体" pitchFamily="49" charset="-122"/>
                <a:ea typeface="黑体" pitchFamily="49" charset="-122"/>
              </a:rPr>
              <a:t>  </a:t>
            </a:r>
            <a:r>
              <a:rPr lang="zh-CN" altLang="en-US" sz="2100" b="1" dirty="0">
                <a:solidFill>
                  <a:schemeClr val="tx1"/>
                </a:solidFill>
                <a:ea typeface="宋体" pitchFamily="2" charset="-122"/>
              </a:rPr>
              <a:t>当根系对离子的吸收速率大于离子由质流迁移到根表的速率时，就会出现根表附近离子浓度较低的区域(有时称为养分亏竭区或耗竭区)，而远离根表的离子浓度则较高。这时根表与介质的溶液之间就会产生了浓度梯度(化学势梯度)，</a:t>
            </a:r>
            <a:r>
              <a:rPr lang="zh-CN" altLang="en-US" sz="2100" b="1" u="sng" dirty="0">
                <a:solidFill>
                  <a:srgbClr val="FFFF00"/>
                </a:solidFill>
                <a:ea typeface="宋体" pitchFamily="2" charset="-122"/>
              </a:rPr>
              <a:t>根表外高浓度的离子就会顺着化学势梯度向低浓度的根表迁移</a:t>
            </a:r>
            <a:r>
              <a:rPr lang="zh-CN" altLang="en-US" sz="2100" b="1" dirty="0">
                <a:solidFill>
                  <a:schemeClr val="tx1"/>
                </a:solidFill>
                <a:ea typeface="宋体" pitchFamily="2" charset="-122"/>
              </a:rPr>
              <a:t>，这个过程称为扩散。</a:t>
            </a:r>
            <a:endParaRPr lang="en-US" altLang="zh-CN" sz="2100" b="1" dirty="0">
              <a:ea typeface="宋体" pitchFamily="2" charset="-122"/>
            </a:endParaRPr>
          </a:p>
          <a:p>
            <a:pPr marL="0" indent="514350" eaLnBrk="1" hangingPunct="1">
              <a:lnSpc>
                <a:spcPct val="170000"/>
              </a:lnSpc>
              <a:buFont typeface="Symbol" pitchFamily="18" charset="2"/>
              <a:buNone/>
              <a:defRPr/>
            </a:pPr>
            <a:r>
              <a:rPr lang="zh-CN" altLang="en-US" sz="2100" b="1" dirty="0">
                <a:solidFill>
                  <a:schemeClr val="tx1"/>
                </a:solidFill>
                <a:ea typeface="宋体" pitchFamily="2" charset="-122"/>
              </a:rPr>
              <a:t>离子的扩散受许多因素的影响。例如介质中</a:t>
            </a:r>
            <a:r>
              <a:rPr lang="zh-CN" altLang="en-US" sz="2100" b="1" dirty="0">
                <a:solidFill>
                  <a:srgbClr val="0BF57A"/>
                </a:solidFill>
                <a:ea typeface="宋体" pitchFamily="2" charset="-122"/>
              </a:rPr>
              <a:t>水分含量</a:t>
            </a:r>
            <a:r>
              <a:rPr lang="zh-CN" altLang="en-US" sz="2100" b="1" dirty="0">
                <a:solidFill>
                  <a:schemeClr val="tx1"/>
                </a:solidFill>
                <a:ea typeface="宋体" pitchFamily="2" charset="-122"/>
              </a:rPr>
              <a:t>、</a:t>
            </a:r>
            <a:r>
              <a:rPr lang="zh-CN" altLang="en-US" sz="2100" b="1" dirty="0">
                <a:solidFill>
                  <a:srgbClr val="0BF57A"/>
                </a:solidFill>
                <a:ea typeface="宋体" pitchFamily="2" charset="-122"/>
              </a:rPr>
              <a:t>养分的扩散系数</a:t>
            </a:r>
            <a:r>
              <a:rPr lang="zh-CN" altLang="en-US" sz="2100" b="1" dirty="0">
                <a:solidFill>
                  <a:schemeClr val="tx1"/>
                </a:solidFill>
                <a:ea typeface="宋体" pitchFamily="2" charset="-122"/>
              </a:rPr>
              <a:t>、</a:t>
            </a:r>
            <a:r>
              <a:rPr lang="zh-CN" altLang="en-US" sz="2100" b="1" dirty="0">
                <a:solidFill>
                  <a:srgbClr val="0BF57A"/>
                </a:solidFill>
                <a:ea typeface="宋体" pitchFamily="2" charset="-122"/>
              </a:rPr>
              <a:t>介质温度</a:t>
            </a:r>
            <a:r>
              <a:rPr lang="zh-CN" altLang="en-US" sz="2100" b="1" dirty="0">
                <a:solidFill>
                  <a:schemeClr val="tx1"/>
                </a:solidFill>
                <a:ea typeface="宋体" pitchFamily="2" charset="-122"/>
              </a:rPr>
              <a:t>及其</a:t>
            </a:r>
            <a:r>
              <a:rPr lang="zh-CN" altLang="en-US" sz="2100" b="1" dirty="0">
                <a:solidFill>
                  <a:srgbClr val="0BF57A"/>
                </a:solidFill>
                <a:ea typeface="宋体" pitchFamily="2" charset="-122"/>
              </a:rPr>
              <a:t>质地</a:t>
            </a:r>
            <a:r>
              <a:rPr lang="zh-CN" altLang="en-US" sz="2100" b="1" dirty="0">
                <a:solidFill>
                  <a:schemeClr val="tx1"/>
                </a:solidFill>
                <a:ea typeface="宋体" pitchFamily="2" charset="-122"/>
              </a:rPr>
              <a:t>等。一般地，易被介质吸附的阳离子，其扩散系数较小。通过扩散迁移到根表的离子数量的多寡还与根表与远离根表之间的浓度梯度有关。植物吸收得越多，通过扩散到达根表的离子数量也越大。</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8915">
                                            <p:txEl>
                                              <p:pRg st="0" end="0"/>
                                            </p:txEl>
                                          </p:spTgt>
                                        </p:tgtEl>
                                        <p:attrNameLst>
                                          <p:attrName>style.visibility</p:attrName>
                                        </p:attrNameLst>
                                      </p:cBhvr>
                                      <p:to>
                                        <p:strVal val="visible"/>
                                      </p:to>
                                    </p:set>
                                    <p:anim calcmode="lin" valueType="num">
                                      <p:cBhvr additive="base">
                                        <p:cTn id="7" dur="500" fill="hold"/>
                                        <p:tgtEl>
                                          <p:spTgt spid="3891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891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8915">
                                            <p:txEl>
                                              <p:pRg st="1" end="1"/>
                                            </p:txEl>
                                          </p:spTgt>
                                        </p:tgtEl>
                                        <p:attrNameLst>
                                          <p:attrName>style.visibility</p:attrName>
                                        </p:attrNameLst>
                                      </p:cBhvr>
                                      <p:to>
                                        <p:strVal val="visible"/>
                                      </p:to>
                                    </p:set>
                                    <p:anim calcmode="lin" valueType="num">
                                      <p:cBhvr additive="base">
                                        <p:cTn id="13" dur="500" fill="hold"/>
                                        <p:tgtEl>
                                          <p:spTgt spid="3891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8915">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3"/>
          <p:cNvSpPr>
            <a:spLocks noGrp="1" noChangeArrowheads="1"/>
          </p:cNvSpPr>
          <p:nvPr>
            <p:ph type="body" idx="1"/>
          </p:nvPr>
        </p:nvSpPr>
        <p:spPr>
          <a:xfrm>
            <a:off x="457200" y="908720"/>
            <a:ext cx="8229600" cy="5364163"/>
          </a:xfrm>
        </p:spPr>
        <p:txBody>
          <a:bodyPr/>
          <a:lstStyle/>
          <a:p>
            <a:pPr marL="0" indent="342900" eaLnBrk="1" hangingPunct="1">
              <a:lnSpc>
                <a:spcPct val="150000"/>
              </a:lnSpc>
              <a:buFont typeface="Symbol" pitchFamily="18" charset="2"/>
              <a:buNone/>
              <a:defRPr/>
            </a:pPr>
            <a:r>
              <a:rPr lang="zh-CN" altLang="en-US" sz="2400" b="1" dirty="0">
                <a:solidFill>
                  <a:schemeClr val="tx1"/>
                </a:solidFill>
                <a:ea typeface="宋体" pitchFamily="2" charset="-122"/>
              </a:rPr>
              <a:t>通过截获、质流和扩散这三种方式对离子迁移到根表的贡献是不相同的。</a:t>
            </a:r>
            <a:r>
              <a:rPr lang="zh-CN" altLang="en-US" sz="2400" b="1" dirty="0">
                <a:solidFill>
                  <a:srgbClr val="FFFF00"/>
                </a:solidFill>
                <a:ea typeface="宋体" pitchFamily="2" charset="-122"/>
              </a:rPr>
              <a:t>一般是根系先通过截获吸收其首先遇到的离子，然后才通过质流，最后才是通过扩散来获得的。</a:t>
            </a:r>
            <a:r>
              <a:rPr lang="zh-CN" altLang="en-US" sz="2400" b="1" dirty="0">
                <a:solidFill>
                  <a:schemeClr val="tx1"/>
                </a:solidFill>
                <a:ea typeface="宋体" pitchFamily="2" charset="-122"/>
              </a:rPr>
              <a:t>当然，这三个过程不是截然分开的，而是相互联系、互为重迭的。</a:t>
            </a:r>
          </a:p>
          <a:p>
            <a:pPr marL="0" indent="342900" eaLnBrk="1" hangingPunct="1">
              <a:lnSpc>
                <a:spcPct val="150000"/>
              </a:lnSpc>
              <a:buFont typeface="Symbol" pitchFamily="18" charset="2"/>
              <a:buNone/>
              <a:defRPr/>
            </a:pPr>
            <a:r>
              <a:rPr lang="zh-CN" altLang="en-US" sz="2400" b="1" dirty="0">
                <a:solidFill>
                  <a:schemeClr val="tx1"/>
                </a:solidFill>
                <a:ea typeface="宋体" pitchFamily="2" charset="-122"/>
              </a:rPr>
              <a:t>截获取决于</a:t>
            </a:r>
            <a:r>
              <a:rPr lang="zh-CN" altLang="en-US" sz="2400" b="1" dirty="0">
                <a:solidFill>
                  <a:srgbClr val="0BF57A"/>
                </a:solidFill>
                <a:ea typeface="宋体" pitchFamily="2" charset="-122"/>
              </a:rPr>
              <a:t>根表与介质接触面积的大小</a:t>
            </a:r>
            <a:r>
              <a:rPr lang="zh-CN" altLang="en-US" sz="2400" b="1" dirty="0">
                <a:solidFill>
                  <a:schemeClr val="tx1"/>
                </a:solidFill>
                <a:ea typeface="宋体" pitchFamily="2" charset="-122"/>
              </a:rPr>
              <a:t>，质流取决于</a:t>
            </a:r>
            <a:r>
              <a:rPr lang="zh-CN" altLang="en-US" sz="2400" b="1" dirty="0">
                <a:solidFill>
                  <a:srgbClr val="0BF57A"/>
                </a:solidFill>
                <a:ea typeface="宋体" pitchFamily="2" charset="-122"/>
              </a:rPr>
              <a:t>根表与其周围水势的高低</a:t>
            </a:r>
            <a:r>
              <a:rPr lang="zh-CN" altLang="en-US" sz="2400" b="1" dirty="0">
                <a:solidFill>
                  <a:schemeClr val="tx1"/>
                </a:solidFill>
                <a:ea typeface="宋体" pitchFamily="2" charset="-122"/>
              </a:rPr>
              <a:t>，而扩散则取决于</a:t>
            </a:r>
            <a:r>
              <a:rPr lang="zh-CN" altLang="en-US" sz="2400" b="1" dirty="0">
                <a:solidFill>
                  <a:srgbClr val="0BF57A"/>
                </a:solidFill>
                <a:ea typeface="宋体" pitchFamily="2" charset="-122"/>
              </a:rPr>
              <a:t>根表与周围养分浓度梯度的高低</a:t>
            </a:r>
            <a:r>
              <a:rPr lang="zh-CN" altLang="en-US" sz="2400" b="1" dirty="0">
                <a:solidFill>
                  <a:schemeClr val="tx1"/>
                </a:solidFill>
                <a:ea typeface="宋体" pitchFamily="2" charset="-122"/>
              </a:rPr>
              <a:t>。而所有的这三个途径都与根系的活力有密切的关系。</a:t>
            </a:r>
          </a:p>
          <a:p>
            <a:pPr eaLnBrk="1" hangingPunct="1">
              <a:defRPr/>
            </a:pPr>
            <a:endParaRPr lang="zh-CN" altLang="en-US" sz="2800" b="1" dirty="0">
              <a:ea typeface="宋体" pitchFamily="2" charset="-122"/>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xfrm>
            <a:off x="374848" y="188640"/>
            <a:ext cx="8229600" cy="1143000"/>
          </a:xfrm>
        </p:spPr>
        <p:txBody>
          <a:bodyPr>
            <a:normAutofit/>
          </a:bodyPr>
          <a:lstStyle/>
          <a:p>
            <a:pPr eaLnBrk="1" hangingPunct="1">
              <a:defRPr/>
            </a:pPr>
            <a:r>
              <a:rPr lang="zh-CN" altLang="en-US" sz="2400" dirty="0">
                <a:solidFill>
                  <a:srgbClr val="FF0000"/>
                </a:solidFill>
                <a:latin typeface="黑体" pitchFamily="49" charset="-122"/>
                <a:ea typeface="黑体" pitchFamily="49" charset="-122"/>
              </a:rPr>
              <a:t>2.植物根系对离子态养分的吸收 </a:t>
            </a:r>
          </a:p>
        </p:txBody>
      </p:sp>
      <p:sp>
        <p:nvSpPr>
          <p:cNvPr id="41987" name="Rectangle 3"/>
          <p:cNvSpPr>
            <a:spLocks noGrp="1" noChangeArrowheads="1"/>
          </p:cNvSpPr>
          <p:nvPr>
            <p:ph type="body" idx="1"/>
          </p:nvPr>
        </p:nvSpPr>
        <p:spPr>
          <a:xfrm>
            <a:off x="323528" y="1125538"/>
            <a:ext cx="8363272" cy="5399806"/>
          </a:xfrm>
        </p:spPr>
        <p:txBody>
          <a:bodyPr>
            <a:normAutofit fontScale="92500" lnSpcReduction="10000"/>
          </a:bodyPr>
          <a:lstStyle/>
          <a:p>
            <a:pPr marL="0" indent="342900" eaLnBrk="1" hangingPunct="1">
              <a:lnSpc>
                <a:spcPct val="150000"/>
              </a:lnSpc>
              <a:buFont typeface="Symbol" pitchFamily="18" charset="2"/>
              <a:buNone/>
              <a:defRPr/>
            </a:pPr>
            <a:r>
              <a:rPr lang="zh-CN" altLang="en-US" sz="2400" b="1" dirty="0">
                <a:solidFill>
                  <a:schemeClr val="tx1"/>
                </a:solidFill>
                <a:ea typeface="宋体" pitchFamily="2" charset="-122"/>
              </a:rPr>
              <a:t>离子进入植物体内的路径：</a:t>
            </a:r>
          </a:p>
          <a:p>
            <a:pPr marL="0" indent="342900" eaLnBrk="1" hangingPunct="1">
              <a:lnSpc>
                <a:spcPct val="160000"/>
              </a:lnSpc>
              <a:buFont typeface="Symbol" pitchFamily="18" charset="2"/>
              <a:buNone/>
              <a:defRPr/>
            </a:pPr>
            <a:r>
              <a:rPr lang="zh-CN" altLang="en-US" sz="2400" b="1" dirty="0">
                <a:solidFill>
                  <a:schemeClr val="tx1"/>
                </a:solidFill>
                <a:ea typeface="宋体" pitchFamily="2" charset="-122"/>
              </a:rPr>
              <a:t>一般是从</a:t>
            </a:r>
            <a:r>
              <a:rPr lang="zh-CN" altLang="en-US" sz="2400" b="1" dirty="0">
                <a:solidFill>
                  <a:srgbClr val="FFFF00"/>
                </a:solidFill>
                <a:ea typeface="宋体" pitchFamily="2" charset="-122"/>
              </a:rPr>
              <a:t>外部介质</a:t>
            </a:r>
            <a:r>
              <a:rPr lang="en-US" altLang="zh-CN" sz="2400" b="1" dirty="0">
                <a:solidFill>
                  <a:schemeClr val="tx1"/>
                </a:solidFill>
                <a:ea typeface="宋体" pitchFamily="2" charset="-122"/>
              </a:rPr>
              <a:t>—</a:t>
            </a:r>
            <a:r>
              <a:rPr lang="zh-CN" altLang="en-US" sz="2400" b="1" dirty="0">
                <a:solidFill>
                  <a:srgbClr val="FFFF00"/>
                </a:solidFill>
                <a:ea typeface="宋体" pitchFamily="2" charset="-122"/>
              </a:rPr>
              <a:t>根表</a:t>
            </a:r>
            <a:r>
              <a:rPr lang="en-US" altLang="zh-CN" sz="2400" b="1" dirty="0">
                <a:solidFill>
                  <a:schemeClr val="tx1"/>
                </a:solidFill>
                <a:ea typeface="宋体" pitchFamily="2" charset="-122"/>
              </a:rPr>
              <a:t>—</a:t>
            </a:r>
            <a:r>
              <a:rPr lang="zh-CN" altLang="en-US" sz="2400" b="1" dirty="0">
                <a:solidFill>
                  <a:srgbClr val="FFFF00"/>
                </a:solidFill>
                <a:ea typeface="宋体" pitchFamily="2" charset="-122"/>
              </a:rPr>
              <a:t>细胞壁</a:t>
            </a:r>
            <a:r>
              <a:rPr lang="en-US" altLang="zh-CN" sz="2400" b="1" dirty="0">
                <a:solidFill>
                  <a:schemeClr val="tx1"/>
                </a:solidFill>
                <a:ea typeface="宋体" pitchFamily="2" charset="-122"/>
              </a:rPr>
              <a:t>—</a:t>
            </a:r>
            <a:r>
              <a:rPr lang="zh-CN" altLang="en-US" sz="2400" b="1" dirty="0">
                <a:solidFill>
                  <a:srgbClr val="FFFF00"/>
                </a:solidFill>
                <a:ea typeface="宋体" pitchFamily="2" charset="-122"/>
              </a:rPr>
              <a:t>细胞膜</a:t>
            </a:r>
            <a:r>
              <a:rPr lang="en-US" altLang="zh-CN" sz="2400" b="1" dirty="0">
                <a:solidFill>
                  <a:schemeClr val="tx1"/>
                </a:solidFill>
                <a:ea typeface="宋体" pitchFamily="2" charset="-122"/>
              </a:rPr>
              <a:t>—</a:t>
            </a:r>
            <a:r>
              <a:rPr lang="zh-CN" altLang="en-US" sz="2400" b="1" dirty="0">
                <a:solidFill>
                  <a:srgbClr val="FFFF00"/>
                </a:solidFill>
                <a:ea typeface="宋体" pitchFamily="2" charset="-122"/>
              </a:rPr>
              <a:t>膜内细胞质及各细胞器</a:t>
            </a:r>
            <a:r>
              <a:rPr lang="en-US" altLang="zh-CN" sz="2400" b="1" dirty="0">
                <a:solidFill>
                  <a:schemeClr val="tx1"/>
                </a:solidFill>
                <a:ea typeface="宋体" pitchFamily="2" charset="-122"/>
              </a:rPr>
              <a:t>—</a:t>
            </a:r>
            <a:r>
              <a:rPr lang="zh-CN" altLang="en-US" sz="2400" b="1" dirty="0">
                <a:solidFill>
                  <a:srgbClr val="FFFF00"/>
                </a:solidFill>
                <a:ea typeface="宋体" pitchFamily="2" charset="-122"/>
              </a:rPr>
              <a:t>参与代谢</a:t>
            </a:r>
            <a:r>
              <a:rPr lang="zh-CN" altLang="en-US" sz="2400" b="1" dirty="0">
                <a:solidFill>
                  <a:schemeClr val="tx1"/>
                </a:solidFill>
                <a:ea typeface="宋体" pitchFamily="2" charset="-122"/>
              </a:rPr>
              <a:t>。</a:t>
            </a:r>
          </a:p>
          <a:p>
            <a:pPr marL="0" indent="342900" eaLnBrk="1" hangingPunct="1">
              <a:lnSpc>
                <a:spcPct val="160000"/>
              </a:lnSpc>
              <a:buFont typeface="Symbol" pitchFamily="18" charset="2"/>
              <a:buNone/>
              <a:defRPr/>
            </a:pPr>
            <a:r>
              <a:rPr lang="zh-CN" altLang="en-US" sz="2400" b="1" u="sng" dirty="0">
                <a:solidFill>
                  <a:schemeClr val="tx1"/>
                </a:solidFill>
                <a:ea typeface="宋体" pitchFamily="2" charset="-122"/>
              </a:rPr>
              <a:t>凡是离子进入植物体内的过程不需要消耗代谢能的称为</a:t>
            </a:r>
            <a:r>
              <a:rPr lang="zh-CN" altLang="en-US" sz="2400" b="1" dirty="0">
                <a:solidFill>
                  <a:srgbClr val="0BF57A"/>
                </a:solidFill>
                <a:ea typeface="宋体" pitchFamily="2" charset="-122"/>
              </a:rPr>
              <a:t>被动吸收</a:t>
            </a:r>
            <a:r>
              <a:rPr lang="zh-CN" altLang="en-US" sz="2400" b="1" dirty="0">
                <a:solidFill>
                  <a:schemeClr val="tx1"/>
                </a:solidFill>
                <a:ea typeface="宋体" pitchFamily="2" charset="-122"/>
              </a:rPr>
              <a:t>；而</a:t>
            </a:r>
            <a:r>
              <a:rPr lang="zh-CN" altLang="en-US" sz="2400" b="1" u="sng" dirty="0">
                <a:solidFill>
                  <a:schemeClr val="tx1"/>
                </a:solidFill>
                <a:ea typeface="宋体" pitchFamily="2" charset="-122"/>
              </a:rPr>
              <a:t>凡是离子进入植物体内的过程需要消耗代谢能的称为</a:t>
            </a:r>
            <a:r>
              <a:rPr lang="zh-CN" altLang="en-US" sz="2400" b="1" dirty="0">
                <a:solidFill>
                  <a:srgbClr val="0BF57A"/>
                </a:solidFill>
                <a:ea typeface="宋体" pitchFamily="2" charset="-122"/>
              </a:rPr>
              <a:t>主动吸收</a:t>
            </a:r>
            <a:r>
              <a:rPr lang="zh-CN" altLang="en-US" sz="2400" b="1" dirty="0">
                <a:solidFill>
                  <a:schemeClr val="tx1"/>
                </a:solidFill>
                <a:ea typeface="宋体" pitchFamily="2" charset="-122"/>
              </a:rPr>
              <a:t>。</a:t>
            </a:r>
            <a:endParaRPr lang="en-US" altLang="zh-CN" sz="2400" b="1" dirty="0">
              <a:solidFill>
                <a:schemeClr val="tx1"/>
              </a:solidFill>
              <a:ea typeface="宋体" pitchFamily="2" charset="-122"/>
            </a:endParaRPr>
          </a:p>
          <a:p>
            <a:pPr marL="0" indent="342900" eaLnBrk="1" hangingPunct="1">
              <a:lnSpc>
                <a:spcPct val="160000"/>
              </a:lnSpc>
              <a:buFont typeface="Symbol" pitchFamily="18" charset="2"/>
              <a:buNone/>
              <a:defRPr/>
            </a:pPr>
            <a:r>
              <a:rPr lang="zh-CN" altLang="en-US" sz="2400" b="1" dirty="0">
                <a:solidFill>
                  <a:schemeClr val="tx1"/>
                </a:solidFill>
                <a:ea typeface="宋体" pitchFamily="2" charset="-122"/>
              </a:rPr>
              <a:t>主动吸收和被动吸收的区别在于主动吸收需要消耗代谢能、吸收过程对离子有选择性而且可以逆浓度梯度进行；被动吸收不需要消耗代谢能、吸收过程对离子没有选择性而且吸收过程只能是顺着浓度梯度来进行。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1986"/>
                                        </p:tgtEl>
                                        <p:attrNameLst>
                                          <p:attrName>style.visibility</p:attrName>
                                        </p:attrNameLst>
                                      </p:cBhvr>
                                      <p:to>
                                        <p:strVal val="visible"/>
                                      </p:to>
                                    </p:set>
                                    <p:anim calcmode="lin" valueType="num">
                                      <p:cBhvr additive="base">
                                        <p:cTn id="7" dur="500" fill="hold"/>
                                        <p:tgtEl>
                                          <p:spTgt spid="41986"/>
                                        </p:tgtEl>
                                        <p:attrNameLst>
                                          <p:attrName>ppt_x</p:attrName>
                                        </p:attrNameLst>
                                      </p:cBhvr>
                                      <p:tavLst>
                                        <p:tav tm="0">
                                          <p:val>
                                            <p:strVal val="#ppt_x"/>
                                          </p:val>
                                        </p:tav>
                                        <p:tav tm="100000">
                                          <p:val>
                                            <p:strVal val="#ppt_x"/>
                                          </p:val>
                                        </p:tav>
                                      </p:tavLst>
                                    </p:anim>
                                    <p:anim calcmode="lin" valueType="num">
                                      <p:cBhvr additive="base">
                                        <p:cTn id="8" dur="500" fill="hold"/>
                                        <p:tgtEl>
                                          <p:spTgt spid="4198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1987">
                                            <p:txEl>
                                              <p:pRg st="0" end="0"/>
                                            </p:txEl>
                                          </p:spTgt>
                                        </p:tgtEl>
                                        <p:attrNameLst>
                                          <p:attrName>style.visibility</p:attrName>
                                        </p:attrNameLst>
                                      </p:cBhvr>
                                      <p:to>
                                        <p:strVal val="visible"/>
                                      </p:to>
                                    </p:set>
                                    <p:anim calcmode="lin" valueType="num">
                                      <p:cBhvr additive="base">
                                        <p:cTn id="13" dur="500" fill="hold"/>
                                        <p:tgtEl>
                                          <p:spTgt spid="41987">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1987">
                                            <p:txEl>
                                              <p:pRg st="0" end="0"/>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41987">
                                            <p:txEl>
                                              <p:pRg st="1" end="1"/>
                                            </p:txEl>
                                          </p:spTgt>
                                        </p:tgtEl>
                                        <p:attrNameLst>
                                          <p:attrName>style.visibility</p:attrName>
                                        </p:attrNameLst>
                                      </p:cBhvr>
                                      <p:to>
                                        <p:strVal val="visible"/>
                                      </p:to>
                                    </p:set>
                                    <p:anim calcmode="lin" valueType="num">
                                      <p:cBhvr additive="base">
                                        <p:cTn id="17" dur="500" fill="hold"/>
                                        <p:tgtEl>
                                          <p:spTgt spid="41987">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4198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41987">
                                            <p:txEl>
                                              <p:pRg st="2" end="2"/>
                                            </p:txEl>
                                          </p:spTgt>
                                        </p:tgtEl>
                                        <p:attrNameLst>
                                          <p:attrName>style.visibility</p:attrName>
                                        </p:attrNameLst>
                                      </p:cBhvr>
                                      <p:to>
                                        <p:strVal val="visible"/>
                                      </p:to>
                                    </p:set>
                                    <p:animEffect transition="in" filter="blinds(horizontal)">
                                      <p:cBhvr>
                                        <p:cTn id="23" dur="500"/>
                                        <p:tgtEl>
                                          <p:spTgt spid="41987">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4" presetClass="entr" presetSubtype="16" fill="hold" nodeType="clickEffect">
                                  <p:stCondLst>
                                    <p:cond delay="0"/>
                                  </p:stCondLst>
                                  <p:childTnLst>
                                    <p:set>
                                      <p:cBhvr>
                                        <p:cTn id="27" dur="1" fill="hold">
                                          <p:stCondLst>
                                            <p:cond delay="0"/>
                                          </p:stCondLst>
                                        </p:cTn>
                                        <p:tgtEl>
                                          <p:spTgt spid="41987">
                                            <p:txEl>
                                              <p:pRg st="3" end="3"/>
                                            </p:txEl>
                                          </p:spTgt>
                                        </p:tgtEl>
                                        <p:attrNameLst>
                                          <p:attrName>style.visibility</p:attrName>
                                        </p:attrNameLst>
                                      </p:cBhvr>
                                      <p:to>
                                        <p:strVal val="visible"/>
                                      </p:to>
                                    </p:set>
                                    <p:animEffect transition="in" filter="box(in)">
                                      <p:cBhvr>
                                        <p:cTn id="28" dur="500"/>
                                        <p:tgtEl>
                                          <p:spTgt spid="4198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6"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a:xfrm>
            <a:off x="467544" y="125759"/>
            <a:ext cx="8229600" cy="1143001"/>
          </a:xfrm>
        </p:spPr>
        <p:txBody>
          <a:bodyPr>
            <a:normAutofit/>
          </a:bodyPr>
          <a:lstStyle/>
          <a:p>
            <a:pPr eaLnBrk="1" hangingPunct="1">
              <a:defRPr/>
            </a:pPr>
            <a:r>
              <a:rPr lang="zh-CN" altLang="en-US" sz="2400" dirty="0">
                <a:solidFill>
                  <a:srgbClr val="FFFF00"/>
                </a:solidFill>
                <a:ea typeface="宋体" pitchFamily="2" charset="-122"/>
              </a:rPr>
              <a:t>1）被动吸收</a:t>
            </a:r>
          </a:p>
        </p:txBody>
      </p:sp>
      <p:sp>
        <p:nvSpPr>
          <p:cNvPr id="6" name="Rectangle 3"/>
          <p:cNvSpPr txBox="1">
            <a:spLocks noChangeArrowheads="1"/>
          </p:cNvSpPr>
          <p:nvPr/>
        </p:nvSpPr>
        <p:spPr>
          <a:xfrm>
            <a:off x="395536" y="1124744"/>
            <a:ext cx="8229600" cy="5364163"/>
          </a:xfrm>
          <a:prstGeom prst="rect">
            <a:avLst/>
          </a:prstGeom>
        </p:spPr>
        <p:txBody>
          <a:bodyPr vert="horz" lIns="91440" tIns="45720" rIns="91440" bIns="45720" rtlCol="0">
            <a:normAutofit/>
          </a:bodyPr>
          <a:lstStyle/>
          <a:p>
            <a:pPr marL="0" marR="0" lvl="0" indent="342900" algn="just" defTabSz="914400" rtl="0" eaLnBrk="1" fontAlgn="base" latinLnBrk="0" hangingPunct="1">
              <a:lnSpc>
                <a:spcPct val="150000"/>
              </a:lnSpc>
              <a:spcBef>
                <a:spcPct val="20000"/>
              </a:spcBef>
              <a:spcAft>
                <a:spcPct val="0"/>
              </a:spcAft>
              <a:buClrTx/>
              <a:buSzTx/>
              <a:buFont typeface="Symbol" pitchFamily="18" charset="2"/>
              <a:buNone/>
              <a:tabLst/>
              <a:defRPr/>
            </a:pPr>
            <a:r>
              <a:rPr kumimoji="0" lang="zh-CN" altLang="en-US" sz="2400" b="1" i="0" u="none" strike="noStrike" kern="1200" cap="none" spc="0" normalizeH="0" baseline="0" noProof="0" dirty="0">
                <a:ln>
                  <a:noFill/>
                </a:ln>
                <a:effectLst>
                  <a:outerShdw blurRad="38100" dist="38100" dir="2700000" algn="tl">
                    <a:srgbClr val="000000">
                      <a:alpha val="43137"/>
                    </a:srgbClr>
                  </a:outerShdw>
                </a:effectLst>
                <a:uLnTx/>
                <a:uFillTx/>
                <a:latin typeface="Times New Roman" pitchFamily="18" charset="0"/>
                <a:ea typeface="宋体" pitchFamily="2" charset="-122"/>
                <a:cs typeface="Times New Roman" pitchFamily="18" charset="0"/>
              </a:rPr>
              <a:t>离子态养分的被动吸收主要是通过</a:t>
            </a:r>
            <a:r>
              <a:rPr kumimoji="0" lang="zh-CN" altLang="en-US" sz="2400" b="1" i="0" u="none" strike="noStrike" kern="1200" cap="none" spc="0" normalizeH="0" baseline="0" noProof="0" dirty="0">
                <a:ln>
                  <a:noFill/>
                </a:ln>
                <a:solidFill>
                  <a:srgbClr val="0BF57A"/>
                </a:solidFill>
                <a:effectLst>
                  <a:outerShdw blurRad="38100" dist="38100" dir="2700000" algn="tl">
                    <a:srgbClr val="000000">
                      <a:alpha val="43137"/>
                    </a:srgbClr>
                  </a:outerShdw>
                </a:effectLst>
                <a:uLnTx/>
                <a:uFillTx/>
                <a:latin typeface="Times New Roman" pitchFamily="18" charset="0"/>
                <a:ea typeface="宋体" pitchFamily="2" charset="-122"/>
                <a:cs typeface="Times New Roman" pitchFamily="18" charset="0"/>
              </a:rPr>
              <a:t>通道蛋白</a:t>
            </a:r>
            <a:r>
              <a:rPr kumimoji="0" lang="zh-CN" altLang="en-US" sz="2400" b="1" i="0" u="none" strike="noStrike" kern="1200" cap="none" spc="0" normalizeH="0" baseline="0" noProof="0" dirty="0">
                <a:ln>
                  <a:noFill/>
                </a:ln>
                <a:effectLst>
                  <a:outerShdw blurRad="38100" dist="38100" dir="2700000" algn="tl">
                    <a:srgbClr val="000000">
                      <a:alpha val="43137"/>
                    </a:srgbClr>
                  </a:outerShdw>
                </a:effectLst>
                <a:uLnTx/>
                <a:uFillTx/>
                <a:latin typeface="Times New Roman" pitchFamily="18" charset="0"/>
                <a:ea typeface="宋体" pitchFamily="2" charset="-122"/>
                <a:cs typeface="Times New Roman" pitchFamily="18" charset="0"/>
              </a:rPr>
              <a:t>和</a:t>
            </a:r>
            <a:r>
              <a:rPr kumimoji="0" lang="zh-CN" altLang="en-US" sz="2400" b="1" i="0" u="none" strike="noStrike" kern="1200" cap="none" spc="0" normalizeH="0" baseline="0" noProof="0" dirty="0">
                <a:ln>
                  <a:noFill/>
                </a:ln>
                <a:solidFill>
                  <a:srgbClr val="0BF57A"/>
                </a:solidFill>
                <a:effectLst>
                  <a:outerShdw blurRad="38100" dist="38100" dir="2700000" algn="tl">
                    <a:srgbClr val="000000">
                      <a:alpha val="43137"/>
                    </a:srgbClr>
                  </a:outerShdw>
                </a:effectLst>
                <a:uLnTx/>
                <a:uFillTx/>
                <a:latin typeface="Times New Roman" pitchFamily="18" charset="0"/>
                <a:ea typeface="宋体" pitchFamily="2" charset="-122"/>
                <a:cs typeface="Times New Roman" pitchFamily="18" charset="0"/>
              </a:rPr>
              <a:t>运输蛋白</a:t>
            </a:r>
            <a:r>
              <a:rPr kumimoji="0" lang="zh-CN" altLang="en-US" sz="2400" b="1" i="0" u="none" strike="noStrike" kern="1200" cap="none" spc="0" normalizeH="0" baseline="0" noProof="0" dirty="0">
                <a:ln>
                  <a:noFill/>
                </a:ln>
                <a:effectLst>
                  <a:outerShdw blurRad="38100" dist="38100" dir="2700000" algn="tl">
                    <a:srgbClr val="000000">
                      <a:alpha val="43137"/>
                    </a:srgbClr>
                  </a:outerShdw>
                </a:effectLst>
                <a:uLnTx/>
                <a:uFillTx/>
                <a:latin typeface="Times New Roman" pitchFamily="18" charset="0"/>
                <a:ea typeface="宋体" pitchFamily="2" charset="-122"/>
                <a:cs typeface="Times New Roman" pitchFamily="18" charset="0"/>
              </a:rPr>
              <a:t>这两种可能存在于原生质膜上物质以异化扩散的形式从质膜外运输到质膜内部。</a:t>
            </a:r>
          </a:p>
          <a:p>
            <a:pPr marL="0" marR="0" lvl="0" indent="342900" algn="just" defTabSz="914400" rtl="0" eaLnBrk="1" fontAlgn="base" latinLnBrk="0" hangingPunct="1">
              <a:lnSpc>
                <a:spcPct val="150000"/>
              </a:lnSpc>
              <a:spcBef>
                <a:spcPct val="20000"/>
              </a:spcBef>
              <a:spcAft>
                <a:spcPct val="0"/>
              </a:spcAft>
              <a:buClrTx/>
              <a:buSzTx/>
              <a:buFont typeface="Symbol" pitchFamily="18" charset="2"/>
              <a:buNone/>
              <a:tabLst/>
              <a:defRPr/>
            </a:pPr>
            <a:endParaRPr kumimoji="0" lang="zh-CN" altLang="en-US" sz="2400" b="1" i="0" u="none" strike="noStrike" kern="1200" cap="none" spc="0" normalizeH="0" baseline="0" noProof="0" dirty="0">
              <a:ln>
                <a:noFill/>
              </a:ln>
              <a:effectLst>
                <a:outerShdw blurRad="38100" dist="38100" dir="2700000" algn="tl">
                  <a:srgbClr val="000000">
                    <a:alpha val="43137"/>
                  </a:srgbClr>
                </a:outerShdw>
              </a:effectLst>
              <a:uLnTx/>
              <a:uFillTx/>
              <a:latin typeface="Times New Roman" pitchFamily="18" charset="0"/>
              <a:ea typeface="宋体" pitchFamily="2" charset="-122"/>
              <a:cs typeface="Times New Roman" pitchFamily="18" charset="0"/>
            </a:endParaRPr>
          </a:p>
          <a:p>
            <a:pPr marL="0" marR="0" lvl="0" indent="342900" algn="just" defTabSz="914400" rtl="0" eaLnBrk="1" fontAlgn="base" latinLnBrk="0" hangingPunct="1">
              <a:lnSpc>
                <a:spcPct val="150000"/>
              </a:lnSpc>
              <a:spcBef>
                <a:spcPct val="20000"/>
              </a:spcBef>
              <a:spcAft>
                <a:spcPct val="0"/>
              </a:spcAft>
              <a:buClrTx/>
              <a:buSzTx/>
              <a:buFont typeface="Symbol" pitchFamily="18" charset="2"/>
              <a:buNone/>
              <a:tabLst/>
              <a:defRPr/>
            </a:pPr>
            <a:r>
              <a:rPr kumimoji="0" lang="zh-CN" altLang="en-US" sz="2400" b="1" i="0" u="none" strike="noStrike" kern="1200" cap="none" spc="0" normalizeH="0" baseline="0" noProof="0" dirty="0">
                <a:ln>
                  <a:noFill/>
                </a:ln>
                <a:effectLst>
                  <a:outerShdw blurRad="38100" dist="38100" dir="2700000" algn="tl">
                    <a:srgbClr val="000000">
                      <a:alpha val="43137"/>
                    </a:srgbClr>
                  </a:outerShdw>
                </a:effectLst>
                <a:uLnTx/>
                <a:uFillTx/>
                <a:latin typeface="Times New Roman" pitchFamily="18" charset="0"/>
                <a:ea typeface="宋体" pitchFamily="2" charset="-122"/>
                <a:cs typeface="Times New Roman" pitchFamily="18" charset="0"/>
              </a:rPr>
              <a:t>这种运输过程现在还不很清楚。但它是一种顺化学势梯度的吸收，其运输过程是靠化学势来驱动的，一旦质膜内外的化学势相等时，吸收过程就停止了。</a:t>
            </a:r>
          </a:p>
          <a:p>
            <a:pPr marL="342900" marR="0" lvl="0" indent="-342900" algn="just" defTabSz="914400" rtl="0" eaLnBrk="1" fontAlgn="base" latinLnBrk="0" hangingPunct="1">
              <a:lnSpc>
                <a:spcPct val="100000"/>
              </a:lnSpc>
              <a:spcBef>
                <a:spcPct val="20000"/>
              </a:spcBef>
              <a:spcAft>
                <a:spcPct val="0"/>
              </a:spcAft>
              <a:buClrTx/>
              <a:buSzTx/>
              <a:buFont typeface="Wingdings" pitchFamily="2" charset="2"/>
              <a:buChar char="Ø"/>
              <a:tabLst/>
              <a:defRPr/>
            </a:pPr>
            <a:endParaRPr kumimoji="0" lang="zh-CN" altLang="en-US" sz="3200" b="1" i="0" u="none" strike="noStrike" kern="1200" cap="none" spc="0" normalizeH="0" baseline="0" noProof="0" dirty="0">
              <a:ln>
                <a:noFill/>
              </a:ln>
              <a:solidFill>
                <a:srgbClr val="FFC000"/>
              </a:solidFill>
              <a:effectLst>
                <a:outerShdw blurRad="38100" dist="38100" dir="2700000" algn="tl">
                  <a:srgbClr val="000000">
                    <a:alpha val="43137"/>
                  </a:srgbClr>
                </a:outerShdw>
              </a:effectLst>
              <a:uLnTx/>
              <a:uFillTx/>
              <a:latin typeface="Times New Roman" pitchFamily="18" charset="0"/>
              <a:ea typeface="宋体" pitchFamily="2" charset="-122"/>
              <a:cs typeface="Times New Roman" pitchFamily="18" charset="0"/>
            </a:endParaRPr>
          </a:p>
          <a:p>
            <a:pPr marL="342900" marR="0" lvl="0" indent="-342900" algn="just" defTabSz="914400" rtl="0" eaLnBrk="1" fontAlgn="base" latinLnBrk="0" hangingPunct="1">
              <a:lnSpc>
                <a:spcPct val="100000"/>
              </a:lnSpc>
              <a:spcBef>
                <a:spcPct val="20000"/>
              </a:spcBef>
              <a:spcAft>
                <a:spcPct val="0"/>
              </a:spcAft>
              <a:buClrTx/>
              <a:buSzTx/>
              <a:buFont typeface="Wingdings" pitchFamily="2" charset="2"/>
              <a:buChar char="Ø"/>
              <a:tabLst/>
              <a:defRPr/>
            </a:pPr>
            <a:endParaRPr kumimoji="0" lang="zh-CN" altLang="en-US" sz="3200" b="0" i="0" u="none" strike="noStrike" kern="1200" cap="none" spc="0" normalizeH="0" baseline="0" noProof="0" dirty="0">
              <a:ln>
                <a:noFill/>
              </a:ln>
              <a:solidFill>
                <a:srgbClr val="FFC000"/>
              </a:solidFill>
              <a:effectLst>
                <a:outerShdw blurRad="38100" dist="38100" dir="2700000" algn="tl">
                  <a:srgbClr val="000000">
                    <a:alpha val="43137"/>
                  </a:srgbClr>
                </a:outerShdw>
              </a:effectLst>
              <a:uLnTx/>
              <a:uFillTx/>
              <a:latin typeface="Times New Roman" pitchFamily="18" charset="0"/>
              <a:ea typeface="宋体" pitchFamily="2" charset="-122"/>
              <a:cs typeface="Times New Roman" pitchFamily="18" charset="0"/>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a:xfrm>
            <a:off x="457200" y="260648"/>
            <a:ext cx="8229600" cy="1143000"/>
          </a:xfrm>
        </p:spPr>
        <p:txBody>
          <a:bodyPr>
            <a:normAutofit/>
          </a:bodyPr>
          <a:lstStyle/>
          <a:p>
            <a:pPr eaLnBrk="1" hangingPunct="1">
              <a:defRPr/>
            </a:pPr>
            <a:r>
              <a:rPr lang="zh-CN" altLang="en-US" sz="2400" dirty="0">
                <a:solidFill>
                  <a:srgbClr val="FFFF00"/>
                </a:solidFill>
                <a:ea typeface="宋体" pitchFamily="2" charset="-122"/>
              </a:rPr>
              <a:t>2）主动吸收</a:t>
            </a:r>
          </a:p>
        </p:txBody>
      </p:sp>
      <p:sp>
        <p:nvSpPr>
          <p:cNvPr id="46083" name="Rectangle 3"/>
          <p:cNvSpPr>
            <a:spLocks noGrp="1" noChangeArrowheads="1"/>
          </p:cNvSpPr>
          <p:nvPr>
            <p:ph type="body" idx="1"/>
          </p:nvPr>
        </p:nvSpPr>
        <p:spPr>
          <a:xfrm>
            <a:off x="467544" y="1196752"/>
            <a:ext cx="8229600" cy="5040560"/>
          </a:xfrm>
        </p:spPr>
        <p:txBody>
          <a:bodyPr>
            <a:normAutofit/>
          </a:bodyPr>
          <a:lstStyle/>
          <a:p>
            <a:pPr marL="0" indent="342900" eaLnBrk="1" hangingPunct="1">
              <a:lnSpc>
                <a:spcPct val="160000"/>
              </a:lnSpc>
              <a:spcBef>
                <a:spcPts val="0"/>
              </a:spcBef>
              <a:buFont typeface="Symbol" pitchFamily="18" charset="2"/>
              <a:buNone/>
              <a:defRPr/>
            </a:pPr>
            <a:r>
              <a:rPr lang="zh-CN" altLang="en-US" sz="2400" b="1" dirty="0">
                <a:solidFill>
                  <a:schemeClr val="tx1"/>
                </a:solidFill>
                <a:ea typeface="宋体" pitchFamily="2" charset="-122"/>
              </a:rPr>
              <a:t>主动吸收的过程现在也不是了解得很清楚。主要为以下两种假说：</a:t>
            </a:r>
          </a:p>
          <a:p>
            <a:pPr eaLnBrk="1" hangingPunct="1">
              <a:lnSpc>
                <a:spcPct val="160000"/>
              </a:lnSpc>
              <a:buClr>
                <a:srgbClr val="FF0000"/>
              </a:buClr>
              <a:buFont typeface="Wingdings" pitchFamily="2" charset="2"/>
              <a:buChar char="p"/>
              <a:defRPr/>
            </a:pPr>
            <a:r>
              <a:rPr lang="zh-CN" altLang="en-US" sz="2400" b="1" dirty="0">
                <a:solidFill>
                  <a:srgbClr val="0BF57A"/>
                </a:solidFill>
                <a:ea typeface="黑体" pitchFamily="49" charset="-122"/>
              </a:rPr>
              <a:t>离子泵假说</a:t>
            </a:r>
            <a:r>
              <a:rPr lang="zh-CN" altLang="en-US" sz="2400" b="1" dirty="0">
                <a:solidFill>
                  <a:schemeClr val="tx1"/>
                </a:solidFill>
                <a:ea typeface="宋体" pitchFamily="2" charset="-122"/>
              </a:rPr>
              <a:t>认为原生质膜上分布的三磷酸腺苷酶(</a:t>
            </a:r>
            <a:r>
              <a:rPr lang="en-US" altLang="zh-CN" sz="2400" b="1" dirty="0">
                <a:solidFill>
                  <a:schemeClr val="tx1"/>
                </a:solidFill>
                <a:ea typeface="宋体" pitchFamily="2" charset="-122"/>
              </a:rPr>
              <a:t>ATP</a:t>
            </a:r>
            <a:r>
              <a:rPr lang="zh-CN" altLang="en-US" sz="2400" b="1" dirty="0">
                <a:solidFill>
                  <a:schemeClr val="tx1"/>
                </a:solidFill>
                <a:ea typeface="宋体" pitchFamily="2" charset="-122"/>
              </a:rPr>
              <a:t>酶)起着将离子“泵”人原生质膜内的功能，而这个过程需要消耗三磷酸腺苷(</a:t>
            </a:r>
            <a:r>
              <a:rPr lang="en-US" altLang="zh-CN" sz="2400" b="1" dirty="0">
                <a:solidFill>
                  <a:schemeClr val="tx1"/>
                </a:solidFill>
                <a:ea typeface="宋体" pitchFamily="2" charset="-122"/>
              </a:rPr>
              <a:t>ATP)</a:t>
            </a:r>
            <a:r>
              <a:rPr lang="zh-CN" altLang="en-US" sz="2400" b="1" dirty="0">
                <a:solidFill>
                  <a:schemeClr val="tx1"/>
                </a:solidFill>
                <a:ea typeface="宋体" pitchFamily="2" charset="-122"/>
              </a:rPr>
              <a:t>这种代谢能。</a:t>
            </a:r>
          </a:p>
          <a:p>
            <a:pPr eaLnBrk="1" hangingPunct="1">
              <a:lnSpc>
                <a:spcPct val="160000"/>
              </a:lnSpc>
              <a:buClr>
                <a:srgbClr val="FF0000"/>
              </a:buClr>
              <a:buFont typeface="Wingdings" pitchFamily="2" charset="2"/>
              <a:buChar char="p"/>
              <a:defRPr/>
            </a:pPr>
            <a:r>
              <a:rPr lang="zh-CN" altLang="en-US" sz="2400" b="1" dirty="0">
                <a:solidFill>
                  <a:srgbClr val="0BF57A"/>
                </a:solidFill>
                <a:ea typeface="黑体" pitchFamily="49" charset="-122"/>
              </a:rPr>
              <a:t>载体学说</a:t>
            </a:r>
            <a:r>
              <a:rPr lang="zh-CN" altLang="en-US" sz="2400" b="1" dirty="0">
                <a:solidFill>
                  <a:schemeClr val="tx1"/>
                </a:solidFill>
                <a:ea typeface="宋体" pitchFamily="2" charset="-122"/>
              </a:rPr>
              <a:t>是认为原生质膜上存在着一些能够携带离子透过质膜的大分子(即载体)，而载体对离子的运载过程也要消耗代谢能</a:t>
            </a:r>
            <a:r>
              <a:rPr lang="en-US" altLang="zh-CN" sz="2400" b="1" dirty="0">
                <a:solidFill>
                  <a:schemeClr val="tx1"/>
                </a:solidFill>
                <a:ea typeface="宋体" pitchFamily="2" charset="-122"/>
              </a:rPr>
              <a:t>ATP。</a:t>
            </a:r>
          </a:p>
          <a:p>
            <a:pPr eaLnBrk="1" hangingPunct="1">
              <a:lnSpc>
                <a:spcPct val="90000"/>
              </a:lnSpc>
              <a:defRPr/>
            </a:pPr>
            <a:endParaRPr lang="zh-CN" altLang="en-US" sz="2800" b="1" dirty="0">
              <a:ea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6083">
                                            <p:txEl>
                                              <p:pRg st="1" end="1"/>
                                            </p:txEl>
                                          </p:spTgt>
                                        </p:tgtEl>
                                        <p:attrNameLst>
                                          <p:attrName>style.visibility</p:attrName>
                                        </p:attrNameLst>
                                      </p:cBhvr>
                                      <p:to>
                                        <p:strVal val="visible"/>
                                      </p:to>
                                    </p:set>
                                    <p:animEffect transition="in" filter="blinds(horizontal)">
                                      <p:cBhvr>
                                        <p:cTn id="7" dur="500"/>
                                        <p:tgtEl>
                                          <p:spTgt spid="4608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46083">
                                            <p:txEl>
                                              <p:pRg st="2" end="2"/>
                                            </p:txEl>
                                          </p:spTgt>
                                        </p:tgtEl>
                                        <p:attrNameLst>
                                          <p:attrName>style.visibility</p:attrName>
                                        </p:attrNameLst>
                                      </p:cBhvr>
                                      <p:to>
                                        <p:strVal val="visible"/>
                                      </p:to>
                                    </p:set>
                                    <p:animEffect transition="in" filter="diamond(in)">
                                      <p:cBhvr>
                                        <p:cTn id="12" dur="2000"/>
                                        <p:tgtEl>
                                          <p:spTgt spid="4608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a:lstStyle/>
          <a:p>
            <a:pPr eaLnBrk="1" hangingPunct="1">
              <a:defRPr/>
            </a:pPr>
            <a:r>
              <a:rPr lang="en-US" altLang="zh-CN" sz="2800" dirty="0">
                <a:solidFill>
                  <a:srgbClr val="0BF57A"/>
                </a:solidFill>
                <a:ea typeface="宋体" pitchFamily="2" charset="-122"/>
              </a:rPr>
              <a:t>(</a:t>
            </a:r>
            <a:r>
              <a:rPr lang="zh-CN" altLang="en-US" sz="2800" dirty="0">
                <a:solidFill>
                  <a:srgbClr val="0BF57A"/>
                </a:solidFill>
                <a:ea typeface="宋体" pitchFamily="2" charset="-122"/>
              </a:rPr>
              <a:t>三</a:t>
            </a:r>
            <a:r>
              <a:rPr lang="en-US" altLang="zh-CN" sz="2800" dirty="0">
                <a:solidFill>
                  <a:srgbClr val="0BF57A"/>
                </a:solidFill>
                <a:ea typeface="宋体" pitchFamily="2" charset="-122"/>
              </a:rPr>
              <a:t>) </a:t>
            </a:r>
            <a:r>
              <a:rPr lang="zh-CN" altLang="en-US" sz="2800" dirty="0">
                <a:solidFill>
                  <a:srgbClr val="0BF57A"/>
                </a:solidFill>
                <a:ea typeface="宋体" pitchFamily="2" charset="-122"/>
              </a:rPr>
              <a:t>植物根系对有机态养分的吸收 </a:t>
            </a:r>
          </a:p>
        </p:txBody>
      </p:sp>
      <p:sp>
        <p:nvSpPr>
          <p:cNvPr id="48131" name="Rectangle 3"/>
          <p:cNvSpPr>
            <a:spLocks noGrp="1" noChangeArrowheads="1"/>
          </p:cNvSpPr>
          <p:nvPr>
            <p:ph type="body" idx="1"/>
          </p:nvPr>
        </p:nvSpPr>
        <p:spPr>
          <a:xfrm>
            <a:off x="457200" y="1412776"/>
            <a:ext cx="8229600" cy="4802287"/>
          </a:xfrm>
        </p:spPr>
        <p:txBody>
          <a:bodyPr>
            <a:normAutofit/>
          </a:bodyPr>
          <a:lstStyle/>
          <a:p>
            <a:pPr marL="0" indent="342900" eaLnBrk="1" hangingPunct="1">
              <a:lnSpc>
                <a:spcPct val="150000"/>
              </a:lnSpc>
              <a:buFont typeface="Symbol" pitchFamily="18" charset="2"/>
              <a:buNone/>
              <a:defRPr/>
            </a:pPr>
            <a:r>
              <a:rPr lang="zh-CN" altLang="en-US" sz="2800" b="1" dirty="0">
                <a:solidFill>
                  <a:schemeClr val="tx1"/>
                </a:solidFill>
                <a:ea typeface="宋体" pitchFamily="2" charset="-122"/>
              </a:rPr>
              <a:t>目前普遍认为，有机态养分对植物的营养作用绝大多数是</a:t>
            </a:r>
            <a:r>
              <a:rPr lang="zh-CN" altLang="en-US" sz="2800" b="1" dirty="0">
                <a:solidFill>
                  <a:srgbClr val="FFFF00"/>
                </a:solidFill>
                <a:ea typeface="宋体" pitchFamily="2" charset="-122"/>
              </a:rPr>
              <a:t>通过其分解为无机态养分后再被植物吸收利用</a:t>
            </a:r>
            <a:r>
              <a:rPr lang="zh-CN" altLang="en-US" sz="2800" b="1" dirty="0">
                <a:solidFill>
                  <a:schemeClr val="tx1"/>
                </a:solidFill>
                <a:ea typeface="宋体" pitchFamily="2" charset="-122"/>
              </a:rPr>
              <a:t>，而直接以有机态养分起营养作用的数量和比例是微乎其微的。</a:t>
            </a:r>
          </a:p>
          <a:p>
            <a:pPr marL="0" indent="342900" eaLnBrk="1" hangingPunct="1">
              <a:lnSpc>
                <a:spcPct val="150000"/>
              </a:lnSpc>
              <a:buFont typeface="Symbol" pitchFamily="18" charset="2"/>
              <a:buNone/>
              <a:defRPr/>
            </a:pPr>
            <a:r>
              <a:rPr lang="zh-CN" altLang="en-US" sz="2800" b="1" dirty="0">
                <a:solidFill>
                  <a:schemeClr val="tx1"/>
                </a:solidFill>
                <a:ea typeface="宋体" pitchFamily="2" charset="-122"/>
              </a:rPr>
              <a:t>但也不排除某些有机态养分对于促进植物生长有一定的作用，或者对于土壤中某些无机态养分的有效性的提高有促进作用。</a:t>
            </a:r>
          </a:p>
          <a:p>
            <a:pPr eaLnBrk="1" hangingPunct="1">
              <a:defRPr/>
            </a:pPr>
            <a:endParaRPr lang="zh-CN" altLang="en-US" b="1" dirty="0">
              <a:ea typeface="宋体" pitchFamily="2" charset="-122"/>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pPr eaLnBrk="1" hangingPunct="1">
              <a:defRPr/>
            </a:pPr>
            <a:r>
              <a:rPr lang="zh-CN" altLang="en-US" sz="3600" dirty="0">
                <a:solidFill>
                  <a:srgbClr val="FFFF00"/>
                </a:solidFill>
                <a:ea typeface="宋体" pitchFamily="2" charset="-122"/>
              </a:rPr>
              <a:t>五、矿质营养元素的生理功能</a:t>
            </a:r>
            <a:r>
              <a:rPr lang="zh-CN" altLang="en-US" sz="2800" dirty="0">
                <a:solidFill>
                  <a:srgbClr val="FFFF00"/>
                </a:solidFill>
                <a:ea typeface="宋体" pitchFamily="2" charset="-122"/>
              </a:rPr>
              <a:t> </a:t>
            </a:r>
          </a:p>
        </p:txBody>
      </p:sp>
      <p:sp>
        <p:nvSpPr>
          <p:cNvPr id="49155" name="Rectangle 3"/>
          <p:cNvSpPr>
            <a:spLocks noGrp="1" noChangeArrowheads="1"/>
          </p:cNvSpPr>
          <p:nvPr>
            <p:ph type="body" idx="1"/>
          </p:nvPr>
        </p:nvSpPr>
        <p:spPr>
          <a:xfrm>
            <a:off x="457200" y="1341438"/>
            <a:ext cx="8229600" cy="4895874"/>
          </a:xfrm>
        </p:spPr>
        <p:txBody>
          <a:bodyPr>
            <a:normAutofit/>
          </a:bodyPr>
          <a:lstStyle/>
          <a:p>
            <a:pPr marL="0" indent="0" eaLnBrk="1" hangingPunct="1">
              <a:lnSpc>
                <a:spcPct val="150000"/>
              </a:lnSpc>
              <a:buFont typeface="Symbol" pitchFamily="18" charset="2"/>
              <a:buNone/>
              <a:defRPr/>
            </a:pPr>
            <a:r>
              <a:rPr lang="zh-CN" altLang="en-US" sz="2800" b="1" dirty="0">
                <a:solidFill>
                  <a:srgbClr val="0BF57A"/>
                </a:solidFill>
                <a:ea typeface="宋体" pitchFamily="2" charset="-122"/>
              </a:rPr>
              <a:t>（一）氮素的生理功能</a:t>
            </a:r>
          </a:p>
          <a:p>
            <a:pPr marL="0" indent="342900" eaLnBrk="1" hangingPunct="1">
              <a:lnSpc>
                <a:spcPct val="150000"/>
              </a:lnSpc>
              <a:buFont typeface="Symbol" pitchFamily="18" charset="2"/>
              <a:buNone/>
              <a:defRPr/>
            </a:pPr>
            <a:r>
              <a:rPr lang="zh-CN" altLang="en-US" sz="2400" b="1" dirty="0">
                <a:solidFill>
                  <a:srgbClr val="33CC33"/>
                </a:solidFill>
                <a:latin typeface="黑体" pitchFamily="49" charset="-122"/>
                <a:ea typeface="黑体" pitchFamily="49" charset="-122"/>
              </a:rPr>
              <a:t>1．形式</a:t>
            </a:r>
            <a:r>
              <a:rPr lang="en-US" altLang="zh-CN" sz="2400" b="1" dirty="0">
                <a:solidFill>
                  <a:srgbClr val="33CC33"/>
                </a:solidFill>
                <a:latin typeface="黑体" pitchFamily="49" charset="-122"/>
                <a:ea typeface="黑体" pitchFamily="49" charset="-122"/>
              </a:rPr>
              <a:t>  </a:t>
            </a:r>
            <a:r>
              <a:rPr lang="zh-CN" altLang="en-US" sz="2400" b="1" dirty="0">
                <a:solidFill>
                  <a:schemeClr val="tx1"/>
                </a:solidFill>
                <a:ea typeface="宋体" pitchFamily="2" charset="-122"/>
              </a:rPr>
              <a:t>作物吸收的氮素以</a:t>
            </a:r>
            <a:r>
              <a:rPr lang="zh-CN" altLang="en-US" sz="2400" b="1" dirty="0">
                <a:solidFill>
                  <a:srgbClr val="F01085"/>
                </a:solidFill>
                <a:ea typeface="宋体" pitchFamily="2" charset="-122"/>
              </a:rPr>
              <a:t>硝酸根离子(</a:t>
            </a:r>
            <a:r>
              <a:rPr lang="en-US" altLang="zh-CN" sz="2400" b="1" dirty="0">
                <a:solidFill>
                  <a:srgbClr val="F01085"/>
                </a:solidFill>
                <a:ea typeface="宋体" pitchFamily="2" charset="-122"/>
              </a:rPr>
              <a:t>NO</a:t>
            </a:r>
            <a:r>
              <a:rPr lang="en-US" altLang="zh-CN" sz="2400" b="1" baseline="-30000" dirty="0">
                <a:solidFill>
                  <a:srgbClr val="F01085"/>
                </a:solidFill>
                <a:ea typeface="宋体" pitchFamily="2" charset="-122"/>
              </a:rPr>
              <a:t>3</a:t>
            </a:r>
            <a:r>
              <a:rPr lang="en-US" altLang="zh-CN" sz="2400" b="1" baseline="30000" dirty="0">
                <a:solidFill>
                  <a:srgbClr val="F01085"/>
                </a:solidFill>
                <a:ea typeface="宋体" pitchFamily="2" charset="-122"/>
              </a:rPr>
              <a:t>-</a:t>
            </a:r>
            <a:r>
              <a:rPr lang="en-US" altLang="zh-CN" sz="2400" b="1" dirty="0">
                <a:solidFill>
                  <a:srgbClr val="F01085"/>
                </a:solidFill>
                <a:ea typeface="宋体" pitchFamily="2" charset="-122"/>
              </a:rPr>
              <a:t>)、</a:t>
            </a:r>
            <a:r>
              <a:rPr lang="zh-CN" altLang="en-US" sz="2400" b="1" dirty="0">
                <a:solidFill>
                  <a:srgbClr val="F01085"/>
                </a:solidFill>
                <a:ea typeface="宋体" pitchFamily="2" charset="-122"/>
              </a:rPr>
              <a:t>铵离子(</a:t>
            </a:r>
            <a:r>
              <a:rPr lang="en-US" altLang="zh-CN" sz="2400" b="1" dirty="0">
                <a:solidFill>
                  <a:srgbClr val="F01085"/>
                </a:solidFill>
                <a:ea typeface="宋体" pitchFamily="2" charset="-122"/>
              </a:rPr>
              <a:t>NH</a:t>
            </a:r>
            <a:r>
              <a:rPr lang="en-US" altLang="zh-CN" sz="2400" b="1" baseline="30000" dirty="0">
                <a:solidFill>
                  <a:srgbClr val="F01085"/>
                </a:solidFill>
                <a:ea typeface="宋体" pitchFamily="2" charset="-122"/>
              </a:rPr>
              <a:t>4+</a:t>
            </a:r>
            <a:r>
              <a:rPr lang="en-US" altLang="zh-CN" sz="2400" b="1" dirty="0">
                <a:solidFill>
                  <a:srgbClr val="F01085"/>
                </a:solidFill>
                <a:ea typeface="宋体" pitchFamily="2" charset="-122"/>
              </a:rPr>
              <a:t>)</a:t>
            </a:r>
            <a:r>
              <a:rPr lang="zh-CN" altLang="en-US" sz="2400" b="1" dirty="0">
                <a:solidFill>
                  <a:schemeClr val="tx1"/>
                </a:solidFill>
                <a:ea typeface="宋体" pitchFamily="2" charset="-122"/>
              </a:rPr>
              <a:t>和</a:t>
            </a:r>
            <a:r>
              <a:rPr lang="zh-CN" altLang="en-US" sz="2400" b="1" dirty="0">
                <a:solidFill>
                  <a:srgbClr val="F01085"/>
                </a:solidFill>
                <a:ea typeface="宋体" pitchFamily="2" charset="-122"/>
              </a:rPr>
              <a:t>亚硝酸根离子(</a:t>
            </a:r>
            <a:r>
              <a:rPr lang="en-US" altLang="zh-CN" sz="2400" b="1" dirty="0">
                <a:solidFill>
                  <a:srgbClr val="F01085"/>
                </a:solidFill>
                <a:ea typeface="宋体" pitchFamily="2" charset="-122"/>
              </a:rPr>
              <a:t>N0</a:t>
            </a:r>
            <a:r>
              <a:rPr lang="en-US" altLang="zh-CN" sz="2400" b="1" baseline="-30000" dirty="0">
                <a:solidFill>
                  <a:srgbClr val="F01085"/>
                </a:solidFill>
                <a:ea typeface="宋体" pitchFamily="2" charset="-122"/>
              </a:rPr>
              <a:t>2</a:t>
            </a:r>
            <a:r>
              <a:rPr lang="en-US" altLang="zh-CN" sz="2400" b="1" baseline="30000" dirty="0">
                <a:solidFill>
                  <a:srgbClr val="F01085"/>
                </a:solidFill>
                <a:ea typeface="宋体" pitchFamily="2" charset="-122"/>
              </a:rPr>
              <a:t>-</a:t>
            </a:r>
            <a:r>
              <a:rPr lang="en-US" altLang="zh-CN" sz="2400" b="1" dirty="0">
                <a:solidFill>
                  <a:srgbClr val="F01085"/>
                </a:solidFill>
                <a:ea typeface="宋体" pitchFamily="2" charset="-122"/>
              </a:rPr>
              <a:t>)</a:t>
            </a:r>
            <a:r>
              <a:rPr lang="zh-CN" altLang="en-US" sz="2400" b="1" dirty="0">
                <a:solidFill>
                  <a:schemeClr val="tx1"/>
                </a:solidFill>
                <a:ea typeface="宋体" pitchFamily="2" charset="-122"/>
              </a:rPr>
              <a:t>等无机态离子为主。</a:t>
            </a:r>
          </a:p>
          <a:p>
            <a:pPr marL="0" indent="342900" eaLnBrk="1" hangingPunct="1">
              <a:lnSpc>
                <a:spcPct val="150000"/>
              </a:lnSpc>
              <a:buFont typeface="Symbol" pitchFamily="18" charset="2"/>
              <a:buNone/>
              <a:defRPr/>
            </a:pPr>
            <a:r>
              <a:rPr lang="zh-CN" altLang="en-US" sz="2400" b="1" dirty="0">
                <a:solidFill>
                  <a:schemeClr val="tx1"/>
                </a:solidFill>
                <a:ea typeface="宋体" pitchFamily="2" charset="-122"/>
              </a:rPr>
              <a:t>作物还可以吸收某些分子较小的可溶性有机态氮，如</a:t>
            </a:r>
            <a:r>
              <a:rPr lang="zh-CN" altLang="en-US" sz="2400" b="1" dirty="0">
                <a:solidFill>
                  <a:srgbClr val="F01085"/>
                </a:solidFill>
                <a:ea typeface="宋体" pitchFamily="2" charset="-122"/>
              </a:rPr>
              <a:t>尿素</a:t>
            </a:r>
            <a:r>
              <a:rPr lang="zh-CN" altLang="en-US" sz="2400" b="1" dirty="0">
                <a:solidFill>
                  <a:schemeClr val="tx1"/>
                </a:solidFill>
                <a:ea typeface="宋体" pitchFamily="2" charset="-122"/>
              </a:rPr>
              <a:t>、</a:t>
            </a:r>
            <a:r>
              <a:rPr lang="zh-CN" altLang="en-US" sz="2400" b="1" dirty="0">
                <a:solidFill>
                  <a:srgbClr val="F01085"/>
                </a:solidFill>
                <a:ea typeface="宋体" pitchFamily="2" charset="-122"/>
              </a:rPr>
              <a:t>氨基酸</a:t>
            </a:r>
            <a:r>
              <a:rPr lang="zh-CN" altLang="en-US" sz="2400" b="1" dirty="0">
                <a:solidFill>
                  <a:schemeClr val="tx1"/>
                </a:solidFill>
                <a:ea typeface="宋体" pitchFamily="2" charset="-122"/>
              </a:rPr>
              <a:t>、</a:t>
            </a:r>
            <a:r>
              <a:rPr lang="zh-CN" altLang="en-US" sz="2400" b="1" dirty="0">
                <a:solidFill>
                  <a:srgbClr val="F01085"/>
                </a:solidFill>
                <a:ea typeface="宋体" pitchFamily="2" charset="-122"/>
              </a:rPr>
              <a:t>小分子蛋白质</a:t>
            </a:r>
            <a:r>
              <a:rPr lang="zh-CN" altLang="en-US" sz="2400" b="1" dirty="0">
                <a:solidFill>
                  <a:schemeClr val="tx1"/>
                </a:solidFill>
                <a:ea typeface="宋体" pitchFamily="2" charset="-122"/>
              </a:rPr>
              <a:t>等。</a:t>
            </a:r>
          </a:p>
          <a:p>
            <a:pPr marL="0" indent="342900" eaLnBrk="1" hangingPunct="1">
              <a:lnSpc>
                <a:spcPct val="150000"/>
              </a:lnSpc>
              <a:buFont typeface="Symbol" pitchFamily="18" charset="2"/>
              <a:buNone/>
              <a:defRPr/>
            </a:pPr>
            <a:r>
              <a:rPr lang="zh-CN" altLang="en-US" sz="2400" b="1" dirty="0">
                <a:solidFill>
                  <a:srgbClr val="33CC33"/>
                </a:solidFill>
                <a:latin typeface="黑体" pitchFamily="49" charset="-122"/>
                <a:ea typeface="黑体" pitchFamily="49" charset="-122"/>
              </a:rPr>
              <a:t>2．含量  </a:t>
            </a:r>
            <a:r>
              <a:rPr lang="zh-CN" altLang="en-US" sz="2400" b="1" dirty="0">
                <a:solidFill>
                  <a:schemeClr val="tx1"/>
                </a:solidFill>
                <a:ea typeface="宋体" pitchFamily="2" charset="-122"/>
              </a:rPr>
              <a:t>作物体内氮的含量约为干重的0.3％～5％，其含量随作物种类、器官和生育期的不同而异。</a:t>
            </a:r>
            <a:r>
              <a:rPr lang="zh-CN" altLang="en-US" sz="2400" b="1" u="sng" dirty="0">
                <a:solidFill>
                  <a:srgbClr val="FFFF00"/>
                </a:solidFill>
                <a:ea typeface="宋体" pitchFamily="2" charset="-122"/>
              </a:rPr>
              <a:t>生长旺盛的器官、种子等的含量较高，茎秆的含量较低。</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a:xfrm>
            <a:off x="323528" y="363538"/>
            <a:ext cx="8229600" cy="1143000"/>
          </a:xfrm>
        </p:spPr>
        <p:txBody>
          <a:bodyPr/>
          <a:lstStyle/>
          <a:p>
            <a:pPr eaLnBrk="1" hangingPunct="1">
              <a:defRPr/>
            </a:pPr>
            <a:r>
              <a:rPr lang="zh-CN" altLang="en-US" sz="2400" dirty="0">
                <a:solidFill>
                  <a:srgbClr val="33CC33"/>
                </a:solidFill>
                <a:latin typeface="黑体" pitchFamily="49" charset="-122"/>
                <a:ea typeface="黑体" pitchFamily="49" charset="-122"/>
              </a:rPr>
              <a:t>3．功能</a:t>
            </a:r>
          </a:p>
        </p:txBody>
      </p:sp>
      <p:sp>
        <p:nvSpPr>
          <p:cNvPr id="49155" name="Rectangle 3"/>
          <p:cNvSpPr>
            <a:spLocks noGrp="1" noChangeArrowheads="1"/>
          </p:cNvSpPr>
          <p:nvPr>
            <p:ph type="body" idx="1"/>
          </p:nvPr>
        </p:nvSpPr>
        <p:spPr>
          <a:xfrm>
            <a:off x="250825" y="1268413"/>
            <a:ext cx="8229600" cy="4525962"/>
          </a:xfrm>
        </p:spPr>
        <p:txBody>
          <a:bodyPr>
            <a:normAutofit lnSpcReduction="10000"/>
          </a:bodyPr>
          <a:lstStyle/>
          <a:p>
            <a:pPr marL="0" indent="457200" eaLnBrk="1" hangingPunct="1">
              <a:lnSpc>
                <a:spcPct val="150000"/>
              </a:lnSpc>
              <a:buClr>
                <a:srgbClr val="FF0000"/>
              </a:buClr>
              <a:buFont typeface="Wingdings" pitchFamily="2" charset="2"/>
              <a:buChar char="p"/>
              <a:defRPr/>
            </a:pPr>
            <a:r>
              <a:rPr lang="zh-CN" altLang="en-US" sz="2400" b="1" dirty="0">
                <a:solidFill>
                  <a:srgbClr val="0BF57A"/>
                </a:solidFill>
                <a:ea typeface="宋体" pitchFamily="2" charset="-122"/>
              </a:rPr>
              <a:t>作物体内的蛋白质是氮素的主要存在形式。</a:t>
            </a:r>
            <a:r>
              <a:rPr lang="zh-CN" altLang="en-US" sz="2400" b="1" dirty="0">
                <a:solidFill>
                  <a:schemeClr val="tx1"/>
                </a:solidFill>
                <a:ea typeface="宋体" pitchFamily="2" charset="-122"/>
              </a:rPr>
              <a:t>蛋白质中氮含量约为16％～18％。蛋白质是构成生命物质的主要形式。作物细胞的细胞核、细胞质和各种酶类的构成都离不开蛋白质。</a:t>
            </a:r>
            <a:r>
              <a:rPr lang="zh-CN" altLang="en-US" sz="2400" b="1" u="sng" dirty="0">
                <a:solidFill>
                  <a:schemeClr val="tx1"/>
                </a:solidFill>
                <a:ea typeface="宋体" pitchFamily="2" charset="-122"/>
              </a:rPr>
              <a:t>细胞的增大和新细胞的形成必须要有蛋白质存在，否则将出现作物生长发育迟缓以致停滞。</a:t>
            </a:r>
          </a:p>
          <a:p>
            <a:pPr marL="457200" indent="-457200" eaLnBrk="1" hangingPunct="1">
              <a:lnSpc>
                <a:spcPct val="150000"/>
              </a:lnSpc>
              <a:buClr>
                <a:srgbClr val="FF0000"/>
              </a:buClr>
              <a:buFont typeface="Wingdings" pitchFamily="2" charset="2"/>
              <a:buChar char="p"/>
              <a:defRPr/>
            </a:pPr>
            <a:endParaRPr lang="zh-CN" altLang="en-US" sz="2400" b="1" dirty="0">
              <a:solidFill>
                <a:schemeClr val="tx1"/>
              </a:solidFill>
              <a:ea typeface="宋体" pitchFamily="2" charset="-122"/>
            </a:endParaRPr>
          </a:p>
          <a:p>
            <a:pPr marL="0" indent="457200" eaLnBrk="1" hangingPunct="1">
              <a:lnSpc>
                <a:spcPct val="150000"/>
              </a:lnSpc>
              <a:buClr>
                <a:srgbClr val="FF0000"/>
              </a:buClr>
              <a:buFont typeface="Wingdings" pitchFamily="2" charset="2"/>
              <a:buChar char="p"/>
              <a:defRPr/>
            </a:pPr>
            <a:r>
              <a:rPr lang="zh-CN" altLang="en-US" sz="2400" b="1" dirty="0">
                <a:solidFill>
                  <a:srgbClr val="0BF57A"/>
                </a:solidFill>
                <a:ea typeface="宋体" pitchFamily="2" charset="-122"/>
              </a:rPr>
              <a:t>氮也是构成核酸的组成成分。</a:t>
            </a:r>
            <a:r>
              <a:rPr lang="zh-CN" altLang="en-US" sz="2400" b="1" dirty="0">
                <a:solidFill>
                  <a:schemeClr val="tx1"/>
                </a:solidFill>
                <a:ea typeface="宋体" pitchFamily="2" charset="-122"/>
              </a:rPr>
              <a:t>核糖核酸(</a:t>
            </a:r>
            <a:r>
              <a:rPr lang="en-US" altLang="zh-CN" sz="2400" b="1" dirty="0">
                <a:solidFill>
                  <a:schemeClr val="tx1"/>
                </a:solidFill>
                <a:ea typeface="宋体" pitchFamily="2" charset="-122"/>
              </a:rPr>
              <a:t>RNA)</a:t>
            </a:r>
            <a:r>
              <a:rPr lang="zh-CN" altLang="en-US" sz="2400" b="1" dirty="0">
                <a:solidFill>
                  <a:schemeClr val="tx1"/>
                </a:solidFill>
                <a:ea typeface="宋体" pitchFamily="2" charset="-122"/>
              </a:rPr>
              <a:t>和脱氧核糖核酸(</a:t>
            </a:r>
            <a:r>
              <a:rPr lang="en-US" altLang="zh-CN" sz="2400" b="1" dirty="0">
                <a:solidFill>
                  <a:schemeClr val="tx1"/>
                </a:solidFill>
                <a:ea typeface="宋体" pitchFamily="2" charset="-122"/>
              </a:rPr>
              <a:t>DNA)</a:t>
            </a:r>
            <a:r>
              <a:rPr lang="zh-CN" altLang="en-US" sz="2400" b="1" dirty="0">
                <a:solidFill>
                  <a:schemeClr val="tx1"/>
                </a:solidFill>
                <a:ea typeface="宋体" pitchFamily="2" charset="-122"/>
              </a:rPr>
              <a:t>是合成蛋白质和传递遗传信息的物质。</a:t>
            </a:r>
          </a:p>
          <a:p>
            <a:pPr eaLnBrk="1" hangingPunct="1">
              <a:lnSpc>
                <a:spcPct val="90000"/>
              </a:lnSpc>
              <a:defRPr/>
            </a:pPr>
            <a:endParaRPr lang="zh-CN" altLang="en-US" sz="2800" b="1" dirty="0">
              <a:ea typeface="宋体" pitchFamily="2" charset="-122"/>
            </a:endParaRPr>
          </a:p>
          <a:p>
            <a:pPr eaLnBrk="1" hangingPunct="1">
              <a:lnSpc>
                <a:spcPct val="90000"/>
              </a:lnSpc>
              <a:defRPr/>
            </a:pPr>
            <a:endParaRPr lang="zh-CN" altLang="en-US" sz="2800" b="1" dirty="0">
              <a:ea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9155">
                                            <p:txEl>
                                              <p:pRg st="0" end="0"/>
                                            </p:txEl>
                                          </p:spTgt>
                                        </p:tgtEl>
                                        <p:attrNameLst>
                                          <p:attrName>style.visibility</p:attrName>
                                        </p:attrNameLst>
                                      </p:cBhvr>
                                      <p:to>
                                        <p:strVal val="visible"/>
                                      </p:to>
                                    </p:set>
                                    <p:animEffect transition="in" filter="blinds(horizontal)">
                                      <p:cBhvr>
                                        <p:cTn id="7" dur="500"/>
                                        <p:tgtEl>
                                          <p:spTgt spid="4915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49155">
                                            <p:txEl>
                                              <p:pRg st="2" end="2"/>
                                            </p:txEl>
                                          </p:spTgt>
                                        </p:tgtEl>
                                        <p:attrNameLst>
                                          <p:attrName>style.visibility</p:attrName>
                                        </p:attrNameLst>
                                      </p:cBhvr>
                                      <p:to>
                                        <p:strVal val="visible"/>
                                      </p:to>
                                    </p:set>
                                    <p:animEffect transition="in" filter="box(in)">
                                      <p:cBhvr>
                                        <p:cTn id="12" dur="500"/>
                                        <p:tgtEl>
                                          <p:spTgt spid="4915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3"/>
          <p:cNvSpPr>
            <a:spLocks noGrp="1" noChangeArrowheads="1"/>
          </p:cNvSpPr>
          <p:nvPr>
            <p:ph type="body" idx="1"/>
          </p:nvPr>
        </p:nvSpPr>
        <p:spPr>
          <a:xfrm>
            <a:off x="323528" y="692696"/>
            <a:ext cx="8229600" cy="5364163"/>
          </a:xfrm>
        </p:spPr>
        <p:txBody>
          <a:bodyPr>
            <a:normAutofit fontScale="92500"/>
          </a:bodyPr>
          <a:lstStyle/>
          <a:p>
            <a:pPr marL="0" indent="457200" eaLnBrk="1" hangingPunct="1">
              <a:lnSpc>
                <a:spcPct val="150000"/>
              </a:lnSpc>
              <a:buFont typeface="Wingdings" pitchFamily="2" charset="2"/>
              <a:buChar char="p"/>
              <a:defRPr/>
            </a:pPr>
            <a:r>
              <a:rPr lang="zh-CN" altLang="en-US" sz="2400" b="1" dirty="0">
                <a:solidFill>
                  <a:srgbClr val="0BF57A"/>
                </a:solidFill>
                <a:ea typeface="宋体" pitchFamily="2" charset="-122"/>
              </a:rPr>
              <a:t>氮还是作物体内各种酶类的组成成分。</a:t>
            </a:r>
            <a:r>
              <a:rPr lang="zh-CN" altLang="en-US" sz="2400" b="1" dirty="0">
                <a:solidFill>
                  <a:schemeClr val="tx1"/>
                </a:solidFill>
                <a:ea typeface="宋体" pitchFamily="2" charset="-122"/>
              </a:rPr>
              <a:t>酶本质就是蛋白质。体内进行的各种代谢过程都必须要有相应的酶类参与，因此，氮也间接地影响到作物体内的各种代谢过程。</a:t>
            </a:r>
          </a:p>
          <a:p>
            <a:pPr marL="0" indent="457200" eaLnBrk="1" hangingPunct="1">
              <a:lnSpc>
                <a:spcPct val="150000"/>
              </a:lnSpc>
              <a:buFont typeface="Wingdings" pitchFamily="2" charset="2"/>
              <a:buChar char="p"/>
              <a:defRPr/>
            </a:pPr>
            <a:r>
              <a:rPr lang="zh-CN" altLang="en-US" sz="2400" b="1" dirty="0">
                <a:solidFill>
                  <a:srgbClr val="0BF57A"/>
                </a:solidFill>
                <a:ea typeface="宋体" pitchFamily="2" charset="-122"/>
              </a:rPr>
              <a:t>氮参与了叶绿素的组成。</a:t>
            </a:r>
            <a:r>
              <a:rPr lang="zh-CN" altLang="en-US" sz="2400" b="1" dirty="0">
                <a:solidFill>
                  <a:schemeClr val="tx1"/>
                </a:solidFill>
                <a:ea typeface="宋体" pitchFamily="2" charset="-122"/>
              </a:rPr>
              <a:t>叶绿素是植物进行光合作用的场所，它与光合产物、碳水化合物的形成密切相关。</a:t>
            </a:r>
            <a:r>
              <a:rPr lang="zh-CN" altLang="en-US" sz="2400" b="1" u="sng" dirty="0">
                <a:solidFill>
                  <a:schemeClr val="tx1"/>
                </a:solidFill>
                <a:ea typeface="宋体" pitchFamily="2" charset="-122"/>
              </a:rPr>
              <a:t>缺氮时，植株表现出叶绿素含量减少，叶色浅淡，光合作用减弱，碳水化合物含量减少，植株瘦弱。</a:t>
            </a:r>
          </a:p>
          <a:p>
            <a:pPr marL="0" indent="457200" eaLnBrk="1" hangingPunct="1">
              <a:lnSpc>
                <a:spcPct val="150000"/>
              </a:lnSpc>
              <a:buFont typeface="Wingdings" pitchFamily="2" charset="2"/>
              <a:buChar char="p"/>
              <a:defRPr/>
            </a:pPr>
            <a:r>
              <a:rPr lang="zh-CN" altLang="en-US" sz="2400" b="1" dirty="0">
                <a:solidFill>
                  <a:srgbClr val="0BF57A"/>
                </a:solidFill>
                <a:ea typeface="宋体" pitchFamily="2" charset="-122"/>
              </a:rPr>
              <a:t>植物体内的一些生命活性物质如维生素</a:t>
            </a:r>
            <a:r>
              <a:rPr lang="en-US" altLang="zh-CN" sz="2400" b="1" dirty="0">
                <a:solidFill>
                  <a:srgbClr val="0BF57A"/>
                </a:solidFill>
                <a:ea typeface="宋体" pitchFamily="2" charset="-122"/>
              </a:rPr>
              <a:t>B</a:t>
            </a:r>
            <a:r>
              <a:rPr lang="en-US" altLang="zh-CN" sz="2400" b="1" baseline="-30000" dirty="0">
                <a:solidFill>
                  <a:srgbClr val="0BF57A"/>
                </a:solidFill>
                <a:ea typeface="宋体" pitchFamily="2" charset="-122"/>
              </a:rPr>
              <a:t>1</a:t>
            </a:r>
            <a:r>
              <a:rPr lang="en-US" altLang="zh-CN" sz="2400" b="1" dirty="0">
                <a:solidFill>
                  <a:srgbClr val="0BF57A"/>
                </a:solidFill>
                <a:ea typeface="宋体" pitchFamily="2" charset="-122"/>
              </a:rPr>
              <a:t>、B</a:t>
            </a:r>
            <a:r>
              <a:rPr lang="en-US" altLang="zh-CN" sz="2400" b="1" baseline="-30000" dirty="0">
                <a:solidFill>
                  <a:srgbClr val="0BF57A"/>
                </a:solidFill>
                <a:ea typeface="宋体" pitchFamily="2" charset="-122"/>
              </a:rPr>
              <a:t>2</a:t>
            </a:r>
            <a:r>
              <a:rPr lang="en-US" altLang="zh-CN" sz="2400" b="1" dirty="0">
                <a:solidFill>
                  <a:srgbClr val="0BF57A"/>
                </a:solidFill>
                <a:ea typeface="宋体" pitchFamily="2" charset="-122"/>
              </a:rPr>
              <a:t>、B</a:t>
            </a:r>
            <a:r>
              <a:rPr lang="en-US" altLang="zh-CN" sz="2400" b="1" baseline="-30000" dirty="0">
                <a:solidFill>
                  <a:srgbClr val="0BF57A"/>
                </a:solidFill>
                <a:ea typeface="宋体" pitchFamily="2" charset="-122"/>
              </a:rPr>
              <a:t>6</a:t>
            </a:r>
            <a:r>
              <a:rPr lang="en-US" altLang="zh-CN" sz="2400" b="1" dirty="0">
                <a:solidFill>
                  <a:srgbClr val="0BF57A"/>
                </a:solidFill>
                <a:ea typeface="宋体" pitchFamily="2" charset="-122"/>
              </a:rPr>
              <a:t> 、</a:t>
            </a:r>
            <a:r>
              <a:rPr lang="zh-CN" altLang="en-US" sz="2400" b="1" dirty="0">
                <a:solidFill>
                  <a:srgbClr val="0BF57A"/>
                </a:solidFill>
                <a:ea typeface="宋体" pitchFamily="2" charset="-122"/>
              </a:rPr>
              <a:t>生长素、细胞分裂素等也含有氮。</a:t>
            </a:r>
            <a:r>
              <a:rPr lang="zh-CN" altLang="en-US" sz="2400" b="1" dirty="0">
                <a:solidFill>
                  <a:schemeClr val="tx1"/>
                </a:solidFill>
                <a:ea typeface="宋体" pitchFamily="2" charset="-122"/>
              </a:rPr>
              <a:t>这些物质对促进植物生长发育有着重要的作用。一旦缺乏，这些含氮物质就不能形成，代谢产生紊乱。</a:t>
            </a:r>
          </a:p>
          <a:p>
            <a:pPr eaLnBrk="1" hangingPunct="1">
              <a:lnSpc>
                <a:spcPct val="90000"/>
              </a:lnSpc>
              <a:defRPr/>
            </a:pPr>
            <a:endParaRPr lang="zh-CN" altLang="en-US" sz="2800" b="1" dirty="0">
              <a:ea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0178">
                                            <p:txEl>
                                              <p:pRg st="0" end="0"/>
                                            </p:txEl>
                                          </p:spTgt>
                                        </p:tgtEl>
                                        <p:attrNameLst>
                                          <p:attrName>style.visibility</p:attrName>
                                        </p:attrNameLst>
                                      </p:cBhvr>
                                      <p:to>
                                        <p:strVal val="visible"/>
                                      </p:to>
                                    </p:set>
                                    <p:animEffect transition="in" filter="blinds(horizontal)">
                                      <p:cBhvr>
                                        <p:cTn id="7" dur="500"/>
                                        <p:tgtEl>
                                          <p:spTgt spid="5017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50178">
                                            <p:txEl>
                                              <p:pRg st="1" end="1"/>
                                            </p:txEl>
                                          </p:spTgt>
                                        </p:tgtEl>
                                        <p:attrNameLst>
                                          <p:attrName>style.visibility</p:attrName>
                                        </p:attrNameLst>
                                      </p:cBhvr>
                                      <p:to>
                                        <p:strVal val="visible"/>
                                      </p:to>
                                    </p:set>
                                    <p:animEffect transition="in" filter="box(in)">
                                      <p:cBhvr>
                                        <p:cTn id="12" dur="500"/>
                                        <p:tgtEl>
                                          <p:spTgt spid="5017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50178">
                                            <p:txEl>
                                              <p:pRg st="2" end="2"/>
                                            </p:txEl>
                                          </p:spTgt>
                                        </p:tgtEl>
                                        <p:attrNameLst>
                                          <p:attrName>style.visibility</p:attrName>
                                        </p:attrNameLst>
                                      </p:cBhvr>
                                      <p:to>
                                        <p:strVal val="visible"/>
                                      </p:to>
                                    </p:set>
                                    <p:animEffect transition="in" filter="checkerboard(across)">
                                      <p:cBhvr>
                                        <p:cTn id="17" dur="500"/>
                                        <p:tgtEl>
                                          <p:spTgt spid="5017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9" name="Rectangle 3"/>
          <p:cNvSpPr>
            <a:spLocks noGrp="1" noChangeArrowheads="1"/>
          </p:cNvSpPr>
          <p:nvPr>
            <p:ph type="body" idx="1"/>
          </p:nvPr>
        </p:nvSpPr>
        <p:spPr>
          <a:xfrm>
            <a:off x="467544" y="548680"/>
            <a:ext cx="8229600" cy="5688632"/>
          </a:xfrm>
        </p:spPr>
        <p:txBody>
          <a:bodyPr>
            <a:normAutofit lnSpcReduction="10000"/>
          </a:bodyPr>
          <a:lstStyle/>
          <a:p>
            <a:pPr marL="0" indent="0" eaLnBrk="1" hangingPunct="1">
              <a:lnSpc>
                <a:spcPct val="150000"/>
              </a:lnSpc>
              <a:buFont typeface="Symbol" pitchFamily="18" charset="2"/>
              <a:buNone/>
              <a:defRPr/>
            </a:pPr>
            <a:r>
              <a:rPr lang="en-US" altLang="zh-CN" sz="2400" b="1" dirty="0">
                <a:solidFill>
                  <a:srgbClr val="33CC33"/>
                </a:solidFill>
                <a:ea typeface="黑体" pitchFamily="49" charset="-122"/>
              </a:rPr>
              <a:t>4. </a:t>
            </a:r>
            <a:r>
              <a:rPr lang="zh-CN" altLang="en-US" sz="2400" b="1" dirty="0">
                <a:solidFill>
                  <a:srgbClr val="33CC33"/>
                </a:solidFill>
                <a:ea typeface="黑体" pitchFamily="49" charset="-122"/>
              </a:rPr>
              <a:t>氮营养缺乏或过多的症状</a:t>
            </a:r>
            <a:endParaRPr lang="zh-CN" altLang="en-US" sz="2400" dirty="0">
              <a:solidFill>
                <a:srgbClr val="33CC33"/>
              </a:solidFill>
              <a:ea typeface="黑体" pitchFamily="49" charset="-122"/>
            </a:endParaRPr>
          </a:p>
          <a:p>
            <a:pPr marL="0" indent="342900" eaLnBrk="1" hangingPunct="1">
              <a:lnSpc>
                <a:spcPct val="150000"/>
              </a:lnSpc>
              <a:buFont typeface="Symbol" pitchFamily="18" charset="2"/>
              <a:buNone/>
              <a:defRPr/>
            </a:pPr>
            <a:r>
              <a:rPr lang="zh-CN" altLang="en-US" sz="2200" b="1" dirty="0">
                <a:solidFill>
                  <a:schemeClr val="tx1"/>
                </a:solidFill>
                <a:ea typeface="宋体" pitchFamily="2" charset="-122"/>
              </a:rPr>
              <a:t>缺氮时植株生长受到显著抑制，叶片细小直立，与茎的夹角小，叶色淡绿，严重时呈淡黄色，失绿叶片色泽均一，一般不会出现斑点，因植株体内的氮素具有高度的再利用性，当缺氮时，体内的氮素会从老叶转移到新叶，所以缺氮症状首先从老叶开始表现并逐渐向上部叶片发展，幼叶颜色仍保持绿色。</a:t>
            </a:r>
            <a:endParaRPr lang="en-US" altLang="zh-CN" sz="2200" b="1" dirty="0">
              <a:solidFill>
                <a:schemeClr val="tx1"/>
              </a:solidFill>
              <a:ea typeface="宋体" pitchFamily="2" charset="-122"/>
            </a:endParaRPr>
          </a:p>
          <a:p>
            <a:pPr marL="0" indent="342900" eaLnBrk="1" hangingPunct="1">
              <a:lnSpc>
                <a:spcPct val="150000"/>
              </a:lnSpc>
              <a:buFont typeface="Symbol" pitchFamily="18" charset="2"/>
              <a:buNone/>
              <a:defRPr/>
            </a:pPr>
            <a:r>
              <a:rPr lang="zh-CN" altLang="en-US" sz="2200" b="1" dirty="0">
                <a:solidFill>
                  <a:schemeClr val="tx1"/>
                </a:solidFill>
                <a:ea typeface="宋体" pitchFamily="2" charset="-122"/>
              </a:rPr>
              <a:t>有些植物如番茄，在缺氮时由于体内花青甙的累积，其叶脉和叶柄上出现紫色。</a:t>
            </a:r>
            <a:endParaRPr lang="en-US" altLang="zh-CN" sz="2200" b="1" dirty="0">
              <a:solidFill>
                <a:schemeClr val="tx1"/>
              </a:solidFill>
              <a:ea typeface="宋体" pitchFamily="2" charset="-122"/>
            </a:endParaRPr>
          </a:p>
          <a:p>
            <a:pPr marL="0" indent="342900" eaLnBrk="1" hangingPunct="1">
              <a:lnSpc>
                <a:spcPct val="150000"/>
              </a:lnSpc>
              <a:buFont typeface="Symbol" pitchFamily="18" charset="2"/>
              <a:buNone/>
              <a:defRPr/>
            </a:pPr>
            <a:r>
              <a:rPr lang="zh-CN" altLang="en-US" sz="2200" b="1" dirty="0">
                <a:solidFill>
                  <a:schemeClr val="tx1"/>
                </a:solidFill>
                <a:ea typeface="宋体" pitchFamily="2" charset="-122"/>
              </a:rPr>
              <a:t>缺氮植株茎秆细长，茎基部呈黄色或红黄色，同时，繁殖器官的形成和发育也受到影响，花和果实稀少，成熟提早。缺氮植株根系比正常的根量少，但较细长。</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defRPr/>
            </a:pPr>
            <a:r>
              <a:rPr lang="zh-CN" altLang="en-US" sz="2800">
                <a:ea typeface="宋体" pitchFamily="2" charset="-122"/>
              </a:rPr>
              <a:t>根系类型</a:t>
            </a:r>
          </a:p>
        </p:txBody>
      </p:sp>
      <p:pic>
        <p:nvPicPr>
          <p:cNvPr id="16387" name="Picture 3" descr="28"/>
          <p:cNvPicPr>
            <a:picLocks noGrp="1" noChangeAspect="1" noChangeArrowheads="1"/>
          </p:cNvPicPr>
          <p:nvPr>
            <p:ph type="body" idx="1"/>
          </p:nvPr>
        </p:nvPicPr>
        <p:blipFill>
          <a:blip r:embed="rId2" cstate="print"/>
          <a:srcRect b="11209"/>
          <a:stretch>
            <a:fillRect/>
          </a:stretch>
        </p:blipFill>
        <p:spPr bwMode="auto">
          <a:xfrm>
            <a:off x="467544" y="1700808"/>
            <a:ext cx="8229600" cy="3194050"/>
          </a:xfrm>
          <a:noFill/>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3"/>
          <p:cNvSpPr>
            <a:spLocks noGrp="1" noChangeArrowheads="1"/>
          </p:cNvSpPr>
          <p:nvPr>
            <p:ph type="body" idx="1"/>
          </p:nvPr>
        </p:nvSpPr>
        <p:spPr>
          <a:xfrm>
            <a:off x="395536" y="1340768"/>
            <a:ext cx="8229600" cy="4525963"/>
          </a:xfrm>
        </p:spPr>
        <p:txBody>
          <a:bodyPr/>
          <a:lstStyle/>
          <a:p>
            <a:pPr marL="0" indent="514350" eaLnBrk="1" hangingPunct="1">
              <a:lnSpc>
                <a:spcPct val="150000"/>
              </a:lnSpc>
              <a:buFont typeface="Symbol" pitchFamily="18" charset="2"/>
              <a:buNone/>
              <a:defRPr/>
            </a:pPr>
            <a:r>
              <a:rPr lang="zh-CN" altLang="en-US" sz="2400" b="1" dirty="0">
                <a:solidFill>
                  <a:schemeClr val="tx1"/>
                </a:solidFill>
                <a:ea typeface="宋体" pitchFamily="2" charset="-122"/>
              </a:rPr>
              <a:t>氮素过多时会促进植株体内叶绿素和蛋白质大量形成，</a:t>
            </a:r>
            <a:r>
              <a:rPr lang="zh-CN" altLang="en-US" sz="2400" b="1" dirty="0">
                <a:solidFill>
                  <a:srgbClr val="0BF57A"/>
                </a:solidFill>
                <a:ea typeface="宋体" pitchFamily="2" charset="-122"/>
              </a:rPr>
              <a:t>植株徒长</a:t>
            </a:r>
            <a:r>
              <a:rPr lang="zh-CN" altLang="en-US" sz="2400" b="1" dirty="0">
                <a:solidFill>
                  <a:schemeClr val="tx1"/>
                </a:solidFill>
                <a:ea typeface="宋体" pitchFamily="2" charset="-122"/>
              </a:rPr>
              <a:t>，叶片面积增大，叶色浓绿，叶片下垂，茎秆软弱，易倒伏，抗病虫害能力下降。根系发育也不良，根短而少，易早衰。氮素过多还易造成体内硝态氮含量过高，特别是以</a:t>
            </a:r>
            <a:r>
              <a:rPr lang="en-US" altLang="zh-CN" sz="2400" b="1" dirty="0">
                <a:solidFill>
                  <a:schemeClr val="tx1"/>
                </a:solidFill>
                <a:ea typeface="宋体" pitchFamily="2" charset="-122"/>
              </a:rPr>
              <a:t>NO</a:t>
            </a:r>
            <a:r>
              <a:rPr lang="en-US" altLang="zh-CN" sz="2400" b="1" baseline="30000" dirty="0">
                <a:solidFill>
                  <a:schemeClr val="tx1"/>
                </a:solidFill>
                <a:ea typeface="宋体" pitchFamily="2" charset="-122"/>
              </a:rPr>
              <a:t>3-</a:t>
            </a:r>
            <a:r>
              <a:rPr lang="en-US" altLang="zh-CN" sz="2400" b="1" dirty="0">
                <a:solidFill>
                  <a:schemeClr val="tx1"/>
                </a:solidFill>
                <a:ea typeface="宋体" pitchFamily="2" charset="-122"/>
              </a:rPr>
              <a:t>-N</a:t>
            </a:r>
            <a:r>
              <a:rPr lang="zh-CN" altLang="en-US" sz="2400" b="1" dirty="0">
                <a:solidFill>
                  <a:schemeClr val="tx1"/>
                </a:solidFill>
                <a:ea typeface="宋体" pitchFamily="2" charset="-122"/>
              </a:rPr>
              <a:t>为氮源是更易出现这种情况。</a:t>
            </a:r>
          </a:p>
          <a:p>
            <a:pPr eaLnBrk="1" hangingPunct="1">
              <a:defRPr/>
            </a:pPr>
            <a:endParaRPr lang="zh-CN" altLang="en-US" b="1" dirty="0">
              <a:ea typeface="宋体" pitchFamily="2" charset="-122"/>
            </a:endParaRPr>
          </a:p>
          <a:p>
            <a:pPr eaLnBrk="1" hangingPunct="1">
              <a:defRPr/>
            </a:pPr>
            <a:endParaRPr lang="zh-CN" altLang="en-US" dirty="0">
              <a:ea typeface="宋体" pitchFamily="2" charset="-122"/>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6"/>
          <p:cNvSpPr>
            <a:spLocks noGrp="1" noChangeArrowheads="1"/>
          </p:cNvSpPr>
          <p:nvPr>
            <p:ph type="sldNum" sz="quarter" idx="12"/>
          </p:nvPr>
        </p:nvSpPr>
        <p:spPr>
          <a:ln/>
        </p:spPr>
        <p:txBody>
          <a:bodyPr/>
          <a:lstStyle/>
          <a:p>
            <a:pPr>
              <a:defRPr/>
            </a:pPr>
            <a:fld id="{82B5069D-873F-4C6E-B72F-E0D27ACB9D28}" type="slidenum">
              <a:rPr lang="en-US" altLang="zh-CN"/>
              <a:pPr>
                <a:defRPr/>
              </a:pPr>
              <a:t>51</a:t>
            </a:fld>
            <a:endParaRPr lang="en-US" altLang="zh-CN"/>
          </a:p>
        </p:txBody>
      </p:sp>
      <p:sp>
        <p:nvSpPr>
          <p:cNvPr id="148482" name="Text Box 9"/>
          <p:cNvSpPr txBox="1">
            <a:spLocks noChangeArrowheads="1"/>
          </p:cNvSpPr>
          <p:nvPr/>
        </p:nvSpPr>
        <p:spPr bwMode="auto">
          <a:xfrm>
            <a:off x="7451725" y="404813"/>
            <a:ext cx="671513" cy="2663825"/>
          </a:xfrm>
          <a:prstGeom prst="rect">
            <a:avLst/>
          </a:prstGeom>
          <a:noFill/>
          <a:ln w="9525">
            <a:noFill/>
            <a:miter lim="800000"/>
            <a:headEnd/>
            <a:tailEnd/>
          </a:ln>
        </p:spPr>
        <p:txBody>
          <a:bodyPr vert="eaVert">
            <a:spAutoFit/>
          </a:bodyPr>
          <a:lstStyle/>
          <a:p>
            <a:pPr algn="ctr">
              <a:spcBef>
                <a:spcPct val="50000"/>
              </a:spcBef>
            </a:pPr>
            <a:r>
              <a:rPr lang="zh-CN" altLang="en-US" sz="3200">
                <a:ea typeface="黑体" pitchFamily="49" charset="-122"/>
              </a:rPr>
              <a:t>水培小白菜</a:t>
            </a:r>
          </a:p>
        </p:txBody>
      </p:sp>
      <p:pic>
        <p:nvPicPr>
          <p:cNvPr id="148483" name="Picture 10" descr="DSC01484"/>
          <p:cNvPicPr>
            <a:picLocks noChangeAspect="1" noChangeArrowheads="1"/>
          </p:cNvPicPr>
          <p:nvPr/>
        </p:nvPicPr>
        <p:blipFill>
          <a:blip r:embed="rId2" cstate="print"/>
          <a:srcRect l="5054" t="5417" r="1685" b="6209"/>
          <a:stretch>
            <a:fillRect/>
          </a:stretch>
        </p:blipFill>
        <p:spPr bwMode="auto">
          <a:xfrm>
            <a:off x="0" y="0"/>
            <a:ext cx="6372225" cy="4529138"/>
          </a:xfrm>
          <a:prstGeom prst="rect">
            <a:avLst/>
          </a:prstGeom>
          <a:noFill/>
          <a:ln w="9525">
            <a:noFill/>
            <a:miter lim="800000"/>
            <a:headEnd/>
            <a:tailEnd/>
          </a:ln>
        </p:spPr>
      </p:pic>
      <p:pic>
        <p:nvPicPr>
          <p:cNvPr id="148484" name="Picture 4" descr="DSC01413－N"/>
          <p:cNvPicPr>
            <a:picLocks noChangeAspect="1" noChangeArrowheads="1"/>
          </p:cNvPicPr>
          <p:nvPr/>
        </p:nvPicPr>
        <p:blipFill>
          <a:blip r:embed="rId3" cstate="print"/>
          <a:srcRect t="12372" b="10117"/>
          <a:stretch>
            <a:fillRect/>
          </a:stretch>
        </p:blipFill>
        <p:spPr bwMode="auto">
          <a:xfrm>
            <a:off x="3203575" y="3405188"/>
            <a:ext cx="5940425" cy="3452812"/>
          </a:xfrm>
          <a:prstGeom prst="rect">
            <a:avLst/>
          </a:prstGeom>
          <a:noFill/>
          <a:ln w="9525">
            <a:noFill/>
            <a:miter lim="800000"/>
            <a:headEnd/>
            <a:tailEnd/>
          </a:ln>
        </p:spPr>
      </p:pic>
      <p:sp>
        <p:nvSpPr>
          <p:cNvPr id="148485" name="Text Box 12"/>
          <p:cNvSpPr txBox="1">
            <a:spLocks noChangeArrowheads="1"/>
          </p:cNvSpPr>
          <p:nvPr/>
        </p:nvSpPr>
        <p:spPr bwMode="auto">
          <a:xfrm>
            <a:off x="3851275" y="6308725"/>
            <a:ext cx="1081088" cy="579438"/>
          </a:xfrm>
          <a:prstGeom prst="rect">
            <a:avLst/>
          </a:prstGeom>
          <a:solidFill>
            <a:schemeClr val="tx1"/>
          </a:solidFill>
          <a:ln w="9525">
            <a:noFill/>
            <a:miter lim="800000"/>
            <a:headEnd/>
            <a:tailEnd/>
          </a:ln>
        </p:spPr>
        <p:txBody>
          <a:bodyPr>
            <a:spAutoFit/>
          </a:bodyPr>
          <a:lstStyle/>
          <a:p>
            <a:pPr algn="ctr">
              <a:spcBef>
                <a:spcPct val="50000"/>
              </a:spcBef>
            </a:pPr>
            <a:r>
              <a:rPr lang="zh-CN" altLang="en-US" sz="3200">
                <a:solidFill>
                  <a:schemeClr val="bg1"/>
                </a:solidFill>
              </a:rPr>
              <a:t>－</a:t>
            </a:r>
            <a:r>
              <a:rPr lang="en-US" altLang="zh-CN" sz="3200">
                <a:solidFill>
                  <a:schemeClr val="bg1"/>
                </a:solidFill>
              </a:rPr>
              <a:t>N</a:t>
            </a:r>
          </a:p>
        </p:txBody>
      </p:sp>
      <p:sp>
        <p:nvSpPr>
          <p:cNvPr id="148486" name="Text Box 13"/>
          <p:cNvSpPr txBox="1">
            <a:spLocks noChangeArrowheads="1"/>
          </p:cNvSpPr>
          <p:nvPr/>
        </p:nvSpPr>
        <p:spPr bwMode="auto">
          <a:xfrm>
            <a:off x="7235825" y="6278563"/>
            <a:ext cx="1081088" cy="579437"/>
          </a:xfrm>
          <a:prstGeom prst="rect">
            <a:avLst/>
          </a:prstGeom>
          <a:solidFill>
            <a:schemeClr val="tx1"/>
          </a:solidFill>
          <a:ln w="9525">
            <a:noFill/>
            <a:miter lim="800000"/>
            <a:headEnd/>
            <a:tailEnd/>
          </a:ln>
        </p:spPr>
        <p:txBody>
          <a:bodyPr>
            <a:spAutoFit/>
          </a:bodyPr>
          <a:lstStyle/>
          <a:p>
            <a:pPr algn="ctr">
              <a:spcBef>
                <a:spcPct val="50000"/>
              </a:spcBef>
            </a:pPr>
            <a:r>
              <a:rPr lang="zh-CN" altLang="en-US" sz="3200">
                <a:solidFill>
                  <a:schemeClr val="bg1"/>
                </a:solidFill>
              </a:rPr>
              <a:t>＋</a:t>
            </a:r>
            <a:r>
              <a:rPr lang="en-US" altLang="zh-CN" sz="3200">
                <a:solidFill>
                  <a:schemeClr val="bg1"/>
                </a:solidFill>
              </a:rPr>
              <a:t>N</a:t>
            </a:r>
          </a:p>
        </p:txBody>
      </p:sp>
      <p:pic>
        <p:nvPicPr>
          <p:cNvPr id="148487" name="Picture 8" descr="DSC01450"/>
          <p:cNvPicPr>
            <a:picLocks noChangeAspect="1" noChangeArrowheads="1"/>
          </p:cNvPicPr>
          <p:nvPr/>
        </p:nvPicPr>
        <p:blipFill>
          <a:blip r:embed="rId4" cstate="print"/>
          <a:srcRect l="7829"/>
          <a:stretch>
            <a:fillRect/>
          </a:stretch>
        </p:blipFill>
        <p:spPr bwMode="auto">
          <a:xfrm>
            <a:off x="0" y="4249738"/>
            <a:ext cx="3203575" cy="2608262"/>
          </a:xfrm>
          <a:prstGeom prst="rect">
            <a:avLst/>
          </a:prstGeom>
          <a:noFill/>
          <a:ln w="9525">
            <a:noFill/>
            <a:miter lim="800000"/>
            <a:headEnd/>
            <a:tailEnd/>
          </a:ln>
        </p:spPr>
      </p:pic>
    </p:spTree>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1554" name="Object 2"/>
          <p:cNvGraphicFramePr>
            <a:graphicFrameLocks noChangeAspect="1"/>
          </p:cNvGraphicFramePr>
          <p:nvPr/>
        </p:nvGraphicFramePr>
        <p:xfrm>
          <a:off x="1259632" y="836712"/>
          <a:ext cx="7062936" cy="4732223"/>
        </p:xfrm>
        <a:graphic>
          <a:graphicData uri="http://schemas.openxmlformats.org/presentationml/2006/ole">
            <mc:AlternateContent xmlns:mc="http://schemas.openxmlformats.org/markup-compatibility/2006">
              <mc:Choice xmlns:v="urn:schemas-microsoft-com:vml" Requires="v">
                <p:oleObj spid="_x0000_s123913" name="Image" r:id="rId3" imgW="6010589" imgH="4028239" progId="">
                  <p:embed/>
                </p:oleObj>
              </mc:Choice>
              <mc:Fallback>
                <p:oleObj name="Image" r:id="rId3" imgW="6010589" imgH="4028239" progId="">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59632" y="836712"/>
                        <a:ext cx="7062936" cy="47322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51555" name="Text Box 3"/>
          <p:cNvSpPr txBox="1">
            <a:spLocks noChangeArrowheads="1"/>
          </p:cNvSpPr>
          <p:nvPr/>
        </p:nvSpPr>
        <p:spPr bwMode="auto">
          <a:xfrm>
            <a:off x="1524000" y="5791200"/>
            <a:ext cx="6172200" cy="584775"/>
          </a:xfrm>
          <a:prstGeom prst="rect">
            <a:avLst/>
          </a:prstGeom>
          <a:noFill/>
          <a:ln w="9525">
            <a:noFill/>
            <a:miter lim="800000"/>
            <a:headEnd/>
            <a:tailEnd/>
          </a:ln>
        </p:spPr>
        <p:txBody>
          <a:bodyPr>
            <a:spAutoFit/>
          </a:bodyPr>
          <a:lstStyle/>
          <a:p>
            <a:pPr algn="ctr">
              <a:spcBef>
                <a:spcPct val="50000"/>
              </a:spcBef>
            </a:pPr>
            <a:r>
              <a:rPr lang="zh-CN" altLang="en-US" sz="3200" dirty="0">
                <a:latin typeface="黑体" pitchFamily="49" charset="-122"/>
                <a:ea typeface="黑体" pitchFamily="49" charset="-122"/>
              </a:rPr>
              <a:t>田间水稻缺氮</a:t>
            </a:r>
          </a:p>
        </p:txBody>
      </p:sp>
    </p:spTree>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pPr eaLnBrk="1" hangingPunct="1">
              <a:defRPr/>
            </a:pPr>
            <a:r>
              <a:rPr lang="zh-CN" altLang="en-US" sz="2800" dirty="0">
                <a:solidFill>
                  <a:srgbClr val="FFFF00"/>
                </a:solidFill>
                <a:ea typeface="宋体" pitchFamily="2" charset="-122"/>
              </a:rPr>
              <a:t>(二)磷素的生理功能</a:t>
            </a:r>
            <a:br>
              <a:rPr lang="zh-CN" altLang="en-US" sz="2800" dirty="0">
                <a:solidFill>
                  <a:srgbClr val="FFFF00"/>
                </a:solidFill>
                <a:ea typeface="宋体" pitchFamily="2" charset="-122"/>
              </a:rPr>
            </a:br>
            <a:endParaRPr lang="zh-CN" altLang="en-US" sz="2800" dirty="0">
              <a:solidFill>
                <a:srgbClr val="FFFF00"/>
              </a:solidFill>
              <a:ea typeface="宋体" pitchFamily="2" charset="-122"/>
            </a:endParaRPr>
          </a:p>
        </p:txBody>
      </p:sp>
      <p:sp>
        <p:nvSpPr>
          <p:cNvPr id="51203" name="Rectangle 3"/>
          <p:cNvSpPr>
            <a:spLocks noGrp="1" noChangeArrowheads="1"/>
          </p:cNvSpPr>
          <p:nvPr>
            <p:ph type="body" idx="1"/>
          </p:nvPr>
        </p:nvSpPr>
        <p:spPr>
          <a:xfrm>
            <a:off x="374848" y="1219200"/>
            <a:ext cx="8229600" cy="4906963"/>
          </a:xfrm>
        </p:spPr>
        <p:txBody>
          <a:bodyPr/>
          <a:lstStyle/>
          <a:p>
            <a:pPr marL="0" indent="342900" eaLnBrk="1" hangingPunct="1">
              <a:lnSpc>
                <a:spcPct val="150000"/>
              </a:lnSpc>
              <a:buFont typeface="Symbol" pitchFamily="18" charset="2"/>
              <a:buNone/>
              <a:defRPr/>
            </a:pPr>
            <a:r>
              <a:rPr lang="zh-CN" altLang="en-US" sz="2400" b="1" dirty="0">
                <a:solidFill>
                  <a:srgbClr val="33CC33"/>
                </a:solidFill>
                <a:latin typeface="黑体" pitchFamily="49" charset="-122"/>
                <a:ea typeface="黑体" pitchFamily="49" charset="-122"/>
              </a:rPr>
              <a:t>1．形式 </a:t>
            </a:r>
            <a:r>
              <a:rPr lang="zh-CN" altLang="en-US" sz="2400" b="1" dirty="0">
                <a:solidFill>
                  <a:schemeClr val="tx1"/>
                </a:solidFill>
                <a:ea typeface="宋体" pitchFamily="2" charset="-122"/>
              </a:rPr>
              <a:t>植物吸收的磷素主要是以</a:t>
            </a:r>
            <a:r>
              <a:rPr lang="zh-CN" altLang="en-US" sz="2400" b="1" dirty="0">
                <a:solidFill>
                  <a:srgbClr val="F01085"/>
                </a:solidFill>
                <a:ea typeface="宋体" pitchFamily="2" charset="-122"/>
              </a:rPr>
              <a:t>正磷酸</a:t>
            </a:r>
            <a:r>
              <a:rPr lang="zh-CN" altLang="en-US" sz="2400" b="1" dirty="0">
                <a:solidFill>
                  <a:schemeClr val="tx1"/>
                </a:solidFill>
                <a:ea typeface="宋体" pitchFamily="2" charset="-122"/>
              </a:rPr>
              <a:t>形态的磷为主，即</a:t>
            </a:r>
            <a:r>
              <a:rPr lang="en-US" altLang="zh-CN" sz="2400" b="1" dirty="0">
                <a:solidFill>
                  <a:srgbClr val="F01085"/>
                </a:solidFill>
                <a:ea typeface="宋体" pitchFamily="2" charset="-122"/>
              </a:rPr>
              <a:t>H</a:t>
            </a:r>
            <a:r>
              <a:rPr lang="en-US" altLang="zh-CN" sz="2400" b="1" baseline="-30000" dirty="0">
                <a:solidFill>
                  <a:srgbClr val="F01085"/>
                </a:solidFill>
                <a:ea typeface="宋体" pitchFamily="2" charset="-122"/>
              </a:rPr>
              <a:t>2</a:t>
            </a:r>
            <a:r>
              <a:rPr lang="en-US" altLang="zh-CN" sz="2400" b="1" dirty="0">
                <a:solidFill>
                  <a:srgbClr val="F01085"/>
                </a:solidFill>
                <a:ea typeface="宋体" pitchFamily="2" charset="-122"/>
              </a:rPr>
              <a:t>P04</a:t>
            </a:r>
            <a:r>
              <a:rPr lang="en-US" altLang="zh-CN" sz="2400" b="1" baseline="30000" dirty="0">
                <a:solidFill>
                  <a:srgbClr val="F01085"/>
                </a:solidFill>
                <a:ea typeface="宋体" pitchFamily="2" charset="-122"/>
              </a:rPr>
              <a:t>-</a:t>
            </a:r>
            <a:r>
              <a:rPr lang="en-US" altLang="zh-CN" sz="2400" b="1" dirty="0">
                <a:solidFill>
                  <a:srgbClr val="F01085"/>
                </a:solidFill>
                <a:ea typeface="宋体" pitchFamily="2" charset="-122"/>
              </a:rPr>
              <a:t>、HPO</a:t>
            </a:r>
            <a:r>
              <a:rPr lang="en-US" altLang="zh-CN" sz="2400" b="1" baseline="-30000" dirty="0">
                <a:solidFill>
                  <a:srgbClr val="F01085"/>
                </a:solidFill>
                <a:ea typeface="宋体" pitchFamily="2" charset="-122"/>
              </a:rPr>
              <a:t>4</a:t>
            </a:r>
            <a:r>
              <a:rPr lang="en-US" altLang="zh-CN" sz="2400" b="1" baseline="30000" dirty="0">
                <a:solidFill>
                  <a:srgbClr val="F01085"/>
                </a:solidFill>
                <a:ea typeface="宋体" pitchFamily="2" charset="-122"/>
              </a:rPr>
              <a:t>-</a:t>
            </a:r>
            <a:r>
              <a:rPr lang="zh-CN" altLang="en-US" sz="2400" b="1" dirty="0">
                <a:solidFill>
                  <a:srgbClr val="F01085"/>
                </a:solidFill>
                <a:ea typeface="宋体" pitchFamily="2" charset="-122"/>
              </a:rPr>
              <a:t>和</a:t>
            </a:r>
            <a:r>
              <a:rPr lang="en-US" altLang="zh-CN" sz="2400" b="1" dirty="0">
                <a:solidFill>
                  <a:srgbClr val="F01085"/>
                </a:solidFill>
                <a:ea typeface="宋体" pitchFamily="2" charset="-122"/>
              </a:rPr>
              <a:t>PO</a:t>
            </a:r>
            <a:r>
              <a:rPr lang="en-US" altLang="zh-CN" sz="2400" b="1" baseline="30000" dirty="0">
                <a:solidFill>
                  <a:srgbClr val="F01085"/>
                </a:solidFill>
                <a:ea typeface="宋体" pitchFamily="2" charset="-122"/>
              </a:rPr>
              <a:t>4-</a:t>
            </a:r>
            <a:r>
              <a:rPr lang="en-US" altLang="zh-CN" sz="2400" b="1" dirty="0">
                <a:solidFill>
                  <a:schemeClr val="tx1"/>
                </a:solidFill>
                <a:ea typeface="宋体" pitchFamily="2" charset="-122"/>
              </a:rPr>
              <a:t>，</a:t>
            </a:r>
            <a:r>
              <a:rPr lang="zh-CN" altLang="en-US" sz="2400" b="1" dirty="0">
                <a:solidFill>
                  <a:schemeClr val="tx1"/>
                </a:solidFill>
                <a:ea typeface="宋体" pitchFamily="2" charset="-122"/>
              </a:rPr>
              <a:t>其中</a:t>
            </a:r>
            <a:r>
              <a:rPr lang="en-US" altLang="zh-CN" sz="2400" b="1" dirty="0">
                <a:solidFill>
                  <a:schemeClr val="tx1"/>
                </a:solidFill>
                <a:ea typeface="宋体" pitchFamily="2" charset="-122"/>
              </a:rPr>
              <a:t>H</a:t>
            </a:r>
            <a:r>
              <a:rPr lang="en-US" altLang="zh-CN" sz="2400" b="1" baseline="-30000" dirty="0">
                <a:solidFill>
                  <a:schemeClr val="tx1"/>
                </a:solidFill>
                <a:ea typeface="宋体" pitchFamily="2" charset="-122"/>
              </a:rPr>
              <a:t>2</a:t>
            </a:r>
            <a:r>
              <a:rPr lang="en-US" altLang="zh-CN" sz="2400" b="1" dirty="0">
                <a:solidFill>
                  <a:schemeClr val="tx1"/>
                </a:solidFill>
                <a:ea typeface="宋体" pitchFamily="2" charset="-122"/>
              </a:rPr>
              <a:t>P0</a:t>
            </a:r>
            <a:r>
              <a:rPr lang="en-US" altLang="zh-CN" sz="2400" b="1" baseline="30000" dirty="0">
                <a:solidFill>
                  <a:schemeClr val="tx1"/>
                </a:solidFill>
                <a:ea typeface="宋体" pitchFamily="2" charset="-122"/>
              </a:rPr>
              <a:t>4-</a:t>
            </a:r>
            <a:r>
              <a:rPr lang="zh-CN" altLang="en-US" sz="2400" b="1" dirty="0">
                <a:solidFill>
                  <a:schemeClr val="tx1"/>
                </a:solidFill>
                <a:ea typeface="宋体" pitchFamily="2" charset="-122"/>
              </a:rPr>
              <a:t>最易被植物吸收。此外，植物还可以吸收偏磷酸(</a:t>
            </a:r>
            <a:r>
              <a:rPr lang="en-US" altLang="zh-CN" sz="2400" b="1" dirty="0">
                <a:solidFill>
                  <a:schemeClr val="tx1"/>
                </a:solidFill>
                <a:ea typeface="宋体" pitchFamily="2" charset="-122"/>
              </a:rPr>
              <a:t>PO</a:t>
            </a:r>
            <a:r>
              <a:rPr lang="en-US" altLang="zh-CN" sz="2400" b="1" baseline="-30000" dirty="0">
                <a:solidFill>
                  <a:schemeClr val="tx1"/>
                </a:solidFill>
                <a:ea typeface="宋体" pitchFamily="2" charset="-122"/>
              </a:rPr>
              <a:t>3</a:t>
            </a:r>
            <a:r>
              <a:rPr lang="en-US" altLang="zh-CN" sz="2400" b="1" baseline="30000" dirty="0">
                <a:solidFill>
                  <a:schemeClr val="tx1"/>
                </a:solidFill>
                <a:ea typeface="宋体" pitchFamily="2" charset="-122"/>
              </a:rPr>
              <a:t>-</a:t>
            </a:r>
            <a:r>
              <a:rPr lang="en-US" altLang="zh-CN" sz="2400" b="1" dirty="0">
                <a:solidFill>
                  <a:schemeClr val="tx1"/>
                </a:solidFill>
                <a:ea typeface="宋体" pitchFamily="2" charset="-122"/>
              </a:rPr>
              <a:t>)</a:t>
            </a:r>
            <a:r>
              <a:rPr lang="zh-CN" altLang="en-US" sz="2400" b="1" dirty="0">
                <a:solidFill>
                  <a:schemeClr val="tx1"/>
                </a:solidFill>
                <a:ea typeface="宋体" pitchFamily="2" charset="-122"/>
              </a:rPr>
              <a:t>和焦磷酸(</a:t>
            </a:r>
            <a:r>
              <a:rPr lang="en-US" altLang="zh-CN" sz="2400" b="1" dirty="0">
                <a:solidFill>
                  <a:schemeClr val="tx1"/>
                </a:solidFill>
                <a:ea typeface="宋体" pitchFamily="2" charset="-122"/>
              </a:rPr>
              <a:t>P</a:t>
            </a:r>
            <a:r>
              <a:rPr lang="en-US" altLang="zh-CN" sz="2400" b="1" baseline="-30000" dirty="0">
                <a:solidFill>
                  <a:schemeClr val="tx1"/>
                </a:solidFill>
                <a:ea typeface="宋体" pitchFamily="2" charset="-122"/>
              </a:rPr>
              <a:t>2</a:t>
            </a:r>
            <a:r>
              <a:rPr lang="en-US" altLang="zh-CN" sz="2400" b="1" dirty="0">
                <a:solidFill>
                  <a:schemeClr val="tx1"/>
                </a:solidFill>
                <a:ea typeface="宋体" pitchFamily="2" charset="-122"/>
              </a:rPr>
              <a:t>O</a:t>
            </a:r>
            <a:r>
              <a:rPr lang="en-US" altLang="zh-CN" sz="2400" b="1" baseline="-30000" dirty="0">
                <a:solidFill>
                  <a:schemeClr val="tx1"/>
                </a:solidFill>
                <a:ea typeface="宋体" pitchFamily="2" charset="-122"/>
              </a:rPr>
              <a:t>7</a:t>
            </a:r>
            <a:r>
              <a:rPr lang="en-US" altLang="zh-CN" sz="2400" b="1" baseline="30000" dirty="0">
                <a:solidFill>
                  <a:schemeClr val="tx1"/>
                </a:solidFill>
                <a:ea typeface="宋体" pitchFamily="2" charset="-122"/>
              </a:rPr>
              <a:t>4-</a:t>
            </a:r>
            <a:r>
              <a:rPr lang="en-US" altLang="zh-CN" sz="2400" b="1" dirty="0">
                <a:solidFill>
                  <a:schemeClr val="tx1"/>
                </a:solidFill>
                <a:ea typeface="宋体" pitchFamily="2" charset="-122"/>
              </a:rPr>
              <a:t>)</a:t>
            </a:r>
            <a:r>
              <a:rPr lang="zh-CN" altLang="en-US" sz="2400" b="1" dirty="0">
                <a:solidFill>
                  <a:schemeClr val="tx1"/>
                </a:solidFill>
                <a:ea typeface="宋体" pitchFamily="2" charset="-122"/>
              </a:rPr>
              <a:t>形态的磷，但数量较少。作物还可以吸收有机态的磷，如一些磷酸脂、核酸、植素等。</a:t>
            </a:r>
          </a:p>
          <a:p>
            <a:pPr marL="0" indent="342900" eaLnBrk="1" hangingPunct="1">
              <a:lnSpc>
                <a:spcPct val="150000"/>
              </a:lnSpc>
              <a:buFont typeface="Symbol" pitchFamily="18" charset="2"/>
              <a:buNone/>
              <a:defRPr/>
            </a:pPr>
            <a:r>
              <a:rPr lang="zh-CN" altLang="en-US" sz="2400" b="1" dirty="0">
                <a:solidFill>
                  <a:srgbClr val="33CC33"/>
                </a:solidFill>
                <a:latin typeface="黑体" pitchFamily="49" charset="-122"/>
                <a:ea typeface="黑体" pitchFamily="49" charset="-122"/>
              </a:rPr>
              <a:t>2．含量</a:t>
            </a:r>
            <a:r>
              <a:rPr lang="zh-CN" altLang="en-US" sz="2400" b="1" dirty="0">
                <a:ea typeface="宋体" pitchFamily="2" charset="-122"/>
              </a:rPr>
              <a:t> </a:t>
            </a:r>
            <a:r>
              <a:rPr lang="zh-CN" altLang="en-US" sz="2400" b="1" dirty="0">
                <a:solidFill>
                  <a:schemeClr val="tx1"/>
                </a:solidFill>
                <a:ea typeface="宋体" pitchFamily="2" charset="-122"/>
              </a:rPr>
              <a:t>作物体内的含磷量约为干重的0.05％～0.5％，并随着作物种类、器官和生长期的不同而异。</a:t>
            </a:r>
            <a:r>
              <a:rPr lang="zh-CN" altLang="en-US" sz="2400" b="1" u="sng" dirty="0">
                <a:solidFill>
                  <a:srgbClr val="FFFF00"/>
                </a:solidFill>
                <a:ea typeface="宋体" pitchFamily="2" charset="-122"/>
              </a:rPr>
              <a:t>生长前期的含量高于后期，幼嫩组织的高于老熟组织的。</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a:xfrm>
            <a:off x="395288" y="53752"/>
            <a:ext cx="8229600" cy="1143000"/>
          </a:xfrm>
        </p:spPr>
        <p:txBody>
          <a:bodyPr>
            <a:normAutofit/>
          </a:bodyPr>
          <a:lstStyle/>
          <a:p>
            <a:pPr eaLnBrk="1" hangingPunct="1">
              <a:defRPr/>
            </a:pPr>
            <a:r>
              <a:rPr lang="zh-CN" altLang="en-US" sz="2400" b="0" dirty="0">
                <a:solidFill>
                  <a:srgbClr val="33CC33"/>
                </a:solidFill>
                <a:latin typeface="黑体" pitchFamily="49" charset="-122"/>
                <a:ea typeface="黑体" pitchFamily="49" charset="-122"/>
              </a:rPr>
              <a:t>3．功能</a:t>
            </a:r>
          </a:p>
        </p:txBody>
      </p:sp>
      <p:sp>
        <p:nvSpPr>
          <p:cNvPr id="53251" name="Rectangle 3"/>
          <p:cNvSpPr>
            <a:spLocks noGrp="1" noChangeArrowheads="1"/>
          </p:cNvSpPr>
          <p:nvPr>
            <p:ph type="body" idx="1"/>
          </p:nvPr>
        </p:nvSpPr>
        <p:spPr>
          <a:xfrm>
            <a:off x="374848" y="908720"/>
            <a:ext cx="8229600" cy="5544840"/>
          </a:xfrm>
        </p:spPr>
        <p:txBody>
          <a:bodyPr/>
          <a:lstStyle/>
          <a:p>
            <a:pPr marL="0" indent="342900" eaLnBrk="1" hangingPunct="1">
              <a:lnSpc>
                <a:spcPct val="150000"/>
              </a:lnSpc>
              <a:spcBef>
                <a:spcPts val="600"/>
              </a:spcBef>
              <a:buFont typeface="Wingdings" pitchFamily="2" charset="2"/>
              <a:buChar char="p"/>
              <a:defRPr/>
            </a:pPr>
            <a:r>
              <a:rPr lang="zh-CN" altLang="en-US" sz="2200" b="1" dirty="0">
                <a:solidFill>
                  <a:srgbClr val="0BF57A"/>
                </a:solidFill>
                <a:ea typeface="宋体" pitchFamily="2" charset="-122"/>
              </a:rPr>
              <a:t>磷是植物体内许多重要化合物的组成元素</a:t>
            </a:r>
            <a:r>
              <a:rPr lang="zh-CN" altLang="en-US" sz="2200" b="1" dirty="0">
                <a:solidFill>
                  <a:schemeClr val="tx1"/>
                </a:solidFill>
                <a:ea typeface="宋体" pitchFamily="2" charset="-122"/>
              </a:rPr>
              <a:t>，例如核酸、核蛋白、磷脂、植素以及多种的含磷生物活性物质[三磷酸腺苷(</a:t>
            </a:r>
            <a:r>
              <a:rPr lang="en-US" altLang="zh-CN" sz="2200" b="1" dirty="0">
                <a:solidFill>
                  <a:schemeClr val="tx1"/>
                </a:solidFill>
                <a:ea typeface="宋体" pitchFamily="2" charset="-122"/>
              </a:rPr>
              <a:t>ATP)、</a:t>
            </a:r>
            <a:r>
              <a:rPr lang="zh-CN" altLang="en-US" sz="2200" b="1" dirty="0">
                <a:solidFill>
                  <a:schemeClr val="tx1"/>
                </a:solidFill>
                <a:ea typeface="宋体" pitchFamily="2" charset="-122"/>
              </a:rPr>
              <a:t>三磷酸胞苷(</a:t>
            </a:r>
            <a:r>
              <a:rPr lang="en-US" altLang="zh-CN" sz="2200" b="1" dirty="0">
                <a:solidFill>
                  <a:schemeClr val="tx1"/>
                </a:solidFill>
                <a:ea typeface="宋体" pitchFamily="2" charset="-122"/>
              </a:rPr>
              <a:t>CTP)、</a:t>
            </a:r>
            <a:r>
              <a:rPr lang="zh-CN" altLang="en-US" sz="2200" b="1" dirty="0">
                <a:solidFill>
                  <a:schemeClr val="tx1"/>
                </a:solidFill>
                <a:ea typeface="宋体" pitchFamily="2" charset="-122"/>
              </a:rPr>
              <a:t>三磷酸尿苷(</a:t>
            </a:r>
            <a:r>
              <a:rPr lang="en-US" altLang="zh-CN" sz="2200" b="1" dirty="0">
                <a:solidFill>
                  <a:schemeClr val="tx1"/>
                </a:solidFill>
                <a:ea typeface="宋体" pitchFamily="2" charset="-122"/>
              </a:rPr>
              <a:t>UTP)</a:t>
            </a:r>
            <a:r>
              <a:rPr lang="zh-CN" altLang="en-US" sz="2200" b="1" dirty="0">
                <a:solidFill>
                  <a:schemeClr val="tx1"/>
                </a:solidFill>
                <a:ea typeface="宋体" pitchFamily="2" charset="-122"/>
              </a:rPr>
              <a:t>和三磷酸鸟苷(</a:t>
            </a:r>
            <a:r>
              <a:rPr lang="en-US" altLang="zh-CN" sz="2200" b="1" dirty="0">
                <a:solidFill>
                  <a:schemeClr val="tx1"/>
                </a:solidFill>
                <a:ea typeface="宋体" pitchFamily="2" charset="-122"/>
              </a:rPr>
              <a:t>GTP)</a:t>
            </a:r>
            <a:r>
              <a:rPr lang="zh-CN" altLang="en-US" sz="2200" b="1" dirty="0">
                <a:solidFill>
                  <a:schemeClr val="tx1"/>
                </a:solidFill>
                <a:ea typeface="宋体" pitchFamily="2" charset="-122"/>
              </a:rPr>
              <a:t>等]。</a:t>
            </a:r>
          </a:p>
          <a:p>
            <a:pPr marL="0" indent="342900" eaLnBrk="1" hangingPunct="1">
              <a:lnSpc>
                <a:spcPct val="150000"/>
              </a:lnSpc>
              <a:spcBef>
                <a:spcPts val="600"/>
              </a:spcBef>
              <a:buClr>
                <a:srgbClr val="FF0000"/>
              </a:buClr>
              <a:buFont typeface="Wingdings" pitchFamily="2" charset="2"/>
              <a:buChar char="p"/>
              <a:defRPr/>
            </a:pPr>
            <a:r>
              <a:rPr lang="zh-CN" altLang="en-US" sz="2200" b="1" dirty="0">
                <a:solidFill>
                  <a:srgbClr val="0BF57A"/>
                </a:solidFill>
                <a:ea typeface="宋体" pitchFamily="2" charset="-122"/>
              </a:rPr>
              <a:t>磷还能促进体内多种代谢过程</a:t>
            </a:r>
            <a:r>
              <a:rPr lang="zh-CN" altLang="en-US" sz="2200" b="1" dirty="0">
                <a:solidFill>
                  <a:schemeClr val="tx1"/>
                </a:solidFill>
                <a:ea typeface="宋体" pitchFamily="2" charset="-122"/>
              </a:rPr>
              <a:t>，如磷能够加强光合作用和碳水化合物合成与运转，促进</a:t>
            </a:r>
            <a:r>
              <a:rPr lang="zh-CN" altLang="en-US" sz="2200" b="1" dirty="0">
                <a:solidFill>
                  <a:srgbClr val="FFFF00"/>
                </a:solidFill>
                <a:ea typeface="宋体" pitchFamily="2" charset="-122"/>
              </a:rPr>
              <a:t>氮</a:t>
            </a:r>
            <a:r>
              <a:rPr lang="zh-CN" altLang="en-US" sz="2200" b="1" dirty="0">
                <a:solidFill>
                  <a:schemeClr val="tx1"/>
                </a:solidFill>
                <a:ea typeface="宋体" pitchFamily="2" charset="-122"/>
              </a:rPr>
              <a:t>的代谢和脂肪代谢。</a:t>
            </a:r>
          </a:p>
          <a:p>
            <a:pPr marL="0" indent="342900" eaLnBrk="1" hangingPunct="1">
              <a:lnSpc>
                <a:spcPct val="150000"/>
              </a:lnSpc>
              <a:spcBef>
                <a:spcPts val="600"/>
              </a:spcBef>
              <a:buClr>
                <a:srgbClr val="FF0000"/>
              </a:buClr>
              <a:buFont typeface="Wingdings" pitchFamily="2" charset="2"/>
              <a:buChar char="p"/>
              <a:defRPr/>
            </a:pPr>
            <a:r>
              <a:rPr lang="zh-CN" altLang="en-US" sz="2200" b="1" dirty="0">
                <a:solidFill>
                  <a:schemeClr val="tx1"/>
                </a:solidFill>
                <a:ea typeface="宋体" pitchFamily="2" charset="-122"/>
              </a:rPr>
              <a:t>磷素营养充足还能够</a:t>
            </a:r>
            <a:r>
              <a:rPr lang="zh-CN" altLang="en-US" sz="2200" b="1" dirty="0">
                <a:solidFill>
                  <a:srgbClr val="0BF57A"/>
                </a:solidFill>
                <a:ea typeface="宋体" pitchFamily="2" charset="-122"/>
              </a:rPr>
              <a:t>提高</a:t>
            </a:r>
            <a:r>
              <a:rPr lang="zh-CN" altLang="en-US" sz="2200" b="1" dirty="0">
                <a:solidFill>
                  <a:schemeClr val="tx1"/>
                </a:solidFill>
                <a:ea typeface="宋体" pitchFamily="2" charset="-122"/>
              </a:rPr>
              <a:t>作物对干旱、寒冷和病虫害等不良环境的</a:t>
            </a:r>
            <a:r>
              <a:rPr lang="zh-CN" altLang="en-US" sz="2200" b="1" dirty="0">
                <a:solidFill>
                  <a:srgbClr val="0BF57A"/>
                </a:solidFill>
                <a:ea typeface="宋体" pitchFamily="2" charset="-122"/>
              </a:rPr>
              <a:t>抗逆性</a:t>
            </a:r>
            <a:r>
              <a:rPr lang="zh-CN" altLang="en-US" sz="2200" b="1" dirty="0">
                <a:solidFill>
                  <a:schemeClr val="tx1"/>
                </a:solidFill>
                <a:ea typeface="宋体" pitchFamily="2" charset="-122"/>
              </a:rPr>
              <a:t>。</a:t>
            </a:r>
          </a:p>
          <a:p>
            <a:pPr marL="0" indent="342900" eaLnBrk="1" hangingPunct="1">
              <a:lnSpc>
                <a:spcPct val="150000"/>
              </a:lnSpc>
              <a:spcBef>
                <a:spcPts val="600"/>
              </a:spcBef>
              <a:buClr>
                <a:srgbClr val="FF0000"/>
              </a:buClr>
              <a:buFont typeface="Wingdings" pitchFamily="2" charset="2"/>
              <a:buChar char="p"/>
              <a:defRPr/>
            </a:pPr>
            <a:r>
              <a:rPr lang="zh-CN" altLang="en-US" sz="2200" b="1" dirty="0">
                <a:solidFill>
                  <a:schemeClr val="tx1"/>
                </a:solidFill>
                <a:ea typeface="宋体" pitchFamily="2" charset="-122"/>
              </a:rPr>
              <a:t>由于磷在作物体内一部分是以无机磷形态存在的，由此能够</a:t>
            </a:r>
            <a:r>
              <a:rPr lang="zh-CN" altLang="en-US" sz="2200" b="1" dirty="0">
                <a:solidFill>
                  <a:srgbClr val="0BF57A"/>
                </a:solidFill>
                <a:ea typeface="宋体" pitchFamily="2" charset="-122"/>
              </a:rPr>
              <a:t>增加细胞液的缓冲性能，使原生质的</a:t>
            </a:r>
            <a:r>
              <a:rPr lang="en-US" altLang="zh-CN" sz="2200" b="1" dirty="0">
                <a:solidFill>
                  <a:srgbClr val="0BF57A"/>
                </a:solidFill>
                <a:ea typeface="宋体" pitchFamily="2" charset="-122"/>
              </a:rPr>
              <a:t>pH</a:t>
            </a:r>
            <a:r>
              <a:rPr lang="zh-CN" altLang="en-US" sz="2200" b="1" dirty="0">
                <a:solidFill>
                  <a:srgbClr val="0BF57A"/>
                </a:solidFill>
                <a:ea typeface="宋体" pitchFamily="2" charset="-122"/>
              </a:rPr>
              <a:t>保持稳定状态，有利于细胞的正常生命活动</a:t>
            </a:r>
            <a:r>
              <a:rPr lang="zh-CN" altLang="en-US" sz="2200" b="1" dirty="0">
                <a:solidFill>
                  <a:srgbClr val="FF0000"/>
                </a:solidFill>
                <a:ea typeface="宋体" pitchFamily="2" charset="-122"/>
              </a:rPr>
              <a:t>。</a:t>
            </a:r>
          </a:p>
          <a:p>
            <a:pPr eaLnBrk="1" hangingPunct="1">
              <a:lnSpc>
                <a:spcPct val="90000"/>
              </a:lnSpc>
              <a:defRPr/>
            </a:pPr>
            <a:endParaRPr lang="zh-CN" altLang="en-US" sz="2800" b="1" dirty="0">
              <a:ea typeface="宋体" pitchFamily="2" charset="-122"/>
            </a:endParaRPr>
          </a:p>
          <a:p>
            <a:pPr eaLnBrk="1" hangingPunct="1">
              <a:lnSpc>
                <a:spcPct val="90000"/>
              </a:lnSpc>
              <a:defRPr/>
            </a:pPr>
            <a:endParaRPr lang="zh-CN" altLang="en-US" sz="2800" b="1" dirty="0">
              <a:ea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3251">
                                            <p:txEl>
                                              <p:pRg st="0" end="0"/>
                                            </p:txEl>
                                          </p:spTgt>
                                        </p:tgtEl>
                                        <p:attrNameLst>
                                          <p:attrName>style.visibility</p:attrName>
                                        </p:attrNameLst>
                                      </p:cBhvr>
                                      <p:to>
                                        <p:strVal val="visible"/>
                                      </p:to>
                                    </p:set>
                                    <p:anim calcmode="lin" valueType="num">
                                      <p:cBhvr additive="base">
                                        <p:cTn id="7" dur="500" fill="hold"/>
                                        <p:tgtEl>
                                          <p:spTgt spid="5325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325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3251">
                                            <p:txEl>
                                              <p:pRg st="1" end="1"/>
                                            </p:txEl>
                                          </p:spTgt>
                                        </p:tgtEl>
                                        <p:attrNameLst>
                                          <p:attrName>style.visibility</p:attrName>
                                        </p:attrNameLst>
                                      </p:cBhvr>
                                      <p:to>
                                        <p:strVal val="visible"/>
                                      </p:to>
                                    </p:set>
                                    <p:anim calcmode="lin" valueType="num">
                                      <p:cBhvr additive="base">
                                        <p:cTn id="13" dur="500" fill="hold"/>
                                        <p:tgtEl>
                                          <p:spTgt spid="53251">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325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 presetClass="entr" presetSubtype="16" fill="hold" nodeType="clickEffect">
                                  <p:stCondLst>
                                    <p:cond delay="0"/>
                                  </p:stCondLst>
                                  <p:childTnLst>
                                    <p:set>
                                      <p:cBhvr>
                                        <p:cTn id="18" dur="1" fill="hold">
                                          <p:stCondLst>
                                            <p:cond delay="0"/>
                                          </p:stCondLst>
                                        </p:cTn>
                                        <p:tgtEl>
                                          <p:spTgt spid="53251">
                                            <p:txEl>
                                              <p:pRg st="2" end="2"/>
                                            </p:txEl>
                                          </p:spTgt>
                                        </p:tgtEl>
                                        <p:attrNameLst>
                                          <p:attrName>style.visibility</p:attrName>
                                        </p:attrNameLst>
                                      </p:cBhvr>
                                      <p:to>
                                        <p:strVal val="visible"/>
                                      </p:to>
                                    </p:set>
                                    <p:animEffect transition="in" filter="box(in)">
                                      <p:cBhvr>
                                        <p:cTn id="19" dur="500"/>
                                        <p:tgtEl>
                                          <p:spTgt spid="53251">
                                            <p:txEl>
                                              <p:pRg st="2" end="2"/>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5" presetClass="entr" presetSubtype="10" fill="hold" nodeType="clickEffect">
                                  <p:stCondLst>
                                    <p:cond delay="0"/>
                                  </p:stCondLst>
                                  <p:childTnLst>
                                    <p:set>
                                      <p:cBhvr>
                                        <p:cTn id="23" dur="1" fill="hold">
                                          <p:stCondLst>
                                            <p:cond delay="0"/>
                                          </p:stCondLst>
                                        </p:cTn>
                                        <p:tgtEl>
                                          <p:spTgt spid="53251">
                                            <p:txEl>
                                              <p:pRg st="3" end="3"/>
                                            </p:txEl>
                                          </p:spTgt>
                                        </p:tgtEl>
                                        <p:attrNameLst>
                                          <p:attrName>style.visibility</p:attrName>
                                        </p:attrNameLst>
                                      </p:cBhvr>
                                      <p:to>
                                        <p:strVal val="visible"/>
                                      </p:to>
                                    </p:set>
                                    <p:animEffect transition="in" filter="checkerboard(across)">
                                      <p:cBhvr>
                                        <p:cTn id="24" dur="500"/>
                                        <p:tgtEl>
                                          <p:spTgt spid="5325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p:txBody>
          <a:bodyPr/>
          <a:lstStyle/>
          <a:p>
            <a:pPr eaLnBrk="1" hangingPunct="1">
              <a:defRPr/>
            </a:pPr>
            <a:r>
              <a:rPr lang="en-US" altLang="zh-CN" sz="2800" dirty="0">
                <a:solidFill>
                  <a:srgbClr val="0BF57A"/>
                </a:solidFill>
                <a:ea typeface="宋体" pitchFamily="2" charset="-122"/>
              </a:rPr>
              <a:t>4. </a:t>
            </a:r>
            <a:r>
              <a:rPr lang="zh-CN" altLang="en-US" sz="2800" dirty="0">
                <a:solidFill>
                  <a:srgbClr val="0BF57A"/>
                </a:solidFill>
                <a:ea typeface="宋体" pitchFamily="2" charset="-122"/>
              </a:rPr>
              <a:t>磷营养缺乏或过多的症状</a:t>
            </a:r>
            <a:br>
              <a:rPr lang="zh-CN" altLang="en-US" sz="2800" dirty="0">
                <a:solidFill>
                  <a:srgbClr val="0BF57A"/>
                </a:solidFill>
                <a:ea typeface="宋体" pitchFamily="2" charset="-122"/>
              </a:rPr>
            </a:br>
            <a:endParaRPr lang="zh-CN" altLang="en-US" sz="2800" dirty="0">
              <a:solidFill>
                <a:srgbClr val="0BF57A"/>
              </a:solidFill>
              <a:ea typeface="宋体" pitchFamily="2" charset="-122"/>
            </a:endParaRPr>
          </a:p>
        </p:txBody>
      </p:sp>
      <p:sp>
        <p:nvSpPr>
          <p:cNvPr id="73731" name="Rectangle 3"/>
          <p:cNvSpPr>
            <a:spLocks noGrp="1" noChangeArrowheads="1"/>
          </p:cNvSpPr>
          <p:nvPr>
            <p:ph type="body" idx="1"/>
          </p:nvPr>
        </p:nvSpPr>
        <p:spPr>
          <a:xfrm>
            <a:off x="468313" y="1196405"/>
            <a:ext cx="8229600" cy="5256931"/>
          </a:xfrm>
        </p:spPr>
        <p:txBody>
          <a:bodyPr>
            <a:normAutofit fontScale="92500"/>
          </a:bodyPr>
          <a:lstStyle/>
          <a:p>
            <a:pPr marL="0" indent="342900" eaLnBrk="1" hangingPunct="1">
              <a:lnSpc>
                <a:spcPct val="150000"/>
              </a:lnSpc>
              <a:buFont typeface="Symbol" pitchFamily="18" charset="2"/>
              <a:buNone/>
              <a:defRPr/>
            </a:pPr>
            <a:r>
              <a:rPr lang="zh-CN" altLang="en-US" sz="2400" b="1" dirty="0">
                <a:solidFill>
                  <a:schemeClr val="tx1"/>
                </a:solidFill>
                <a:ea typeface="宋体" pitchFamily="2" charset="-122"/>
              </a:rPr>
              <a:t>缺磷时植株生长受到严重抑制，生长迟缓，植株矮小、瘦弱，直立，分枝少或不分枝，根系不发达，根细长，总根量减少。植株成熟延迟，籽实小。缺磷时叶片中由于细胞体积减小的速率比叶绿素减少的速率来得大，因此，叶绿素在叶片中相对累积而使叶绿素浓度增加，表现出叶色暗绿，无光泽。缺磷严重时体内形成花青甙较多，一些作物如番茄、蕹菜的茎叶上出现紫红色斑点或条斑，症状向上部发展。</a:t>
            </a:r>
          </a:p>
          <a:p>
            <a:pPr marL="0" indent="342900" eaLnBrk="1" hangingPunct="1">
              <a:lnSpc>
                <a:spcPct val="150000"/>
              </a:lnSpc>
              <a:buFont typeface="Symbol" pitchFamily="18" charset="2"/>
              <a:buNone/>
              <a:defRPr/>
            </a:pPr>
            <a:r>
              <a:rPr lang="zh-CN" altLang="en-US" sz="2400" b="1" dirty="0">
                <a:solidFill>
                  <a:schemeClr val="tx1"/>
                </a:solidFill>
                <a:ea typeface="宋体" pitchFamily="2" charset="-122"/>
              </a:rPr>
              <a:t>磷素过多时会使植株的呼吸作用增强，碳水化合物的消耗增大，植株早衰。磷素过多也易引起缺铁、缺镁和缺锌的症状。</a:t>
            </a:r>
          </a:p>
          <a:p>
            <a:pPr eaLnBrk="1" hangingPunct="1">
              <a:lnSpc>
                <a:spcPct val="90000"/>
              </a:lnSpc>
              <a:defRPr/>
            </a:pPr>
            <a:endParaRPr lang="zh-CN" altLang="en-US" sz="2800" b="1" dirty="0">
              <a:ea typeface="宋体" pitchFamily="2" charset="-122"/>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Grp="1" noChangeArrowheads="1"/>
          </p:cNvSpPr>
          <p:nvPr>
            <p:ph type="sldNum" sz="quarter" idx="12"/>
          </p:nvPr>
        </p:nvSpPr>
        <p:spPr>
          <a:ln/>
        </p:spPr>
        <p:txBody>
          <a:bodyPr/>
          <a:lstStyle/>
          <a:p>
            <a:pPr>
              <a:defRPr/>
            </a:pPr>
            <a:fld id="{3698B2A6-A451-4A62-BA99-E2C04F24B4E5}" type="slidenum">
              <a:rPr lang="en-US" altLang="zh-CN"/>
              <a:pPr>
                <a:defRPr/>
              </a:pPr>
              <a:t>56</a:t>
            </a:fld>
            <a:endParaRPr lang="en-US" altLang="zh-CN"/>
          </a:p>
        </p:txBody>
      </p:sp>
      <p:pic>
        <p:nvPicPr>
          <p:cNvPr id="149506" name="Picture 4" descr="DSC01496-P"/>
          <p:cNvPicPr>
            <a:picLocks noChangeAspect="1" noChangeArrowheads="1"/>
          </p:cNvPicPr>
          <p:nvPr/>
        </p:nvPicPr>
        <p:blipFill>
          <a:blip r:embed="rId2" cstate="print"/>
          <a:srcRect t="11755" r="1999" b="18927"/>
          <a:stretch>
            <a:fillRect/>
          </a:stretch>
        </p:blipFill>
        <p:spPr bwMode="auto">
          <a:xfrm>
            <a:off x="0" y="0"/>
            <a:ext cx="6372225" cy="3381375"/>
          </a:xfrm>
          <a:prstGeom prst="rect">
            <a:avLst/>
          </a:prstGeom>
          <a:noFill/>
          <a:ln w="9525">
            <a:noFill/>
            <a:miter lim="800000"/>
            <a:headEnd/>
            <a:tailEnd/>
          </a:ln>
        </p:spPr>
      </p:pic>
      <p:pic>
        <p:nvPicPr>
          <p:cNvPr id="149507" name="Picture 5" descr="DSC01409－P"/>
          <p:cNvPicPr>
            <a:picLocks noChangeAspect="1" noChangeArrowheads="1"/>
          </p:cNvPicPr>
          <p:nvPr/>
        </p:nvPicPr>
        <p:blipFill>
          <a:blip r:embed="rId3" cstate="print"/>
          <a:srcRect b="15747"/>
          <a:stretch>
            <a:fillRect/>
          </a:stretch>
        </p:blipFill>
        <p:spPr bwMode="auto">
          <a:xfrm>
            <a:off x="3059113" y="3013075"/>
            <a:ext cx="6084887" cy="3844925"/>
          </a:xfrm>
          <a:prstGeom prst="rect">
            <a:avLst/>
          </a:prstGeom>
          <a:noFill/>
          <a:ln w="9525">
            <a:noFill/>
            <a:miter lim="800000"/>
            <a:headEnd/>
            <a:tailEnd/>
          </a:ln>
        </p:spPr>
      </p:pic>
      <p:sp>
        <p:nvSpPr>
          <p:cNvPr id="149508" name="Text Box 6"/>
          <p:cNvSpPr txBox="1">
            <a:spLocks noChangeArrowheads="1"/>
          </p:cNvSpPr>
          <p:nvPr/>
        </p:nvSpPr>
        <p:spPr bwMode="auto">
          <a:xfrm>
            <a:off x="3132138" y="3429000"/>
            <a:ext cx="1225550" cy="579438"/>
          </a:xfrm>
          <a:prstGeom prst="rect">
            <a:avLst/>
          </a:prstGeom>
          <a:solidFill>
            <a:schemeClr val="tx1"/>
          </a:solidFill>
          <a:ln w="9525">
            <a:noFill/>
            <a:miter lim="800000"/>
            <a:headEnd/>
            <a:tailEnd/>
          </a:ln>
        </p:spPr>
        <p:txBody>
          <a:bodyPr>
            <a:spAutoFit/>
          </a:bodyPr>
          <a:lstStyle/>
          <a:p>
            <a:pPr algn="ctr">
              <a:spcBef>
                <a:spcPct val="50000"/>
              </a:spcBef>
            </a:pPr>
            <a:r>
              <a:rPr lang="zh-CN" altLang="en-US" sz="3200">
                <a:solidFill>
                  <a:schemeClr val="bg1"/>
                </a:solidFill>
              </a:rPr>
              <a:t>－</a:t>
            </a:r>
            <a:r>
              <a:rPr lang="en-US" altLang="zh-CN" sz="3200">
                <a:solidFill>
                  <a:schemeClr val="bg1"/>
                </a:solidFill>
              </a:rPr>
              <a:t>P</a:t>
            </a:r>
          </a:p>
        </p:txBody>
      </p:sp>
      <p:sp>
        <p:nvSpPr>
          <p:cNvPr id="149509" name="Text Box 7"/>
          <p:cNvSpPr txBox="1">
            <a:spLocks noChangeArrowheads="1"/>
          </p:cNvSpPr>
          <p:nvPr/>
        </p:nvSpPr>
        <p:spPr bwMode="auto">
          <a:xfrm>
            <a:off x="7956550" y="3357563"/>
            <a:ext cx="1187450" cy="579437"/>
          </a:xfrm>
          <a:prstGeom prst="rect">
            <a:avLst/>
          </a:prstGeom>
          <a:solidFill>
            <a:schemeClr val="tx1"/>
          </a:solidFill>
          <a:ln w="9525">
            <a:noFill/>
            <a:miter lim="800000"/>
            <a:headEnd/>
            <a:tailEnd/>
          </a:ln>
        </p:spPr>
        <p:txBody>
          <a:bodyPr>
            <a:spAutoFit/>
          </a:bodyPr>
          <a:lstStyle/>
          <a:p>
            <a:pPr algn="ctr">
              <a:spcBef>
                <a:spcPct val="50000"/>
              </a:spcBef>
            </a:pPr>
            <a:r>
              <a:rPr lang="zh-CN" altLang="en-US" sz="3200">
                <a:solidFill>
                  <a:schemeClr val="bg1"/>
                </a:solidFill>
              </a:rPr>
              <a:t>＋</a:t>
            </a:r>
            <a:r>
              <a:rPr lang="en-US" altLang="zh-CN" sz="3200">
                <a:solidFill>
                  <a:schemeClr val="bg1"/>
                </a:solidFill>
              </a:rPr>
              <a:t>P</a:t>
            </a:r>
          </a:p>
        </p:txBody>
      </p:sp>
      <p:sp>
        <p:nvSpPr>
          <p:cNvPr id="149510" name="Text Box 8"/>
          <p:cNvSpPr txBox="1">
            <a:spLocks noChangeArrowheads="1"/>
          </p:cNvSpPr>
          <p:nvPr/>
        </p:nvSpPr>
        <p:spPr bwMode="auto">
          <a:xfrm>
            <a:off x="7451725" y="404813"/>
            <a:ext cx="671513" cy="2663825"/>
          </a:xfrm>
          <a:prstGeom prst="rect">
            <a:avLst/>
          </a:prstGeom>
          <a:noFill/>
          <a:ln w="9525">
            <a:noFill/>
            <a:miter lim="800000"/>
            <a:headEnd/>
            <a:tailEnd/>
          </a:ln>
        </p:spPr>
        <p:txBody>
          <a:bodyPr vert="eaVert">
            <a:spAutoFit/>
          </a:bodyPr>
          <a:lstStyle/>
          <a:p>
            <a:pPr algn="ctr">
              <a:spcBef>
                <a:spcPct val="50000"/>
              </a:spcBef>
            </a:pPr>
            <a:r>
              <a:rPr lang="zh-CN" altLang="en-US" sz="3200">
                <a:ea typeface="黑体" pitchFamily="49" charset="-122"/>
              </a:rPr>
              <a:t>水培小白菜</a:t>
            </a:r>
          </a:p>
        </p:txBody>
      </p:sp>
    </p:spTree>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8" name="AutoShape 2" descr="P-deficient%20maize"/>
          <p:cNvSpPr>
            <a:spLocks noChangeAspect="1" noChangeArrowheads="1"/>
          </p:cNvSpPr>
          <p:nvPr/>
        </p:nvSpPr>
        <p:spPr bwMode="auto">
          <a:xfrm>
            <a:off x="2857500" y="1771650"/>
            <a:ext cx="3429000" cy="3314700"/>
          </a:xfrm>
          <a:prstGeom prst="rect">
            <a:avLst/>
          </a:prstGeom>
          <a:noFill/>
          <a:ln w="9525">
            <a:noFill/>
            <a:miter lim="800000"/>
            <a:headEnd/>
            <a:tailEnd/>
          </a:ln>
        </p:spPr>
        <p:txBody>
          <a:bodyPr/>
          <a:lstStyle/>
          <a:p>
            <a:endParaRPr lang="zh-CN" altLang="en-US" b="0"/>
          </a:p>
        </p:txBody>
      </p:sp>
      <p:pic>
        <p:nvPicPr>
          <p:cNvPr id="249859" name="Picture 3"/>
          <p:cNvPicPr>
            <a:picLocks noChangeAspect="1" noChangeArrowheads="1"/>
          </p:cNvPicPr>
          <p:nvPr/>
        </p:nvPicPr>
        <p:blipFill>
          <a:blip r:embed="rId2" cstate="print"/>
          <a:srcRect b="6549"/>
          <a:stretch>
            <a:fillRect/>
          </a:stretch>
        </p:blipFill>
        <p:spPr bwMode="auto">
          <a:xfrm>
            <a:off x="2123728" y="620688"/>
            <a:ext cx="5363344" cy="4845294"/>
          </a:xfrm>
          <a:prstGeom prst="rect">
            <a:avLst/>
          </a:prstGeom>
          <a:noFill/>
          <a:ln w="9525">
            <a:noFill/>
            <a:miter lim="800000"/>
            <a:headEnd/>
            <a:tailEnd/>
          </a:ln>
        </p:spPr>
      </p:pic>
      <p:sp>
        <p:nvSpPr>
          <p:cNvPr id="249860" name="Rectangle 4"/>
          <p:cNvSpPr>
            <a:spLocks noChangeArrowheads="1"/>
          </p:cNvSpPr>
          <p:nvPr/>
        </p:nvSpPr>
        <p:spPr bwMode="auto">
          <a:xfrm>
            <a:off x="611188" y="5589240"/>
            <a:ext cx="7920037" cy="936625"/>
          </a:xfrm>
          <a:prstGeom prst="rect">
            <a:avLst/>
          </a:prstGeom>
          <a:noFill/>
          <a:ln w="9525">
            <a:noFill/>
            <a:miter lim="800000"/>
            <a:headEnd/>
            <a:tailEnd/>
          </a:ln>
        </p:spPr>
        <p:txBody>
          <a:bodyPr lIns="111125" tIns="55562" rIns="111125" bIns="55562"/>
          <a:lstStyle/>
          <a:p>
            <a:pPr algn="ctr">
              <a:lnSpc>
                <a:spcPct val="150000"/>
              </a:lnSpc>
            </a:pPr>
            <a:r>
              <a:rPr lang="en-US" altLang="zh-CN" dirty="0"/>
              <a:t>    </a:t>
            </a:r>
            <a:r>
              <a:rPr lang="zh-CN" altLang="en-US" dirty="0">
                <a:ea typeface="黑体" pitchFamily="49" charset="-122"/>
              </a:rPr>
              <a:t>苗期时植株矮小，因为碳水化合物代谢受阻，植物体内易形成花青素，如玉米的茎常出现紫红色症状。</a:t>
            </a:r>
          </a:p>
        </p:txBody>
      </p:sp>
    </p:spTree>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0882" name="Picture 2" descr="15"/>
          <p:cNvPicPr>
            <a:picLocks noChangeAspect="1" noChangeArrowheads="1"/>
          </p:cNvPicPr>
          <p:nvPr/>
        </p:nvPicPr>
        <p:blipFill>
          <a:blip r:embed="rId3" cstate="print"/>
          <a:srcRect/>
          <a:stretch>
            <a:fillRect/>
          </a:stretch>
        </p:blipFill>
        <p:spPr bwMode="auto">
          <a:xfrm>
            <a:off x="2915816" y="548680"/>
            <a:ext cx="3517652" cy="2638239"/>
          </a:xfrm>
          <a:prstGeom prst="rect">
            <a:avLst/>
          </a:prstGeom>
          <a:noFill/>
          <a:ln w="9525">
            <a:noFill/>
            <a:miter lim="800000"/>
            <a:headEnd/>
            <a:tailEnd/>
          </a:ln>
        </p:spPr>
      </p:pic>
      <p:pic>
        <p:nvPicPr>
          <p:cNvPr id="250883" name="Picture 3" descr="p-2"/>
          <p:cNvPicPr>
            <a:picLocks noChangeAspect="1" noChangeArrowheads="1"/>
          </p:cNvPicPr>
          <p:nvPr/>
        </p:nvPicPr>
        <p:blipFill>
          <a:blip r:embed="rId4" cstate="print"/>
          <a:srcRect t="19398" b="8003"/>
          <a:stretch>
            <a:fillRect/>
          </a:stretch>
        </p:blipFill>
        <p:spPr bwMode="auto">
          <a:xfrm>
            <a:off x="179512" y="3356992"/>
            <a:ext cx="8964488" cy="2964817"/>
          </a:xfrm>
          <a:prstGeom prst="rect">
            <a:avLst/>
          </a:prstGeom>
          <a:noFill/>
          <a:ln w="9525">
            <a:noFill/>
            <a:miter lim="800000"/>
            <a:headEnd/>
            <a:tailEnd/>
          </a:ln>
        </p:spPr>
      </p:pic>
      <p:sp>
        <p:nvSpPr>
          <p:cNvPr id="250884" name="Text Box 4"/>
          <p:cNvSpPr txBox="1">
            <a:spLocks noChangeArrowheads="1"/>
          </p:cNvSpPr>
          <p:nvPr/>
        </p:nvSpPr>
        <p:spPr bwMode="auto">
          <a:xfrm>
            <a:off x="1908175" y="6279703"/>
            <a:ext cx="5257800" cy="461665"/>
          </a:xfrm>
          <a:prstGeom prst="rect">
            <a:avLst/>
          </a:prstGeom>
          <a:noFill/>
          <a:ln w="9525">
            <a:noFill/>
            <a:miter lim="800000"/>
            <a:headEnd/>
            <a:tailEnd/>
          </a:ln>
        </p:spPr>
        <p:txBody>
          <a:bodyPr>
            <a:spAutoFit/>
          </a:bodyPr>
          <a:lstStyle/>
          <a:p>
            <a:pPr algn="ctr">
              <a:spcBef>
                <a:spcPct val="50000"/>
              </a:spcBef>
            </a:pPr>
            <a:r>
              <a:rPr lang="zh-CN" altLang="en-US" sz="2400" dirty="0">
                <a:latin typeface="黑体" pitchFamily="49" charset="-122"/>
                <a:ea typeface="黑体" pitchFamily="49" charset="-122"/>
              </a:rPr>
              <a:t>油 菜 缺 磷 叶 序</a:t>
            </a:r>
          </a:p>
        </p:txBody>
      </p:sp>
    </p:spTree>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Grp="1" noChangeArrowheads="1"/>
          </p:cNvSpPr>
          <p:nvPr>
            <p:ph type="sldNum" sz="quarter" idx="12"/>
          </p:nvPr>
        </p:nvSpPr>
        <p:spPr>
          <a:ln/>
        </p:spPr>
        <p:txBody>
          <a:bodyPr/>
          <a:lstStyle/>
          <a:p>
            <a:pPr>
              <a:defRPr/>
            </a:pPr>
            <a:fld id="{BBC72FB7-8508-4CEE-BE91-41800779BB9B}" type="slidenum">
              <a:rPr lang="en-US" altLang="zh-CN"/>
              <a:pPr>
                <a:defRPr/>
              </a:pPr>
              <a:t>59</a:t>
            </a:fld>
            <a:endParaRPr lang="en-US" altLang="zh-CN"/>
          </a:p>
        </p:txBody>
      </p:sp>
      <p:pic>
        <p:nvPicPr>
          <p:cNvPr id="251906" name="Picture 2" descr="P0-3291"/>
          <p:cNvPicPr>
            <a:picLocks noChangeAspect="1" noChangeArrowheads="1"/>
          </p:cNvPicPr>
          <p:nvPr/>
        </p:nvPicPr>
        <p:blipFill>
          <a:blip r:embed="rId2" cstate="print"/>
          <a:srcRect/>
          <a:stretch>
            <a:fillRect/>
          </a:stretch>
        </p:blipFill>
        <p:spPr bwMode="auto">
          <a:xfrm>
            <a:off x="107504" y="548680"/>
            <a:ext cx="4724400" cy="3371850"/>
          </a:xfrm>
          <a:prstGeom prst="rect">
            <a:avLst/>
          </a:prstGeom>
          <a:noFill/>
          <a:ln w="9525">
            <a:noFill/>
            <a:miter lim="800000"/>
            <a:headEnd/>
            <a:tailEnd/>
          </a:ln>
        </p:spPr>
      </p:pic>
      <p:pic>
        <p:nvPicPr>
          <p:cNvPr id="251907" name="Picture 3" descr="P1-3291"/>
          <p:cNvPicPr>
            <a:picLocks noChangeAspect="1" noChangeArrowheads="1"/>
          </p:cNvPicPr>
          <p:nvPr/>
        </p:nvPicPr>
        <p:blipFill>
          <a:blip r:embed="rId3" cstate="print"/>
          <a:srcRect/>
          <a:stretch>
            <a:fillRect/>
          </a:stretch>
        </p:blipFill>
        <p:spPr bwMode="auto">
          <a:xfrm>
            <a:off x="5004048" y="2924944"/>
            <a:ext cx="3958651" cy="3933056"/>
          </a:xfrm>
          <a:prstGeom prst="rect">
            <a:avLst/>
          </a:prstGeom>
          <a:noFill/>
          <a:ln w="9525">
            <a:noFill/>
            <a:miter lim="800000"/>
            <a:headEnd/>
            <a:tailEnd/>
          </a:ln>
        </p:spPr>
      </p:pic>
      <p:sp>
        <p:nvSpPr>
          <p:cNvPr id="251908" name="Rectangle 4"/>
          <p:cNvSpPr>
            <a:spLocks noChangeArrowheads="1"/>
          </p:cNvSpPr>
          <p:nvPr/>
        </p:nvSpPr>
        <p:spPr bwMode="auto">
          <a:xfrm>
            <a:off x="323850" y="4076700"/>
            <a:ext cx="4248150" cy="1978025"/>
          </a:xfrm>
          <a:prstGeom prst="rect">
            <a:avLst/>
          </a:prstGeom>
          <a:noFill/>
          <a:ln w="9525">
            <a:noFill/>
            <a:miter lim="800000"/>
            <a:headEnd/>
            <a:tailEnd/>
          </a:ln>
        </p:spPr>
        <p:txBody>
          <a:bodyPr lIns="111125" tIns="55562" rIns="111125" bIns="55562"/>
          <a:lstStyle/>
          <a:p>
            <a:r>
              <a:rPr lang="en-US" altLang="zh-CN" sz="3200" dirty="0">
                <a:ea typeface="黑体" pitchFamily="49" charset="-122"/>
              </a:rPr>
              <a:t>	</a:t>
            </a:r>
            <a:r>
              <a:rPr lang="zh-CN" altLang="en-US" sz="3200" dirty="0">
                <a:ea typeface="黑体" pitchFamily="49" charset="-122"/>
              </a:rPr>
              <a:t>缺磷导致作物植株矮小，禾谷类作物分蘖减少，叶色暗绿，迟熟</a:t>
            </a:r>
          </a:p>
        </p:txBody>
      </p:sp>
      <p:sp>
        <p:nvSpPr>
          <p:cNvPr id="251909" name="Text Box 5"/>
          <p:cNvSpPr txBox="1">
            <a:spLocks noChangeArrowheads="1"/>
          </p:cNvSpPr>
          <p:nvPr/>
        </p:nvSpPr>
        <p:spPr bwMode="auto">
          <a:xfrm>
            <a:off x="5004048" y="692696"/>
            <a:ext cx="936625" cy="538163"/>
          </a:xfrm>
          <a:prstGeom prst="rect">
            <a:avLst/>
          </a:prstGeom>
          <a:noFill/>
          <a:ln w="9525">
            <a:noFill/>
            <a:miter lim="800000"/>
            <a:headEnd/>
            <a:tailEnd/>
          </a:ln>
        </p:spPr>
        <p:txBody>
          <a:bodyPr wrap="none" lIns="111125" tIns="55562" rIns="111125" bIns="55562">
            <a:spAutoFit/>
          </a:bodyPr>
          <a:lstStyle/>
          <a:p>
            <a:r>
              <a:rPr lang="zh-CN" altLang="en-US" sz="2800" dirty="0">
                <a:latin typeface="Arial" pitchFamily="34" charset="0"/>
                <a:ea typeface="黑体" pitchFamily="49" charset="-122"/>
              </a:rPr>
              <a:t>缺磷</a:t>
            </a:r>
          </a:p>
        </p:txBody>
      </p:sp>
      <p:sp>
        <p:nvSpPr>
          <p:cNvPr id="251910" name="Text Box 6"/>
          <p:cNvSpPr txBox="1">
            <a:spLocks noChangeArrowheads="1"/>
          </p:cNvSpPr>
          <p:nvPr/>
        </p:nvSpPr>
        <p:spPr bwMode="auto">
          <a:xfrm>
            <a:off x="7885113" y="1863725"/>
            <a:ext cx="936625" cy="538163"/>
          </a:xfrm>
          <a:prstGeom prst="rect">
            <a:avLst/>
          </a:prstGeom>
          <a:noFill/>
          <a:ln w="9525">
            <a:noFill/>
            <a:miter lim="800000"/>
            <a:headEnd/>
            <a:tailEnd/>
          </a:ln>
        </p:spPr>
        <p:txBody>
          <a:bodyPr wrap="none" lIns="111125" tIns="55562" rIns="111125" bIns="55562">
            <a:spAutoFit/>
          </a:bodyPr>
          <a:lstStyle/>
          <a:p>
            <a:r>
              <a:rPr lang="zh-CN" altLang="en-US" sz="2800" dirty="0">
                <a:latin typeface="Arial" pitchFamily="34" charset="0"/>
                <a:ea typeface="黑体" pitchFamily="49" charset="-122"/>
              </a:rPr>
              <a:t>正常</a:t>
            </a: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86816" y="274638"/>
            <a:ext cx="8229600" cy="1143000"/>
          </a:xfrm>
        </p:spPr>
        <p:txBody>
          <a:bodyPr/>
          <a:lstStyle/>
          <a:p>
            <a:pPr eaLnBrk="1" hangingPunct="1">
              <a:defRPr/>
            </a:pPr>
            <a:r>
              <a:rPr lang="zh-CN" altLang="en-US" sz="2800" dirty="0">
                <a:solidFill>
                  <a:srgbClr val="FFFF00"/>
                </a:solidFill>
                <a:ea typeface="宋体" pitchFamily="2" charset="-122"/>
              </a:rPr>
              <a:t>根系特点</a:t>
            </a:r>
          </a:p>
        </p:txBody>
      </p:sp>
      <p:sp>
        <p:nvSpPr>
          <p:cNvPr id="8195" name="Rectangle 3"/>
          <p:cNvSpPr>
            <a:spLocks noGrp="1" noChangeArrowheads="1"/>
          </p:cNvSpPr>
          <p:nvPr>
            <p:ph type="body" idx="1"/>
          </p:nvPr>
        </p:nvSpPr>
        <p:spPr>
          <a:xfrm>
            <a:off x="-252314" y="1639888"/>
            <a:ext cx="6840538" cy="4525962"/>
          </a:xfrm>
        </p:spPr>
        <p:txBody>
          <a:bodyPr/>
          <a:lstStyle/>
          <a:p>
            <a:pPr eaLnBrk="1" hangingPunct="1">
              <a:lnSpc>
                <a:spcPct val="90000"/>
              </a:lnSpc>
              <a:buFont typeface="Symbol" pitchFamily="18" charset="2"/>
              <a:buNone/>
              <a:defRPr/>
            </a:pPr>
            <a:r>
              <a:rPr lang="zh-CN" altLang="en-US" sz="2800" dirty="0">
                <a:solidFill>
                  <a:srgbClr val="0BF57A"/>
                </a:solidFill>
                <a:ea typeface="宋体" pitchFamily="2" charset="-122"/>
              </a:rPr>
              <a:t>    </a:t>
            </a:r>
            <a:r>
              <a:rPr lang="zh-CN" altLang="en-US" sz="2400" b="1" dirty="0">
                <a:solidFill>
                  <a:srgbClr val="0BF57A"/>
                </a:solidFill>
                <a:ea typeface="宋体" pitchFamily="2" charset="-122"/>
              </a:rPr>
              <a:t>直根系</a:t>
            </a:r>
            <a:r>
              <a:rPr lang="zh-CN" altLang="en-US" sz="2400" b="1" dirty="0">
                <a:ea typeface="宋体" pitchFamily="2" charset="-122"/>
              </a:rPr>
              <a:t>：凡是有一个明显主根的根系叫直根系.</a:t>
            </a:r>
          </a:p>
          <a:p>
            <a:pPr eaLnBrk="1" hangingPunct="1">
              <a:lnSpc>
                <a:spcPct val="90000"/>
              </a:lnSpc>
              <a:buFont typeface="Symbol" pitchFamily="18" charset="2"/>
              <a:buNone/>
              <a:defRPr/>
            </a:pPr>
            <a:r>
              <a:rPr lang="zh-CN" altLang="en-US" sz="2400" b="1" dirty="0">
                <a:ea typeface="宋体" pitchFamily="2" charset="-122"/>
              </a:rPr>
              <a:t>                      直根系的作物根系主次分明，分层清</a:t>
            </a:r>
          </a:p>
          <a:p>
            <a:pPr eaLnBrk="1" hangingPunct="1">
              <a:lnSpc>
                <a:spcPct val="90000"/>
              </a:lnSpc>
              <a:buFont typeface="Symbol" pitchFamily="18" charset="2"/>
              <a:buNone/>
              <a:defRPr/>
            </a:pPr>
            <a:r>
              <a:rPr lang="zh-CN" altLang="en-US" sz="2400" b="1" dirty="0">
                <a:ea typeface="宋体" pitchFamily="2" charset="-122"/>
              </a:rPr>
              <a:t>                       楚，伸人土壤较深。</a:t>
            </a:r>
            <a:endParaRPr lang="en-US" altLang="zh-CN" sz="2400" b="1" dirty="0">
              <a:ea typeface="宋体" pitchFamily="2" charset="-122"/>
            </a:endParaRPr>
          </a:p>
          <a:p>
            <a:pPr eaLnBrk="1" hangingPunct="1">
              <a:lnSpc>
                <a:spcPct val="90000"/>
              </a:lnSpc>
              <a:buFont typeface="Symbol" pitchFamily="18" charset="2"/>
              <a:buNone/>
              <a:defRPr/>
            </a:pPr>
            <a:endParaRPr lang="zh-CN" altLang="en-US" sz="2400" b="1" dirty="0">
              <a:ea typeface="宋体" pitchFamily="2" charset="-122"/>
            </a:endParaRPr>
          </a:p>
          <a:p>
            <a:pPr eaLnBrk="1" hangingPunct="1">
              <a:lnSpc>
                <a:spcPct val="90000"/>
              </a:lnSpc>
              <a:buFont typeface="Symbol" pitchFamily="18" charset="2"/>
              <a:buNone/>
              <a:defRPr/>
            </a:pPr>
            <a:r>
              <a:rPr lang="zh-CN" altLang="en-US" sz="2400" b="1" dirty="0">
                <a:ea typeface="宋体" pitchFamily="2" charset="-122"/>
              </a:rPr>
              <a:t>     </a:t>
            </a:r>
            <a:r>
              <a:rPr lang="zh-CN" altLang="en-US" sz="2400" b="1" dirty="0">
                <a:solidFill>
                  <a:srgbClr val="0BF57A"/>
                </a:solidFill>
                <a:ea typeface="宋体" pitchFamily="2" charset="-122"/>
              </a:rPr>
              <a:t>须根系</a:t>
            </a:r>
            <a:r>
              <a:rPr lang="zh-CN" altLang="en-US" sz="2400" b="1" dirty="0">
                <a:ea typeface="宋体" pitchFamily="2" charset="-122"/>
              </a:rPr>
              <a:t>：凡是没有明显主根的根系称为须根系。</a:t>
            </a:r>
          </a:p>
          <a:p>
            <a:pPr eaLnBrk="1" hangingPunct="1">
              <a:lnSpc>
                <a:spcPct val="90000"/>
              </a:lnSpc>
              <a:buFont typeface="Symbol" pitchFamily="18" charset="2"/>
              <a:buNone/>
              <a:defRPr/>
            </a:pPr>
            <a:r>
              <a:rPr lang="zh-CN" altLang="en-US" sz="2400" b="1" dirty="0">
                <a:ea typeface="宋体" pitchFamily="2" charset="-122"/>
              </a:rPr>
              <a:t>                      在种子萌发之后，胚根生长不久，就</a:t>
            </a:r>
          </a:p>
          <a:p>
            <a:pPr eaLnBrk="1" hangingPunct="1">
              <a:lnSpc>
                <a:spcPct val="90000"/>
              </a:lnSpc>
              <a:buFont typeface="Symbol" pitchFamily="18" charset="2"/>
              <a:buNone/>
              <a:defRPr/>
            </a:pPr>
            <a:r>
              <a:rPr lang="zh-CN" altLang="en-US" sz="2400" b="1" dirty="0">
                <a:ea typeface="宋体" pitchFamily="2" charset="-122"/>
              </a:rPr>
              <a:t>                      停止了生长而由下胚轴和茎下部的</a:t>
            </a:r>
          </a:p>
          <a:p>
            <a:pPr eaLnBrk="1" hangingPunct="1">
              <a:lnSpc>
                <a:spcPct val="90000"/>
              </a:lnSpc>
              <a:buFont typeface="Symbol" pitchFamily="18" charset="2"/>
              <a:buNone/>
              <a:defRPr/>
            </a:pPr>
            <a:r>
              <a:rPr lang="zh-CN" altLang="en-US" sz="2400" b="1" dirty="0">
                <a:ea typeface="宋体" pitchFamily="2" charset="-122"/>
              </a:rPr>
              <a:t>                      节上长出许多不定根。须根系作物</a:t>
            </a:r>
          </a:p>
          <a:p>
            <a:pPr eaLnBrk="1" hangingPunct="1">
              <a:lnSpc>
                <a:spcPct val="90000"/>
              </a:lnSpc>
              <a:buFont typeface="Symbol" pitchFamily="18" charset="2"/>
              <a:buNone/>
              <a:defRPr/>
            </a:pPr>
            <a:r>
              <a:rPr lang="zh-CN" altLang="en-US" sz="2400" b="1" dirty="0">
                <a:ea typeface="宋体" pitchFamily="2" charset="-122"/>
              </a:rPr>
              <a:t>                      的根系主次不清，伸人土壤较浅，整</a:t>
            </a:r>
          </a:p>
          <a:p>
            <a:pPr eaLnBrk="1" hangingPunct="1">
              <a:lnSpc>
                <a:spcPct val="90000"/>
              </a:lnSpc>
              <a:buFont typeface="Symbol" pitchFamily="18" charset="2"/>
              <a:buNone/>
              <a:defRPr/>
            </a:pPr>
            <a:r>
              <a:rPr lang="zh-CN" altLang="en-US" sz="2400" b="1" dirty="0">
                <a:ea typeface="宋体" pitchFamily="2" charset="-122"/>
              </a:rPr>
              <a:t>                      个根系呈须状。</a:t>
            </a:r>
          </a:p>
          <a:p>
            <a:pPr eaLnBrk="1" hangingPunct="1">
              <a:lnSpc>
                <a:spcPct val="90000"/>
              </a:lnSpc>
              <a:defRPr/>
            </a:pPr>
            <a:endParaRPr lang="zh-CN" altLang="en-US" sz="2800" b="1" dirty="0">
              <a:ea typeface="宋体" pitchFamily="2" charset="-122"/>
            </a:endParaRPr>
          </a:p>
          <a:p>
            <a:pPr eaLnBrk="1" hangingPunct="1">
              <a:lnSpc>
                <a:spcPct val="90000"/>
              </a:lnSpc>
              <a:defRPr/>
            </a:pPr>
            <a:endParaRPr lang="zh-CN" altLang="en-US" sz="2800" dirty="0">
              <a:ea typeface="宋体" pitchFamily="2" charset="-122"/>
            </a:endParaRPr>
          </a:p>
        </p:txBody>
      </p:sp>
      <p:pic>
        <p:nvPicPr>
          <p:cNvPr id="7" name="Picture 5" descr="蔬菜根"/>
          <p:cNvPicPr>
            <a:picLocks noChangeAspect="1" noChangeArrowheads="1"/>
          </p:cNvPicPr>
          <p:nvPr/>
        </p:nvPicPr>
        <p:blipFill>
          <a:blip r:embed="rId2" cstate="print"/>
          <a:srcRect/>
          <a:stretch>
            <a:fillRect/>
          </a:stretch>
        </p:blipFill>
        <p:spPr bwMode="auto">
          <a:xfrm>
            <a:off x="6732240" y="1268413"/>
            <a:ext cx="2324100" cy="1901825"/>
          </a:xfrm>
          <a:prstGeom prst="rect">
            <a:avLst/>
          </a:prstGeom>
          <a:noFill/>
          <a:ln w="9525">
            <a:noFill/>
            <a:miter lim="800000"/>
            <a:headEnd/>
            <a:tailEnd/>
          </a:ln>
        </p:spPr>
      </p:pic>
      <p:pic>
        <p:nvPicPr>
          <p:cNvPr id="8" name="Picture 4" descr="玉米根"/>
          <p:cNvPicPr>
            <a:picLocks noChangeAspect="1" noChangeArrowheads="1"/>
          </p:cNvPicPr>
          <p:nvPr/>
        </p:nvPicPr>
        <p:blipFill>
          <a:blip r:embed="rId3" cstate="print"/>
          <a:srcRect/>
          <a:stretch>
            <a:fillRect/>
          </a:stretch>
        </p:blipFill>
        <p:spPr bwMode="auto">
          <a:xfrm>
            <a:off x="6732240" y="4077072"/>
            <a:ext cx="2232025" cy="208788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195">
                                            <p:txEl>
                                              <p:pRg st="0" end="0"/>
                                            </p:txEl>
                                          </p:spTgt>
                                        </p:tgtEl>
                                        <p:attrNameLst>
                                          <p:attrName>style.visibility</p:attrName>
                                        </p:attrNameLst>
                                      </p:cBhvr>
                                      <p:to>
                                        <p:strVal val="visible"/>
                                      </p:to>
                                    </p:set>
                                    <p:anim calcmode="lin" valueType="num">
                                      <p:cBhvr additive="base">
                                        <p:cTn id="7" dur="500" fill="hold"/>
                                        <p:tgtEl>
                                          <p:spTgt spid="819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195">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8195">
                                            <p:txEl>
                                              <p:pRg st="1" end="1"/>
                                            </p:txEl>
                                          </p:spTgt>
                                        </p:tgtEl>
                                        <p:attrNameLst>
                                          <p:attrName>style.visibility</p:attrName>
                                        </p:attrNameLst>
                                      </p:cBhvr>
                                      <p:to>
                                        <p:strVal val="visible"/>
                                      </p:to>
                                    </p:set>
                                    <p:anim calcmode="lin" valueType="num">
                                      <p:cBhvr additive="base">
                                        <p:cTn id="11" dur="500" fill="hold"/>
                                        <p:tgtEl>
                                          <p:spTgt spid="8195">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8195">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8195">
                                            <p:txEl>
                                              <p:pRg st="2" end="2"/>
                                            </p:txEl>
                                          </p:spTgt>
                                        </p:tgtEl>
                                        <p:attrNameLst>
                                          <p:attrName>style.visibility</p:attrName>
                                        </p:attrNameLst>
                                      </p:cBhvr>
                                      <p:to>
                                        <p:strVal val="visible"/>
                                      </p:to>
                                    </p:set>
                                    <p:anim calcmode="lin" valueType="num">
                                      <p:cBhvr additive="base">
                                        <p:cTn id="15" dur="500" fill="hold"/>
                                        <p:tgtEl>
                                          <p:spTgt spid="8195">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819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8195">
                                            <p:txEl>
                                              <p:pRg st="4" end="4"/>
                                            </p:txEl>
                                          </p:spTgt>
                                        </p:tgtEl>
                                        <p:attrNameLst>
                                          <p:attrName>style.visibility</p:attrName>
                                        </p:attrNameLst>
                                      </p:cBhvr>
                                      <p:to>
                                        <p:strVal val="visible"/>
                                      </p:to>
                                    </p:set>
                                    <p:anim calcmode="lin" valueType="num">
                                      <p:cBhvr additive="base">
                                        <p:cTn id="21" dur="500" fill="hold"/>
                                        <p:tgtEl>
                                          <p:spTgt spid="8195">
                                            <p:txEl>
                                              <p:pRg st="4" end="4"/>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8195">
                                            <p:txEl>
                                              <p:pRg st="4" end="4"/>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8195">
                                            <p:txEl>
                                              <p:pRg st="5" end="5"/>
                                            </p:txEl>
                                          </p:spTgt>
                                        </p:tgtEl>
                                        <p:attrNameLst>
                                          <p:attrName>style.visibility</p:attrName>
                                        </p:attrNameLst>
                                      </p:cBhvr>
                                      <p:to>
                                        <p:strVal val="visible"/>
                                      </p:to>
                                    </p:set>
                                    <p:anim calcmode="lin" valueType="num">
                                      <p:cBhvr additive="base">
                                        <p:cTn id="25" dur="500" fill="hold"/>
                                        <p:tgtEl>
                                          <p:spTgt spid="8195">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8195">
                                            <p:txEl>
                                              <p:pRg st="5" end="5"/>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8195">
                                            <p:txEl>
                                              <p:pRg st="6" end="6"/>
                                            </p:txEl>
                                          </p:spTgt>
                                        </p:tgtEl>
                                        <p:attrNameLst>
                                          <p:attrName>style.visibility</p:attrName>
                                        </p:attrNameLst>
                                      </p:cBhvr>
                                      <p:to>
                                        <p:strVal val="visible"/>
                                      </p:to>
                                    </p:set>
                                    <p:anim calcmode="lin" valueType="num">
                                      <p:cBhvr additive="base">
                                        <p:cTn id="29" dur="500" fill="hold"/>
                                        <p:tgtEl>
                                          <p:spTgt spid="8195">
                                            <p:txEl>
                                              <p:pRg st="6" end="6"/>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8195">
                                            <p:txEl>
                                              <p:pRg st="6" end="6"/>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8195">
                                            <p:txEl>
                                              <p:pRg st="7" end="7"/>
                                            </p:txEl>
                                          </p:spTgt>
                                        </p:tgtEl>
                                        <p:attrNameLst>
                                          <p:attrName>style.visibility</p:attrName>
                                        </p:attrNameLst>
                                      </p:cBhvr>
                                      <p:to>
                                        <p:strVal val="visible"/>
                                      </p:to>
                                    </p:set>
                                    <p:anim calcmode="lin" valueType="num">
                                      <p:cBhvr additive="base">
                                        <p:cTn id="33" dur="500" fill="hold"/>
                                        <p:tgtEl>
                                          <p:spTgt spid="8195">
                                            <p:txEl>
                                              <p:pRg st="7" end="7"/>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8195">
                                            <p:txEl>
                                              <p:pRg st="7" end="7"/>
                                            </p:txEl>
                                          </p:spTgt>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8195">
                                            <p:txEl>
                                              <p:pRg st="8" end="8"/>
                                            </p:txEl>
                                          </p:spTgt>
                                        </p:tgtEl>
                                        <p:attrNameLst>
                                          <p:attrName>style.visibility</p:attrName>
                                        </p:attrNameLst>
                                      </p:cBhvr>
                                      <p:to>
                                        <p:strVal val="visible"/>
                                      </p:to>
                                    </p:set>
                                    <p:anim calcmode="lin" valueType="num">
                                      <p:cBhvr additive="base">
                                        <p:cTn id="37" dur="500" fill="hold"/>
                                        <p:tgtEl>
                                          <p:spTgt spid="8195">
                                            <p:txEl>
                                              <p:pRg st="8" end="8"/>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8195">
                                            <p:txEl>
                                              <p:pRg st="8" end="8"/>
                                            </p:txEl>
                                          </p:spTgt>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8195">
                                            <p:txEl>
                                              <p:pRg st="9" end="9"/>
                                            </p:txEl>
                                          </p:spTgt>
                                        </p:tgtEl>
                                        <p:attrNameLst>
                                          <p:attrName>style.visibility</p:attrName>
                                        </p:attrNameLst>
                                      </p:cBhvr>
                                      <p:to>
                                        <p:strVal val="visible"/>
                                      </p:to>
                                    </p:set>
                                    <p:anim calcmode="lin" valueType="num">
                                      <p:cBhvr additive="base">
                                        <p:cTn id="41" dur="500" fill="hold"/>
                                        <p:tgtEl>
                                          <p:spTgt spid="8195">
                                            <p:txEl>
                                              <p:pRg st="9" end="9"/>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8195">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nodeType="clickEffect">
                                  <p:stCondLst>
                                    <p:cond delay="0"/>
                                  </p:stCondLst>
                                  <p:childTnLst>
                                    <p:set>
                                      <p:cBhvr>
                                        <p:cTn id="46" dur="1" fill="hold">
                                          <p:stCondLst>
                                            <p:cond delay="0"/>
                                          </p:stCondLst>
                                        </p:cTn>
                                        <p:tgtEl>
                                          <p:spTgt spid="7"/>
                                        </p:tgtEl>
                                        <p:attrNameLst>
                                          <p:attrName>style.visibility</p:attrName>
                                        </p:attrNameLst>
                                      </p:cBhvr>
                                      <p:to>
                                        <p:strVal val="visible"/>
                                      </p:to>
                                    </p:set>
                                    <p:anim calcmode="lin" valueType="num">
                                      <p:cBhvr additive="base">
                                        <p:cTn id="47" dur="500" fill="hold"/>
                                        <p:tgtEl>
                                          <p:spTgt spid="7"/>
                                        </p:tgtEl>
                                        <p:attrNameLst>
                                          <p:attrName>ppt_x</p:attrName>
                                        </p:attrNameLst>
                                      </p:cBhvr>
                                      <p:tavLst>
                                        <p:tav tm="0">
                                          <p:val>
                                            <p:strVal val="#ppt_x"/>
                                          </p:val>
                                        </p:tav>
                                        <p:tav tm="100000">
                                          <p:val>
                                            <p:strVal val="#ppt_x"/>
                                          </p:val>
                                        </p:tav>
                                      </p:tavLst>
                                    </p:anim>
                                    <p:anim calcmode="lin" valueType="num">
                                      <p:cBhvr additive="base">
                                        <p:cTn id="4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4" presetClass="entr" presetSubtype="16" fill="hold" nodeType="clickEffect">
                                  <p:stCondLst>
                                    <p:cond delay="0"/>
                                  </p:stCondLst>
                                  <p:childTnLst>
                                    <p:set>
                                      <p:cBhvr>
                                        <p:cTn id="52" dur="1" fill="hold">
                                          <p:stCondLst>
                                            <p:cond delay="0"/>
                                          </p:stCondLst>
                                        </p:cTn>
                                        <p:tgtEl>
                                          <p:spTgt spid="8"/>
                                        </p:tgtEl>
                                        <p:attrNameLst>
                                          <p:attrName>style.visibility</p:attrName>
                                        </p:attrNameLst>
                                      </p:cBhvr>
                                      <p:to>
                                        <p:strVal val="visible"/>
                                      </p:to>
                                    </p:set>
                                    <p:animEffect transition="in" filter="box(in)">
                                      <p:cBhvr>
                                        <p:cTn id="5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p:txBody>
          <a:bodyPr/>
          <a:lstStyle/>
          <a:p>
            <a:pPr eaLnBrk="1" hangingPunct="1">
              <a:defRPr/>
            </a:pPr>
            <a:r>
              <a:rPr lang="zh-CN" altLang="en-US" sz="2800" dirty="0">
                <a:solidFill>
                  <a:srgbClr val="FFFF00"/>
                </a:solidFill>
                <a:ea typeface="宋体" pitchFamily="2" charset="-122"/>
              </a:rPr>
              <a:t>（三）钾的生理功能</a:t>
            </a:r>
            <a:br>
              <a:rPr lang="zh-CN" altLang="en-US" sz="2800" dirty="0">
                <a:ea typeface="宋体" pitchFamily="2" charset="-122"/>
              </a:rPr>
            </a:br>
            <a:endParaRPr lang="zh-CN" altLang="en-US" sz="2800" dirty="0">
              <a:ea typeface="宋体" pitchFamily="2" charset="-122"/>
            </a:endParaRPr>
          </a:p>
        </p:txBody>
      </p:sp>
      <p:sp>
        <p:nvSpPr>
          <p:cNvPr id="53251" name="Rectangle 3"/>
          <p:cNvSpPr>
            <a:spLocks noGrp="1" noChangeArrowheads="1"/>
          </p:cNvSpPr>
          <p:nvPr>
            <p:ph type="body" idx="1"/>
          </p:nvPr>
        </p:nvSpPr>
        <p:spPr>
          <a:xfrm>
            <a:off x="457200" y="1052512"/>
            <a:ext cx="8229600" cy="5328815"/>
          </a:xfrm>
        </p:spPr>
        <p:txBody>
          <a:bodyPr>
            <a:normAutofit fontScale="92500"/>
          </a:bodyPr>
          <a:lstStyle/>
          <a:p>
            <a:pPr marL="0" indent="342900" eaLnBrk="1" hangingPunct="1">
              <a:lnSpc>
                <a:spcPct val="150000"/>
              </a:lnSpc>
              <a:buFont typeface="Symbol" pitchFamily="18" charset="2"/>
              <a:buNone/>
              <a:defRPr/>
            </a:pPr>
            <a:r>
              <a:rPr lang="zh-CN" altLang="en-US" sz="2400" b="1" dirty="0">
                <a:solidFill>
                  <a:schemeClr val="tx1"/>
                </a:solidFill>
                <a:ea typeface="宋体" pitchFamily="2" charset="-122"/>
              </a:rPr>
              <a:t>钾是作物生长非常重要的一种元素，与氮和磷合称为</a:t>
            </a:r>
            <a:r>
              <a:rPr lang="zh-CN" altLang="en-US" sz="2400" b="1" dirty="0">
                <a:solidFill>
                  <a:srgbClr val="0BF57A"/>
                </a:solidFill>
                <a:ea typeface="黑体" pitchFamily="49" charset="-122"/>
              </a:rPr>
              <a:t>植物营养的三要素</a:t>
            </a:r>
            <a:r>
              <a:rPr lang="zh-CN" altLang="en-US" sz="2400" b="1" dirty="0">
                <a:solidFill>
                  <a:srgbClr val="FF0000"/>
                </a:solidFill>
                <a:ea typeface="宋体" pitchFamily="2" charset="-122"/>
              </a:rPr>
              <a:t>。</a:t>
            </a:r>
          </a:p>
          <a:p>
            <a:pPr marL="0" indent="342900" eaLnBrk="1" hangingPunct="1">
              <a:lnSpc>
                <a:spcPct val="170000"/>
              </a:lnSpc>
              <a:buFont typeface="Symbol" pitchFamily="18" charset="2"/>
              <a:buNone/>
              <a:defRPr/>
            </a:pPr>
            <a:r>
              <a:rPr lang="zh-CN" altLang="en-US" sz="2400" b="1" dirty="0">
                <a:solidFill>
                  <a:srgbClr val="33CC33"/>
                </a:solidFill>
                <a:latin typeface="黑体" pitchFamily="49" charset="-122"/>
                <a:ea typeface="黑体" pitchFamily="49" charset="-122"/>
              </a:rPr>
              <a:t>1．含量：</a:t>
            </a:r>
            <a:r>
              <a:rPr lang="zh-CN" altLang="en-US" sz="2400" b="1" dirty="0">
                <a:solidFill>
                  <a:schemeClr val="tx1"/>
                </a:solidFill>
                <a:ea typeface="宋体" pitchFamily="2" charset="-122"/>
              </a:rPr>
              <a:t>作物体内的钾含量约占干重的1％左右，它是体内所有金属元素中含量最高的。</a:t>
            </a:r>
          </a:p>
          <a:p>
            <a:pPr marL="0" indent="342900" eaLnBrk="1" hangingPunct="1">
              <a:lnSpc>
                <a:spcPct val="170000"/>
              </a:lnSpc>
              <a:buFont typeface="Symbol" pitchFamily="18" charset="2"/>
              <a:buNone/>
              <a:defRPr/>
            </a:pPr>
            <a:r>
              <a:rPr lang="zh-CN" altLang="en-US" sz="2400" b="1" dirty="0">
                <a:solidFill>
                  <a:srgbClr val="33CC33"/>
                </a:solidFill>
                <a:latin typeface="黑体" pitchFamily="49" charset="-122"/>
                <a:ea typeface="黑体" pitchFamily="49" charset="-122"/>
              </a:rPr>
              <a:t>2．形式：</a:t>
            </a:r>
            <a:r>
              <a:rPr lang="zh-CN" altLang="en-US" sz="2400" b="1" dirty="0">
                <a:solidFill>
                  <a:schemeClr val="tx1"/>
                </a:solidFill>
                <a:ea typeface="宋体" pitchFamily="2" charset="-122"/>
              </a:rPr>
              <a:t>存在于体内的钾无固定的有机化合物形态，主要以</a:t>
            </a:r>
            <a:r>
              <a:rPr lang="zh-CN" altLang="en-US" sz="2400" b="1" dirty="0">
                <a:solidFill>
                  <a:srgbClr val="F01085"/>
                </a:solidFill>
                <a:ea typeface="宋体" pitchFamily="2" charset="-122"/>
              </a:rPr>
              <a:t>离子态钾</a:t>
            </a:r>
            <a:r>
              <a:rPr lang="zh-CN" altLang="en-US" sz="2400" b="1" dirty="0">
                <a:solidFill>
                  <a:schemeClr val="tx1"/>
                </a:solidFill>
                <a:ea typeface="宋体" pitchFamily="2" charset="-122"/>
              </a:rPr>
              <a:t>的形式存在。钾在作物体内的移动性较大，再利用能力很强，所以钾集中分布在代谢最活跃的器官和组织中，如幼叶、嫩芽、生长点等部位。因此，</a:t>
            </a:r>
            <a:r>
              <a:rPr lang="zh-CN" altLang="en-US" sz="2400" b="1" u="sng" dirty="0">
                <a:solidFill>
                  <a:srgbClr val="FFFF00"/>
                </a:solidFill>
                <a:ea typeface="宋体" pitchFamily="2" charset="-122"/>
              </a:rPr>
              <a:t>钾缺乏时的症状首先出现在老的组织或器官中。</a:t>
            </a:r>
          </a:p>
          <a:p>
            <a:pPr eaLnBrk="1" hangingPunct="1">
              <a:lnSpc>
                <a:spcPct val="90000"/>
              </a:lnSpc>
              <a:defRPr/>
            </a:pPr>
            <a:endParaRPr lang="zh-CN" altLang="en-US" sz="2800" b="1" dirty="0">
              <a:ea typeface="宋体" pitchFamily="2" charset="-122"/>
            </a:endParaRPr>
          </a:p>
        </p:txBody>
      </p:sp>
      <p:pic>
        <p:nvPicPr>
          <p:cNvPr id="7" name="Picture 2" descr="DSC01749-1"/>
          <p:cNvPicPr>
            <a:picLocks noChangeAspect="1" noChangeArrowheads="1"/>
          </p:cNvPicPr>
          <p:nvPr/>
        </p:nvPicPr>
        <p:blipFill>
          <a:blip r:embed="rId2" cstate="print"/>
          <a:srcRect l="21518" t="1675" r="8847" b="2084"/>
          <a:stretch>
            <a:fillRect/>
          </a:stretch>
        </p:blipFill>
        <p:spPr bwMode="auto">
          <a:xfrm>
            <a:off x="5292080" y="3212976"/>
            <a:ext cx="3098800" cy="32131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p:txBody>
          <a:bodyPr/>
          <a:lstStyle/>
          <a:p>
            <a:pPr eaLnBrk="1" hangingPunct="1">
              <a:defRPr/>
            </a:pPr>
            <a:r>
              <a:rPr lang="zh-CN" altLang="en-US" sz="2800" b="0" dirty="0">
                <a:solidFill>
                  <a:srgbClr val="33CC33"/>
                </a:solidFill>
                <a:latin typeface="黑体" pitchFamily="49" charset="-122"/>
                <a:ea typeface="黑体" pitchFamily="49" charset="-122"/>
              </a:rPr>
              <a:t>3．功能</a:t>
            </a:r>
            <a:endParaRPr lang="zh-CN" altLang="en-US" sz="2800" dirty="0">
              <a:solidFill>
                <a:srgbClr val="33CC33"/>
              </a:solidFill>
              <a:latin typeface="黑体" pitchFamily="49" charset="-122"/>
              <a:ea typeface="黑体" pitchFamily="49" charset="-122"/>
            </a:endParaRPr>
          </a:p>
        </p:txBody>
      </p:sp>
      <p:sp>
        <p:nvSpPr>
          <p:cNvPr id="54275" name="Rectangle 3"/>
          <p:cNvSpPr>
            <a:spLocks noGrp="1" noChangeArrowheads="1"/>
          </p:cNvSpPr>
          <p:nvPr>
            <p:ph type="body" idx="1"/>
          </p:nvPr>
        </p:nvSpPr>
        <p:spPr>
          <a:xfrm>
            <a:off x="457200" y="1207293"/>
            <a:ext cx="8229600" cy="4886003"/>
          </a:xfrm>
        </p:spPr>
        <p:txBody>
          <a:bodyPr>
            <a:normAutofit lnSpcReduction="10000"/>
          </a:bodyPr>
          <a:lstStyle/>
          <a:p>
            <a:pPr marL="0" indent="342900" eaLnBrk="1" hangingPunct="1">
              <a:lnSpc>
                <a:spcPct val="160000"/>
              </a:lnSpc>
              <a:spcBef>
                <a:spcPts val="600"/>
              </a:spcBef>
              <a:buClr>
                <a:srgbClr val="FF0000"/>
              </a:buClr>
              <a:buFont typeface="Wingdings" pitchFamily="2" charset="2"/>
              <a:buChar char="p"/>
              <a:defRPr/>
            </a:pPr>
            <a:r>
              <a:rPr lang="zh-CN" altLang="en-US" sz="2400" b="1" dirty="0">
                <a:solidFill>
                  <a:srgbClr val="0BF57A"/>
                </a:solidFill>
                <a:ea typeface="宋体" pitchFamily="2" charset="-122"/>
              </a:rPr>
              <a:t>促进了多种酶的活性</a:t>
            </a:r>
            <a:r>
              <a:rPr lang="zh-CN" altLang="en-US" sz="2400" b="1" dirty="0">
                <a:solidFill>
                  <a:schemeClr val="tx1"/>
                </a:solidFill>
                <a:ea typeface="宋体" pitchFamily="2" charset="-122"/>
              </a:rPr>
              <a:t>，因此也促进了体内许多的代谢过程，钾能够促进作物对光能的利用，增强光合作用；</a:t>
            </a:r>
          </a:p>
          <a:p>
            <a:pPr marL="0" indent="342900" eaLnBrk="1" hangingPunct="1">
              <a:lnSpc>
                <a:spcPct val="160000"/>
              </a:lnSpc>
              <a:spcBef>
                <a:spcPts val="600"/>
              </a:spcBef>
              <a:buClr>
                <a:srgbClr val="FF0000"/>
              </a:buClr>
              <a:buFont typeface="Wingdings" pitchFamily="2" charset="2"/>
              <a:buChar char="p"/>
              <a:defRPr/>
            </a:pPr>
            <a:r>
              <a:rPr lang="zh-CN" altLang="en-US" sz="2400" b="1" dirty="0">
                <a:solidFill>
                  <a:schemeClr val="tx1"/>
                </a:solidFill>
                <a:ea typeface="宋体" pitchFamily="2" charset="-122"/>
              </a:rPr>
              <a:t>钾能够</a:t>
            </a:r>
            <a:r>
              <a:rPr lang="zh-CN" altLang="en-US" sz="2400" b="1" dirty="0">
                <a:solidFill>
                  <a:srgbClr val="0BF57A"/>
                </a:solidFill>
                <a:ea typeface="宋体" pitchFamily="2" charset="-122"/>
              </a:rPr>
              <a:t>影响植物气孔的开闭</a:t>
            </a:r>
            <a:r>
              <a:rPr lang="zh-CN" altLang="en-US" sz="2400" b="1" dirty="0">
                <a:solidFill>
                  <a:schemeClr val="tx1"/>
                </a:solidFill>
                <a:ea typeface="宋体" pitchFamily="2" charset="-122"/>
              </a:rPr>
              <a:t>，调节二氧化碳渗入叶片和水分蒸腾的速率；钾</a:t>
            </a:r>
            <a:r>
              <a:rPr lang="zh-CN" altLang="en-US" sz="2400" b="1" dirty="0">
                <a:solidFill>
                  <a:srgbClr val="0BF57A"/>
                </a:solidFill>
                <a:ea typeface="宋体" pitchFamily="2" charset="-122"/>
              </a:rPr>
              <a:t>有利于植物正常的呼吸作用，改善能量代谢</a:t>
            </a:r>
            <a:r>
              <a:rPr lang="zh-CN" altLang="en-US" sz="2400" b="1" dirty="0">
                <a:solidFill>
                  <a:schemeClr val="tx1"/>
                </a:solidFill>
                <a:ea typeface="宋体" pitchFamily="2" charset="-122"/>
              </a:rPr>
              <a:t>，也可</a:t>
            </a:r>
            <a:r>
              <a:rPr lang="zh-CN" altLang="en-US" sz="2400" b="1" dirty="0">
                <a:solidFill>
                  <a:srgbClr val="0BF57A"/>
                </a:solidFill>
                <a:ea typeface="宋体" pitchFamily="2" charset="-122"/>
              </a:rPr>
              <a:t>增强体内物质的合成和运转</a:t>
            </a:r>
            <a:r>
              <a:rPr lang="zh-CN" altLang="en-US" sz="2400" b="1" dirty="0">
                <a:solidFill>
                  <a:schemeClr val="tx1"/>
                </a:solidFill>
                <a:ea typeface="宋体" pitchFamily="2" charset="-122"/>
              </a:rPr>
              <a:t>。</a:t>
            </a:r>
            <a:endParaRPr lang="en-US" altLang="zh-CN" sz="2400" b="1" dirty="0">
              <a:solidFill>
                <a:schemeClr val="tx1"/>
              </a:solidFill>
              <a:ea typeface="宋体" pitchFamily="2" charset="-122"/>
            </a:endParaRPr>
          </a:p>
          <a:p>
            <a:pPr marL="0" indent="342900" eaLnBrk="1" hangingPunct="1">
              <a:lnSpc>
                <a:spcPct val="160000"/>
              </a:lnSpc>
              <a:spcBef>
                <a:spcPts val="600"/>
              </a:spcBef>
              <a:buClr>
                <a:srgbClr val="FF0000"/>
              </a:buClr>
              <a:buFont typeface="Wingdings" pitchFamily="2" charset="2"/>
              <a:buChar char="p"/>
              <a:defRPr/>
            </a:pPr>
            <a:r>
              <a:rPr lang="zh-CN" altLang="en-US" sz="2400" b="1" dirty="0">
                <a:solidFill>
                  <a:schemeClr val="tx1"/>
                </a:solidFill>
                <a:ea typeface="宋体" pitchFamily="2" charset="-122"/>
              </a:rPr>
              <a:t>它能够使得</a:t>
            </a:r>
            <a:r>
              <a:rPr lang="zh-CN" altLang="en-US" sz="2400" b="1" dirty="0">
                <a:solidFill>
                  <a:srgbClr val="0BF57A"/>
                </a:solidFill>
                <a:ea typeface="宋体" pitchFamily="2" charset="-122"/>
              </a:rPr>
              <a:t>光合作用的产物向贮藏器官运送</a:t>
            </a:r>
            <a:r>
              <a:rPr lang="zh-CN" altLang="en-US" sz="2400" b="1" dirty="0">
                <a:solidFill>
                  <a:schemeClr val="tx1"/>
                </a:solidFill>
                <a:ea typeface="宋体" pitchFamily="2" charset="-122"/>
              </a:rPr>
              <a:t>。</a:t>
            </a:r>
          </a:p>
          <a:p>
            <a:pPr marL="0" indent="342900" eaLnBrk="1" hangingPunct="1">
              <a:lnSpc>
                <a:spcPct val="160000"/>
              </a:lnSpc>
              <a:spcBef>
                <a:spcPts val="600"/>
              </a:spcBef>
              <a:buClr>
                <a:srgbClr val="FF0000"/>
              </a:buClr>
              <a:buFont typeface="Wingdings" pitchFamily="2" charset="2"/>
              <a:buChar char="p"/>
              <a:defRPr/>
            </a:pPr>
            <a:r>
              <a:rPr lang="zh-CN" altLang="en-US" sz="2400" b="1" dirty="0">
                <a:solidFill>
                  <a:schemeClr val="tx1"/>
                </a:solidFill>
                <a:ea typeface="宋体" pitchFamily="2" charset="-122"/>
              </a:rPr>
              <a:t>钾还可</a:t>
            </a:r>
            <a:r>
              <a:rPr lang="zh-CN" altLang="en-US" sz="2400" b="1" dirty="0">
                <a:solidFill>
                  <a:srgbClr val="0BF57A"/>
                </a:solidFill>
                <a:ea typeface="宋体" pitchFamily="2" charset="-122"/>
              </a:rPr>
              <a:t>提高蛋白质和核蛋白的形成</a:t>
            </a:r>
            <a:r>
              <a:rPr lang="zh-CN" altLang="en-US" sz="2400" b="1" dirty="0">
                <a:solidFill>
                  <a:schemeClr val="tx1"/>
                </a:solidFill>
                <a:ea typeface="宋体" pitchFamily="2" charset="-122"/>
              </a:rPr>
              <a:t>，也有利于豆科植物根瘤菌的</a:t>
            </a:r>
            <a:r>
              <a:rPr lang="zh-CN" altLang="en-US" sz="2400" b="1" dirty="0">
                <a:solidFill>
                  <a:srgbClr val="0BF57A"/>
                </a:solidFill>
                <a:ea typeface="宋体" pitchFamily="2" charset="-122"/>
              </a:rPr>
              <a:t>固氮作用</a:t>
            </a:r>
            <a:r>
              <a:rPr lang="zh-CN" altLang="en-US" sz="2400" b="1" dirty="0">
                <a:solidFill>
                  <a:schemeClr val="tx1"/>
                </a:solidFill>
                <a:ea typeface="宋体" pitchFamily="2" charset="-122"/>
              </a:rPr>
              <a:t>。</a:t>
            </a:r>
          </a:p>
          <a:p>
            <a:pPr eaLnBrk="1" hangingPunct="1">
              <a:lnSpc>
                <a:spcPct val="150000"/>
              </a:lnSpc>
              <a:buFont typeface="Symbol" pitchFamily="18" charset="2"/>
              <a:buNone/>
              <a:defRPr/>
            </a:pPr>
            <a:endParaRPr lang="zh-CN" altLang="en-US" sz="2400" b="1" dirty="0">
              <a:ea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4275">
                                            <p:txEl>
                                              <p:pRg st="0" end="0"/>
                                            </p:txEl>
                                          </p:spTgt>
                                        </p:tgtEl>
                                        <p:attrNameLst>
                                          <p:attrName>style.visibility</p:attrName>
                                        </p:attrNameLst>
                                      </p:cBhvr>
                                      <p:to>
                                        <p:strVal val="visible"/>
                                      </p:to>
                                    </p:set>
                                    <p:animEffect transition="in" filter="blinds(horizontal)">
                                      <p:cBhvr>
                                        <p:cTn id="7" dur="500"/>
                                        <p:tgtEl>
                                          <p:spTgt spid="5427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54275">
                                            <p:txEl>
                                              <p:pRg st="1" end="1"/>
                                            </p:txEl>
                                          </p:spTgt>
                                        </p:tgtEl>
                                        <p:attrNameLst>
                                          <p:attrName>style.visibility</p:attrName>
                                        </p:attrNameLst>
                                      </p:cBhvr>
                                      <p:to>
                                        <p:strVal val="visible"/>
                                      </p:to>
                                    </p:set>
                                    <p:anim calcmode="lin" valueType="num">
                                      <p:cBhvr additive="base">
                                        <p:cTn id="12" dur="500" fill="hold"/>
                                        <p:tgtEl>
                                          <p:spTgt spid="54275">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5427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5" presetClass="entr" presetSubtype="10" fill="hold" nodeType="clickEffect">
                                  <p:stCondLst>
                                    <p:cond delay="0"/>
                                  </p:stCondLst>
                                  <p:childTnLst>
                                    <p:set>
                                      <p:cBhvr>
                                        <p:cTn id="17" dur="1" fill="hold">
                                          <p:stCondLst>
                                            <p:cond delay="0"/>
                                          </p:stCondLst>
                                        </p:cTn>
                                        <p:tgtEl>
                                          <p:spTgt spid="54275">
                                            <p:txEl>
                                              <p:pRg st="2" end="2"/>
                                            </p:txEl>
                                          </p:spTgt>
                                        </p:tgtEl>
                                        <p:attrNameLst>
                                          <p:attrName>style.visibility</p:attrName>
                                        </p:attrNameLst>
                                      </p:cBhvr>
                                      <p:to>
                                        <p:strVal val="visible"/>
                                      </p:to>
                                    </p:set>
                                    <p:animEffect transition="in" filter="checkerboard(across)">
                                      <p:cBhvr>
                                        <p:cTn id="18" dur="500"/>
                                        <p:tgtEl>
                                          <p:spTgt spid="54275">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nodeType="clickEffect">
                                  <p:stCondLst>
                                    <p:cond delay="0"/>
                                  </p:stCondLst>
                                  <p:childTnLst>
                                    <p:set>
                                      <p:cBhvr>
                                        <p:cTn id="22" dur="1" fill="hold">
                                          <p:stCondLst>
                                            <p:cond delay="0"/>
                                          </p:stCondLst>
                                        </p:cTn>
                                        <p:tgtEl>
                                          <p:spTgt spid="54275">
                                            <p:txEl>
                                              <p:pRg st="3" end="3"/>
                                            </p:txEl>
                                          </p:spTgt>
                                        </p:tgtEl>
                                        <p:attrNameLst>
                                          <p:attrName>style.visibility</p:attrName>
                                        </p:attrNameLst>
                                      </p:cBhvr>
                                      <p:to>
                                        <p:strVal val="visible"/>
                                      </p:to>
                                    </p:set>
                                    <p:animEffect transition="in" filter="box(in)">
                                      <p:cBhvr>
                                        <p:cTn id="23" dur="500"/>
                                        <p:tgtEl>
                                          <p:spTgt spid="5427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3"/>
          <p:cNvSpPr>
            <a:spLocks noGrp="1" noChangeArrowheads="1"/>
          </p:cNvSpPr>
          <p:nvPr>
            <p:ph type="body" idx="1"/>
          </p:nvPr>
        </p:nvSpPr>
        <p:spPr>
          <a:xfrm>
            <a:off x="457200" y="188913"/>
            <a:ext cx="8229600" cy="5516562"/>
          </a:xfrm>
        </p:spPr>
        <p:txBody>
          <a:bodyPr>
            <a:normAutofit/>
          </a:bodyPr>
          <a:lstStyle/>
          <a:p>
            <a:pPr eaLnBrk="1" hangingPunct="1">
              <a:lnSpc>
                <a:spcPct val="150000"/>
              </a:lnSpc>
              <a:buFont typeface="Symbol" pitchFamily="18" charset="2"/>
              <a:buNone/>
              <a:defRPr/>
            </a:pPr>
            <a:endParaRPr lang="zh-CN" altLang="en-US" sz="2400" b="1" dirty="0">
              <a:ea typeface="宋体" pitchFamily="2" charset="-122"/>
            </a:endParaRPr>
          </a:p>
          <a:p>
            <a:pPr marL="0" indent="342900" eaLnBrk="1" hangingPunct="1">
              <a:lnSpc>
                <a:spcPct val="150000"/>
              </a:lnSpc>
              <a:buClr>
                <a:srgbClr val="FF0000"/>
              </a:buClr>
              <a:buFont typeface="Wingdings" pitchFamily="2" charset="2"/>
              <a:buChar char="p"/>
              <a:defRPr/>
            </a:pPr>
            <a:r>
              <a:rPr lang="zh-CN" altLang="en-US" sz="2400" b="1" dirty="0">
                <a:solidFill>
                  <a:schemeClr val="tx1"/>
                </a:solidFill>
                <a:ea typeface="宋体" pitchFamily="2" charset="-122"/>
              </a:rPr>
              <a:t>充足的钾营养有利于作物</a:t>
            </a:r>
            <a:r>
              <a:rPr lang="zh-CN" altLang="en-US" sz="2400" b="1" dirty="0">
                <a:solidFill>
                  <a:srgbClr val="0BF57A"/>
                </a:solidFill>
                <a:ea typeface="宋体" pitchFamily="2" charset="-122"/>
              </a:rPr>
              <a:t>抗寒</a:t>
            </a:r>
            <a:r>
              <a:rPr lang="zh-CN" altLang="en-US" sz="2400" b="1" dirty="0">
                <a:solidFill>
                  <a:schemeClr val="tx1"/>
                </a:solidFill>
                <a:ea typeface="宋体" pitchFamily="2" charset="-122"/>
              </a:rPr>
              <a:t>、</a:t>
            </a:r>
            <a:r>
              <a:rPr lang="zh-CN" altLang="en-US" sz="2400" b="1" dirty="0">
                <a:solidFill>
                  <a:srgbClr val="0BF57A"/>
                </a:solidFill>
                <a:ea typeface="宋体" pitchFamily="2" charset="-122"/>
              </a:rPr>
              <a:t>抗旱</a:t>
            </a:r>
            <a:r>
              <a:rPr lang="zh-CN" altLang="en-US" sz="2400" b="1" dirty="0">
                <a:solidFill>
                  <a:schemeClr val="tx1"/>
                </a:solidFill>
                <a:ea typeface="宋体" pitchFamily="2" charset="-122"/>
              </a:rPr>
              <a:t>、</a:t>
            </a:r>
            <a:r>
              <a:rPr lang="zh-CN" altLang="en-US" sz="2400" b="1" dirty="0">
                <a:solidFill>
                  <a:srgbClr val="0BF57A"/>
                </a:solidFill>
                <a:ea typeface="宋体" pitchFamily="2" charset="-122"/>
              </a:rPr>
              <a:t>抗盐</a:t>
            </a:r>
            <a:r>
              <a:rPr lang="zh-CN" altLang="en-US" sz="2400" b="1" dirty="0">
                <a:solidFill>
                  <a:schemeClr val="tx1"/>
                </a:solidFill>
                <a:ea typeface="宋体" pitchFamily="2" charset="-122"/>
              </a:rPr>
              <a:t>以及</a:t>
            </a:r>
            <a:r>
              <a:rPr lang="zh-CN" altLang="en-US" sz="2400" b="1" dirty="0">
                <a:solidFill>
                  <a:srgbClr val="0BF57A"/>
                </a:solidFill>
                <a:ea typeface="宋体" pitchFamily="2" charset="-122"/>
              </a:rPr>
              <a:t>抵御病虫害</a:t>
            </a:r>
            <a:r>
              <a:rPr lang="zh-CN" altLang="en-US" sz="2400" b="1" dirty="0">
                <a:solidFill>
                  <a:schemeClr val="tx1"/>
                </a:solidFill>
                <a:ea typeface="宋体" pitchFamily="2" charset="-122"/>
              </a:rPr>
              <a:t>能力的提高。</a:t>
            </a:r>
          </a:p>
          <a:p>
            <a:pPr marL="0" indent="342900" eaLnBrk="1" hangingPunct="1">
              <a:lnSpc>
                <a:spcPct val="150000"/>
              </a:lnSpc>
              <a:buClr>
                <a:srgbClr val="FF0000"/>
              </a:buClr>
              <a:buFont typeface="Wingdings" pitchFamily="2" charset="2"/>
              <a:buChar char="p"/>
              <a:defRPr/>
            </a:pPr>
            <a:endParaRPr lang="zh-CN" altLang="en-US" sz="2400" b="1" dirty="0">
              <a:solidFill>
                <a:schemeClr val="tx1"/>
              </a:solidFill>
              <a:ea typeface="宋体" pitchFamily="2" charset="-122"/>
            </a:endParaRPr>
          </a:p>
          <a:p>
            <a:pPr marL="0" indent="342900" eaLnBrk="1" hangingPunct="1">
              <a:lnSpc>
                <a:spcPct val="150000"/>
              </a:lnSpc>
              <a:buClr>
                <a:srgbClr val="FF0000"/>
              </a:buClr>
              <a:buFont typeface="Wingdings" pitchFamily="2" charset="2"/>
              <a:buChar char="p"/>
              <a:defRPr/>
            </a:pPr>
            <a:r>
              <a:rPr lang="zh-CN" altLang="en-US" sz="2400" b="1" dirty="0">
                <a:solidFill>
                  <a:schemeClr val="tx1"/>
                </a:solidFill>
                <a:ea typeface="宋体" pitchFamily="2" charset="-122"/>
              </a:rPr>
              <a:t>钾对于</a:t>
            </a:r>
            <a:r>
              <a:rPr lang="zh-CN" altLang="en-US" sz="2400" b="1" dirty="0">
                <a:solidFill>
                  <a:srgbClr val="0BF57A"/>
                </a:solidFill>
                <a:ea typeface="宋体" pitchFamily="2" charset="-122"/>
              </a:rPr>
              <a:t>改善作物品质</a:t>
            </a:r>
            <a:r>
              <a:rPr lang="zh-CN" altLang="en-US" sz="2400" b="1" dirty="0">
                <a:solidFill>
                  <a:schemeClr val="tx1"/>
                </a:solidFill>
                <a:ea typeface="宋体" pitchFamily="2" charset="-122"/>
              </a:rPr>
              <a:t>方面有良好的作用，例如在无土栽培甜瓜时，适当地增加营养液中钾的用量，可使得甜瓜的糖度提高1％</a:t>
            </a:r>
            <a:r>
              <a:rPr lang="en-US" altLang="zh-CN" sz="2400" b="1" dirty="0">
                <a:solidFill>
                  <a:schemeClr val="tx1"/>
                </a:solidFill>
                <a:ea typeface="宋体" pitchFamily="2" charset="-122"/>
              </a:rPr>
              <a:t>-</a:t>
            </a:r>
            <a:r>
              <a:rPr lang="zh-CN" altLang="en-US" sz="2400" b="1" dirty="0">
                <a:solidFill>
                  <a:schemeClr val="tx1"/>
                </a:solidFill>
                <a:ea typeface="宋体" pitchFamily="2" charset="-122"/>
              </a:rPr>
              <a:t>3％。</a:t>
            </a:r>
          </a:p>
          <a:p>
            <a:pPr eaLnBrk="1" hangingPunct="1">
              <a:lnSpc>
                <a:spcPct val="90000"/>
              </a:lnSpc>
              <a:defRPr/>
            </a:pPr>
            <a:endParaRPr lang="zh-CN" altLang="en-US" sz="2800" b="1" dirty="0">
              <a:ea typeface="宋体" pitchFamily="2" charset="-122"/>
            </a:endParaRPr>
          </a:p>
          <a:p>
            <a:pPr eaLnBrk="1" hangingPunct="1">
              <a:lnSpc>
                <a:spcPct val="90000"/>
              </a:lnSpc>
              <a:defRPr/>
            </a:pPr>
            <a:endParaRPr lang="zh-CN" altLang="en-US" sz="2800" b="1" dirty="0">
              <a:ea typeface="宋体" pitchFamily="2" charset="-122"/>
            </a:endParaRPr>
          </a:p>
        </p:txBody>
      </p:sp>
      <p:sp>
        <p:nvSpPr>
          <p:cNvPr id="3" name="矩形 2"/>
          <p:cNvSpPr/>
          <p:nvPr/>
        </p:nvSpPr>
        <p:spPr>
          <a:xfrm>
            <a:off x="1835696" y="4797152"/>
            <a:ext cx="5051383" cy="523220"/>
          </a:xfrm>
          <a:prstGeom prst="rect">
            <a:avLst/>
          </a:prstGeom>
        </p:spPr>
        <p:txBody>
          <a:bodyPr wrap="none">
            <a:spAutoFit/>
          </a:bodyPr>
          <a:lstStyle/>
          <a:p>
            <a:pPr>
              <a:spcBef>
                <a:spcPct val="50000"/>
              </a:spcBef>
            </a:pPr>
            <a:r>
              <a:rPr lang="zh-CN" altLang="en-US" sz="2800" dirty="0">
                <a:solidFill>
                  <a:srgbClr val="FFFF00"/>
                </a:solidFill>
              </a:rPr>
              <a:t>钾－通常被称为“  品质元素”</a:t>
            </a:r>
            <a:endParaRPr lang="zh-CN" altLang="en-US" sz="2800" b="0" dirty="0">
              <a:solidFill>
                <a:srgbClr val="FFFF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5298">
                                            <p:txEl>
                                              <p:pRg st="1" end="1"/>
                                            </p:txEl>
                                          </p:spTgt>
                                        </p:tgtEl>
                                        <p:attrNameLst>
                                          <p:attrName>style.visibility</p:attrName>
                                        </p:attrNameLst>
                                      </p:cBhvr>
                                      <p:to>
                                        <p:strVal val="visible"/>
                                      </p:to>
                                    </p:set>
                                    <p:animEffect transition="in" filter="blinds(horizontal)">
                                      <p:cBhvr>
                                        <p:cTn id="7" dur="500"/>
                                        <p:tgtEl>
                                          <p:spTgt spid="55298">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5298">
                                            <p:txEl>
                                              <p:pRg st="3" end="3"/>
                                            </p:txEl>
                                          </p:spTgt>
                                        </p:tgtEl>
                                        <p:attrNameLst>
                                          <p:attrName>style.visibility</p:attrName>
                                        </p:attrNameLst>
                                      </p:cBhvr>
                                      <p:to>
                                        <p:strVal val="visible"/>
                                      </p:to>
                                    </p:set>
                                    <p:animEffect transition="in" filter="blinds(horizontal)">
                                      <p:cBhvr>
                                        <p:cTn id="12" dur="500"/>
                                        <p:tgtEl>
                                          <p:spTgt spid="55298">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checkerboard(across)">
                                      <p:cBhvr>
                                        <p:cTn id="1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title"/>
          </p:nvPr>
        </p:nvSpPr>
        <p:spPr/>
        <p:txBody>
          <a:bodyPr>
            <a:normAutofit fontScale="90000"/>
          </a:bodyPr>
          <a:lstStyle/>
          <a:p>
            <a:pPr eaLnBrk="1" hangingPunct="1">
              <a:defRPr/>
            </a:pPr>
            <a:r>
              <a:rPr lang="en-US" altLang="zh-CN" sz="2800" dirty="0">
                <a:solidFill>
                  <a:srgbClr val="0BF57A"/>
                </a:solidFill>
                <a:ea typeface="宋体" pitchFamily="2" charset="-122"/>
              </a:rPr>
              <a:t>4. </a:t>
            </a:r>
            <a:r>
              <a:rPr lang="zh-CN" altLang="en-US" sz="2800" dirty="0">
                <a:solidFill>
                  <a:srgbClr val="0BF57A"/>
                </a:solidFill>
                <a:ea typeface="宋体" pitchFamily="2" charset="-122"/>
              </a:rPr>
              <a:t>钾营养缺乏或过多的症状</a:t>
            </a:r>
            <a:br>
              <a:rPr lang="zh-CN" altLang="en-US" dirty="0">
                <a:solidFill>
                  <a:srgbClr val="0BF57A"/>
                </a:solidFill>
                <a:ea typeface="宋体" pitchFamily="2" charset="-122"/>
              </a:rPr>
            </a:br>
            <a:endParaRPr lang="zh-CN" altLang="en-US" dirty="0">
              <a:solidFill>
                <a:srgbClr val="0BF57A"/>
              </a:solidFill>
              <a:ea typeface="宋体" pitchFamily="2" charset="-122"/>
            </a:endParaRPr>
          </a:p>
        </p:txBody>
      </p:sp>
      <p:sp>
        <p:nvSpPr>
          <p:cNvPr id="74755" name="Rectangle 3"/>
          <p:cNvSpPr>
            <a:spLocks noGrp="1" noChangeArrowheads="1"/>
          </p:cNvSpPr>
          <p:nvPr>
            <p:ph type="body" idx="1"/>
          </p:nvPr>
        </p:nvSpPr>
        <p:spPr>
          <a:xfrm>
            <a:off x="468313" y="981075"/>
            <a:ext cx="8229600" cy="5256237"/>
          </a:xfrm>
        </p:spPr>
        <p:txBody>
          <a:bodyPr>
            <a:normAutofit lnSpcReduction="10000"/>
          </a:bodyPr>
          <a:lstStyle/>
          <a:p>
            <a:pPr marL="0" indent="720000" eaLnBrk="1" hangingPunct="1">
              <a:lnSpc>
                <a:spcPct val="160000"/>
              </a:lnSpc>
              <a:buFont typeface="Symbol" pitchFamily="18" charset="2"/>
              <a:buNone/>
              <a:defRPr/>
            </a:pPr>
            <a:r>
              <a:rPr lang="zh-CN" altLang="en-US" sz="2400" b="1" dirty="0">
                <a:solidFill>
                  <a:schemeClr val="tx1"/>
                </a:solidFill>
                <a:ea typeface="宋体" pitchFamily="2" charset="-122"/>
              </a:rPr>
              <a:t>钾在植物体内具有高度的再利用性，因此缺钾的症状首先在</a:t>
            </a:r>
            <a:r>
              <a:rPr lang="zh-CN" altLang="en-US" sz="2400" b="1" dirty="0">
                <a:solidFill>
                  <a:srgbClr val="0BF57A"/>
                </a:solidFill>
                <a:ea typeface="宋体" pitchFamily="2" charset="-122"/>
              </a:rPr>
              <a:t>老叶</a:t>
            </a:r>
            <a:r>
              <a:rPr lang="zh-CN" altLang="en-US" sz="2400" b="1" dirty="0">
                <a:solidFill>
                  <a:schemeClr val="tx1"/>
                </a:solidFill>
                <a:ea typeface="宋体" pitchFamily="2" charset="-122"/>
              </a:rPr>
              <a:t>出现，然后才逐渐向新叶扩展，如新叶也表现出缺钾症状，则说明钾的缺乏已经是很严重了。</a:t>
            </a:r>
            <a:endParaRPr lang="en-US" altLang="zh-CN" sz="2400" b="1" dirty="0">
              <a:solidFill>
                <a:schemeClr val="tx1"/>
              </a:solidFill>
              <a:ea typeface="宋体" pitchFamily="2" charset="-122"/>
            </a:endParaRPr>
          </a:p>
          <a:p>
            <a:pPr marL="0" indent="720000" eaLnBrk="1" hangingPunct="1">
              <a:lnSpc>
                <a:spcPct val="160000"/>
              </a:lnSpc>
              <a:buFont typeface="Symbol" pitchFamily="18" charset="2"/>
              <a:buNone/>
              <a:defRPr/>
            </a:pPr>
            <a:r>
              <a:rPr lang="zh-CN" altLang="en-US" sz="2400" b="1" dirty="0">
                <a:solidFill>
                  <a:schemeClr val="tx1"/>
                </a:solidFill>
                <a:ea typeface="宋体" pitchFamily="2" charset="-122"/>
              </a:rPr>
              <a:t>缺钾的老叶从叶缘先变黄，进而变为褐色，呈烧焦状，叶片上出现褐色斑点或斑块，但叶中部及叶脉仍保持绿色，随着缺钾程度的加重，整个叶片呈红棕色或干枯状，坏死脱落。有些作物叶片的叶肉组织凸起，叶脉下陷，叶片向下卷曲。</a:t>
            </a:r>
          </a:p>
          <a:p>
            <a:pPr marL="0" indent="720000" eaLnBrk="1" hangingPunct="1">
              <a:lnSpc>
                <a:spcPct val="160000"/>
              </a:lnSpc>
              <a:buFont typeface="Symbol" pitchFamily="18" charset="2"/>
              <a:buNone/>
              <a:defRPr/>
            </a:pPr>
            <a:r>
              <a:rPr lang="zh-CN" altLang="en-US" sz="2400" b="1" dirty="0">
                <a:solidFill>
                  <a:schemeClr val="tx1"/>
                </a:solidFill>
                <a:ea typeface="宋体" pitchFamily="2" charset="-122"/>
              </a:rPr>
              <a:t>钾素过多时植株表现出的症状一般不明显。</a:t>
            </a:r>
          </a:p>
          <a:p>
            <a:pPr eaLnBrk="1" hangingPunct="1">
              <a:defRPr/>
            </a:pPr>
            <a:endParaRPr lang="zh-CN" altLang="en-US" sz="2800" dirty="0">
              <a:ea typeface="宋体" pitchFamily="2" charset="-122"/>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6898" name="Text Box 4"/>
          <p:cNvSpPr txBox="1">
            <a:spLocks noChangeArrowheads="1"/>
          </p:cNvSpPr>
          <p:nvPr/>
        </p:nvSpPr>
        <p:spPr bwMode="auto">
          <a:xfrm>
            <a:off x="467544" y="476672"/>
            <a:ext cx="8353425" cy="934679"/>
          </a:xfrm>
          <a:prstGeom prst="rect">
            <a:avLst/>
          </a:prstGeom>
          <a:noFill/>
          <a:ln w="9525">
            <a:noFill/>
            <a:miter lim="800000"/>
            <a:headEnd/>
            <a:tailEnd/>
          </a:ln>
        </p:spPr>
        <p:txBody>
          <a:bodyPr>
            <a:spAutoFit/>
          </a:bodyPr>
          <a:lstStyle/>
          <a:p>
            <a:pPr indent="261938">
              <a:lnSpc>
                <a:spcPct val="120000"/>
              </a:lnSpc>
              <a:spcBef>
                <a:spcPts val="0"/>
              </a:spcBef>
            </a:pPr>
            <a:r>
              <a:rPr lang="zh-CN" altLang="en-US" sz="2400" dirty="0">
                <a:ea typeface="黑体" pitchFamily="49" charset="-122"/>
                <a:cs typeface="方正隶书简体"/>
              </a:rPr>
              <a:t>玉米缺钾时，所形成的</a:t>
            </a:r>
            <a:r>
              <a:rPr lang="zh-CN" altLang="en-US" sz="2400" dirty="0">
                <a:solidFill>
                  <a:srgbClr val="0BF57A"/>
                </a:solidFill>
                <a:ea typeface="黑体" pitchFamily="49" charset="-122"/>
                <a:cs typeface="方正隶书简体"/>
              </a:rPr>
              <a:t>果穗尖端呈空粒</a:t>
            </a:r>
            <a:r>
              <a:rPr lang="zh-CN" altLang="en-US" sz="2400" dirty="0">
                <a:ea typeface="黑体" pitchFamily="49" charset="-122"/>
                <a:cs typeface="方正隶书简体"/>
              </a:rPr>
              <a:t>，如能够形成籽粒也不充实，淀粉含量低。</a:t>
            </a:r>
            <a:endParaRPr lang="zh-CN" altLang="en-US" sz="2400" b="0" dirty="0">
              <a:ea typeface="黑体" pitchFamily="49" charset="-122"/>
              <a:cs typeface="方正隶书简体"/>
            </a:endParaRPr>
          </a:p>
        </p:txBody>
      </p:sp>
      <p:pic>
        <p:nvPicPr>
          <p:cNvPr id="336899" name="Picture 6"/>
          <p:cNvPicPr>
            <a:picLocks noChangeAspect="1" noChangeArrowheads="1"/>
          </p:cNvPicPr>
          <p:nvPr/>
        </p:nvPicPr>
        <p:blipFill>
          <a:blip r:embed="rId2" cstate="print"/>
          <a:srcRect/>
          <a:stretch>
            <a:fillRect/>
          </a:stretch>
        </p:blipFill>
        <p:spPr bwMode="auto">
          <a:xfrm>
            <a:off x="250825" y="1412875"/>
            <a:ext cx="3443288" cy="5164138"/>
          </a:xfrm>
          <a:prstGeom prst="rect">
            <a:avLst/>
          </a:prstGeom>
          <a:noFill/>
          <a:ln w="9525">
            <a:noFill/>
            <a:miter lim="800000"/>
            <a:headEnd/>
            <a:tailEnd/>
          </a:ln>
        </p:spPr>
      </p:pic>
      <p:pic>
        <p:nvPicPr>
          <p:cNvPr id="336900" name="Picture 7" descr="27"/>
          <p:cNvPicPr>
            <a:picLocks noChangeAspect="1" noChangeArrowheads="1"/>
          </p:cNvPicPr>
          <p:nvPr/>
        </p:nvPicPr>
        <p:blipFill>
          <a:blip r:embed="rId3" cstate="print"/>
          <a:srcRect/>
          <a:stretch>
            <a:fillRect/>
          </a:stretch>
        </p:blipFill>
        <p:spPr bwMode="auto">
          <a:xfrm>
            <a:off x="3851920" y="1988840"/>
            <a:ext cx="5113338" cy="3835400"/>
          </a:xfrm>
          <a:prstGeom prst="rect">
            <a:avLst/>
          </a:prstGeom>
          <a:noFill/>
          <a:ln w="9525">
            <a:noFill/>
            <a:miter lim="800000"/>
            <a:headEnd/>
            <a:tailEnd/>
          </a:ln>
        </p:spPr>
      </p:pic>
    </p:spTree>
  </p:cSld>
  <p:clrMapOvr>
    <a:masterClrMapping/>
  </p:clrMapOvr>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0754" name="Text Box 5"/>
          <p:cNvSpPr txBox="1">
            <a:spLocks noChangeArrowheads="1"/>
          </p:cNvSpPr>
          <p:nvPr/>
        </p:nvSpPr>
        <p:spPr bwMode="auto">
          <a:xfrm>
            <a:off x="250825" y="1484313"/>
            <a:ext cx="719138" cy="2838450"/>
          </a:xfrm>
          <a:prstGeom prst="rect">
            <a:avLst/>
          </a:prstGeom>
          <a:noFill/>
          <a:ln w="9525">
            <a:noFill/>
            <a:miter lim="800000"/>
            <a:headEnd/>
            <a:tailEnd/>
          </a:ln>
        </p:spPr>
        <p:txBody>
          <a:bodyPr>
            <a:spAutoFit/>
          </a:bodyPr>
          <a:lstStyle/>
          <a:p>
            <a:pPr>
              <a:spcBef>
                <a:spcPct val="50000"/>
              </a:spcBef>
            </a:pPr>
            <a:r>
              <a:rPr kumimoji="0" lang="zh-CN" altLang="en-US" sz="3600" dirty="0">
                <a:latin typeface="Arial" pitchFamily="34" charset="0"/>
                <a:ea typeface="黑体" pitchFamily="49" charset="-122"/>
                <a:cs typeface="方正隶书简体"/>
              </a:rPr>
              <a:t>水培小白菜</a:t>
            </a:r>
          </a:p>
        </p:txBody>
      </p:sp>
      <p:grpSp>
        <p:nvGrpSpPr>
          <p:cNvPr id="2" name="Group 11"/>
          <p:cNvGrpSpPr>
            <a:grpSpLocks/>
          </p:cNvGrpSpPr>
          <p:nvPr/>
        </p:nvGrpSpPr>
        <p:grpSpPr bwMode="auto">
          <a:xfrm>
            <a:off x="1403648" y="620688"/>
            <a:ext cx="7451427" cy="5877272"/>
            <a:chOff x="748" y="0"/>
            <a:chExt cx="4830" cy="4320"/>
          </a:xfrm>
        </p:grpSpPr>
        <p:pic>
          <p:nvPicPr>
            <p:cNvPr id="330756" name="Picture 2" descr="DSC01942-1"/>
            <p:cNvPicPr>
              <a:picLocks noChangeAspect="1" noChangeArrowheads="1"/>
            </p:cNvPicPr>
            <p:nvPr/>
          </p:nvPicPr>
          <p:blipFill>
            <a:blip r:embed="rId2" cstate="print"/>
            <a:srcRect t="28081" b="20384"/>
            <a:stretch>
              <a:fillRect/>
            </a:stretch>
          </p:blipFill>
          <p:spPr bwMode="auto">
            <a:xfrm>
              <a:off x="748" y="0"/>
              <a:ext cx="4808" cy="1858"/>
            </a:xfrm>
            <a:prstGeom prst="rect">
              <a:avLst/>
            </a:prstGeom>
            <a:noFill/>
            <a:ln w="9525">
              <a:noFill/>
              <a:miter lim="800000"/>
              <a:headEnd/>
              <a:tailEnd/>
            </a:ln>
          </p:spPr>
        </p:pic>
        <p:pic>
          <p:nvPicPr>
            <p:cNvPr id="330757" name="Picture 4" descr="DSC01950-1"/>
            <p:cNvPicPr>
              <a:picLocks noChangeAspect="1" noChangeArrowheads="1"/>
            </p:cNvPicPr>
            <p:nvPr/>
          </p:nvPicPr>
          <p:blipFill>
            <a:blip r:embed="rId3" cstate="print"/>
            <a:srcRect t="23474" b="10652"/>
            <a:stretch>
              <a:fillRect/>
            </a:stretch>
          </p:blipFill>
          <p:spPr bwMode="auto">
            <a:xfrm>
              <a:off x="748" y="1933"/>
              <a:ext cx="4830" cy="2387"/>
            </a:xfrm>
            <a:prstGeom prst="rect">
              <a:avLst/>
            </a:prstGeom>
            <a:noFill/>
            <a:ln w="9525">
              <a:noFill/>
              <a:miter lim="800000"/>
              <a:headEnd/>
              <a:tailEnd/>
            </a:ln>
          </p:spPr>
        </p:pic>
        <p:sp>
          <p:nvSpPr>
            <p:cNvPr id="330758" name="Rectangle 7"/>
            <p:cNvSpPr>
              <a:spLocks noChangeArrowheads="1"/>
            </p:cNvSpPr>
            <p:nvPr/>
          </p:nvSpPr>
          <p:spPr bwMode="auto">
            <a:xfrm>
              <a:off x="1247" y="1570"/>
              <a:ext cx="680" cy="362"/>
            </a:xfrm>
            <a:prstGeom prst="rect">
              <a:avLst/>
            </a:prstGeom>
            <a:solidFill>
              <a:schemeClr val="bg1"/>
            </a:solidFill>
            <a:ln w="9525">
              <a:noFill/>
              <a:miter lim="800000"/>
              <a:headEnd/>
              <a:tailEnd/>
            </a:ln>
          </p:spPr>
          <p:txBody>
            <a:bodyPr wrap="none" anchor="ctr"/>
            <a:lstStyle/>
            <a:p>
              <a:pPr algn="ctr"/>
              <a:r>
                <a:rPr lang="zh-CN" altLang="en-US" sz="2800">
                  <a:ea typeface="方正隶书简体"/>
                  <a:cs typeface="方正隶书简体"/>
                </a:rPr>
                <a:t>－</a:t>
              </a:r>
              <a:r>
                <a:rPr lang="en-US" altLang="zh-CN" sz="2800">
                  <a:ea typeface="方正隶书简体"/>
                  <a:cs typeface="方正隶书简体"/>
                </a:rPr>
                <a:t>K</a:t>
              </a:r>
            </a:p>
          </p:txBody>
        </p:sp>
        <p:sp>
          <p:nvSpPr>
            <p:cNvPr id="330759" name="Rectangle 8"/>
            <p:cNvSpPr>
              <a:spLocks noChangeArrowheads="1"/>
            </p:cNvSpPr>
            <p:nvPr/>
          </p:nvSpPr>
          <p:spPr bwMode="auto">
            <a:xfrm>
              <a:off x="2699" y="1570"/>
              <a:ext cx="681" cy="362"/>
            </a:xfrm>
            <a:prstGeom prst="rect">
              <a:avLst/>
            </a:prstGeom>
            <a:solidFill>
              <a:schemeClr val="bg1"/>
            </a:solidFill>
            <a:ln w="9525">
              <a:noFill/>
              <a:miter lim="800000"/>
              <a:headEnd/>
              <a:tailEnd/>
            </a:ln>
          </p:spPr>
          <p:txBody>
            <a:bodyPr wrap="none" anchor="ctr"/>
            <a:lstStyle/>
            <a:p>
              <a:pPr algn="ctr"/>
              <a:r>
                <a:rPr lang="en-US" altLang="zh-CN" sz="2800">
                  <a:ea typeface="方正隶书简体"/>
                  <a:cs typeface="方正隶书简体"/>
                </a:rPr>
                <a:t>1/2K</a:t>
              </a:r>
            </a:p>
          </p:txBody>
        </p:sp>
        <p:sp>
          <p:nvSpPr>
            <p:cNvPr id="330760" name="Rectangle 9"/>
            <p:cNvSpPr>
              <a:spLocks noChangeArrowheads="1"/>
            </p:cNvSpPr>
            <p:nvPr/>
          </p:nvSpPr>
          <p:spPr bwMode="auto">
            <a:xfrm>
              <a:off x="4195" y="1570"/>
              <a:ext cx="681" cy="362"/>
            </a:xfrm>
            <a:prstGeom prst="rect">
              <a:avLst/>
            </a:prstGeom>
            <a:solidFill>
              <a:schemeClr val="bg1"/>
            </a:solidFill>
            <a:ln w="9525">
              <a:noFill/>
              <a:miter lim="800000"/>
              <a:headEnd/>
              <a:tailEnd/>
            </a:ln>
          </p:spPr>
          <p:txBody>
            <a:bodyPr wrap="none" anchor="ctr"/>
            <a:lstStyle/>
            <a:p>
              <a:pPr algn="ctr"/>
              <a:r>
                <a:rPr lang="en-US" altLang="zh-CN" sz="2800">
                  <a:ea typeface="方正隶书简体"/>
                  <a:cs typeface="方正隶书简体"/>
                </a:rPr>
                <a:t>1K</a:t>
              </a:r>
            </a:p>
          </p:txBody>
        </p:sp>
      </p:grpSp>
    </p:spTree>
  </p:cSld>
  <p:clrMapOvr>
    <a:masterClrMapping/>
  </p:clrMapOvr>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0530" name="Picture 5" descr="DSC01503-K"/>
          <p:cNvPicPr>
            <a:picLocks noChangeAspect="1" noChangeArrowheads="1"/>
          </p:cNvPicPr>
          <p:nvPr/>
        </p:nvPicPr>
        <p:blipFill>
          <a:blip r:embed="rId2" cstate="print"/>
          <a:srcRect t="14552" b="21957"/>
          <a:stretch>
            <a:fillRect/>
          </a:stretch>
        </p:blipFill>
        <p:spPr bwMode="auto">
          <a:xfrm>
            <a:off x="3059832" y="548680"/>
            <a:ext cx="5594020" cy="2664296"/>
          </a:xfrm>
          <a:prstGeom prst="rect">
            <a:avLst/>
          </a:prstGeom>
          <a:noFill/>
          <a:ln w="9525">
            <a:noFill/>
            <a:miter lim="800000"/>
            <a:headEnd/>
            <a:tailEnd/>
          </a:ln>
        </p:spPr>
      </p:pic>
      <p:pic>
        <p:nvPicPr>
          <p:cNvPr id="150531" name="Picture 9" descr="DSC01667-1"/>
          <p:cNvPicPr>
            <a:picLocks noChangeAspect="1" noChangeArrowheads="1"/>
          </p:cNvPicPr>
          <p:nvPr/>
        </p:nvPicPr>
        <p:blipFill>
          <a:blip r:embed="rId3" cstate="print"/>
          <a:srcRect l="9378" t="13251" b="10165"/>
          <a:stretch>
            <a:fillRect/>
          </a:stretch>
        </p:blipFill>
        <p:spPr bwMode="auto">
          <a:xfrm>
            <a:off x="323528" y="3717032"/>
            <a:ext cx="4501852" cy="2853593"/>
          </a:xfrm>
          <a:prstGeom prst="rect">
            <a:avLst/>
          </a:prstGeom>
          <a:noFill/>
          <a:ln w="9525">
            <a:noFill/>
            <a:miter lim="800000"/>
            <a:headEnd/>
            <a:tailEnd/>
          </a:ln>
        </p:spPr>
      </p:pic>
      <p:sp>
        <p:nvSpPr>
          <p:cNvPr id="150532" name="Text Box 6"/>
          <p:cNvSpPr txBox="1">
            <a:spLocks noChangeArrowheads="1"/>
          </p:cNvSpPr>
          <p:nvPr/>
        </p:nvSpPr>
        <p:spPr bwMode="auto">
          <a:xfrm>
            <a:off x="7524750" y="3716338"/>
            <a:ext cx="671513" cy="2663825"/>
          </a:xfrm>
          <a:prstGeom prst="rect">
            <a:avLst/>
          </a:prstGeom>
          <a:noFill/>
          <a:ln w="9525">
            <a:noFill/>
            <a:miter lim="800000"/>
            <a:headEnd/>
            <a:tailEnd/>
          </a:ln>
        </p:spPr>
        <p:txBody>
          <a:bodyPr vert="eaVert">
            <a:spAutoFit/>
          </a:bodyPr>
          <a:lstStyle/>
          <a:p>
            <a:pPr algn="ctr">
              <a:spcBef>
                <a:spcPct val="50000"/>
              </a:spcBef>
            </a:pPr>
            <a:r>
              <a:rPr lang="zh-CN" altLang="en-US" sz="3200">
                <a:ea typeface="黑体" pitchFamily="49" charset="-122"/>
              </a:rPr>
              <a:t>水培小白菜</a:t>
            </a:r>
          </a:p>
        </p:txBody>
      </p:sp>
      <p:sp>
        <p:nvSpPr>
          <p:cNvPr id="150533" name="Text Box 7"/>
          <p:cNvSpPr txBox="1">
            <a:spLocks noChangeArrowheads="1"/>
          </p:cNvSpPr>
          <p:nvPr/>
        </p:nvSpPr>
        <p:spPr bwMode="auto">
          <a:xfrm>
            <a:off x="3491880" y="3861048"/>
            <a:ext cx="1079500" cy="579437"/>
          </a:xfrm>
          <a:prstGeom prst="rect">
            <a:avLst/>
          </a:prstGeom>
          <a:solidFill>
            <a:schemeClr val="tx1"/>
          </a:solidFill>
          <a:ln w="9525">
            <a:noFill/>
            <a:miter lim="800000"/>
            <a:headEnd/>
            <a:tailEnd/>
          </a:ln>
        </p:spPr>
        <p:txBody>
          <a:bodyPr>
            <a:spAutoFit/>
          </a:bodyPr>
          <a:lstStyle/>
          <a:p>
            <a:pPr>
              <a:spcBef>
                <a:spcPct val="50000"/>
              </a:spcBef>
            </a:pPr>
            <a:r>
              <a:rPr lang="zh-CN" altLang="en-US" sz="3200" dirty="0">
                <a:solidFill>
                  <a:schemeClr val="bg1"/>
                </a:solidFill>
              </a:rPr>
              <a:t>－</a:t>
            </a:r>
            <a:r>
              <a:rPr lang="en-US" altLang="zh-CN" sz="3200" dirty="0">
                <a:solidFill>
                  <a:schemeClr val="bg1"/>
                </a:solidFill>
              </a:rPr>
              <a:t>K</a:t>
            </a:r>
          </a:p>
        </p:txBody>
      </p:sp>
      <p:sp>
        <p:nvSpPr>
          <p:cNvPr id="150534" name="Text Box 8"/>
          <p:cNvSpPr txBox="1">
            <a:spLocks noChangeArrowheads="1"/>
          </p:cNvSpPr>
          <p:nvPr/>
        </p:nvSpPr>
        <p:spPr bwMode="auto">
          <a:xfrm>
            <a:off x="395536" y="3789040"/>
            <a:ext cx="1081088" cy="579437"/>
          </a:xfrm>
          <a:prstGeom prst="rect">
            <a:avLst/>
          </a:prstGeom>
          <a:solidFill>
            <a:schemeClr val="tx1"/>
          </a:solidFill>
          <a:ln w="9525">
            <a:noFill/>
            <a:miter lim="800000"/>
            <a:headEnd/>
            <a:tailEnd/>
          </a:ln>
        </p:spPr>
        <p:txBody>
          <a:bodyPr>
            <a:spAutoFit/>
          </a:bodyPr>
          <a:lstStyle/>
          <a:p>
            <a:pPr>
              <a:spcBef>
                <a:spcPct val="50000"/>
              </a:spcBef>
            </a:pPr>
            <a:r>
              <a:rPr lang="zh-CN" altLang="en-US" sz="3200" dirty="0">
                <a:solidFill>
                  <a:schemeClr val="bg1"/>
                </a:solidFill>
              </a:rPr>
              <a:t>＋</a:t>
            </a:r>
            <a:r>
              <a:rPr lang="en-US" altLang="zh-CN" sz="3200" dirty="0">
                <a:solidFill>
                  <a:schemeClr val="bg1"/>
                </a:solidFill>
              </a:rPr>
              <a:t>K</a:t>
            </a:r>
          </a:p>
        </p:txBody>
      </p:sp>
    </p:spTree>
  </p:cSld>
  <p:clrMapOvr>
    <a:masterClrMapping/>
  </p:clrMapOvr>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6"/>
          <p:cNvGrpSpPr>
            <a:grpSpLocks/>
          </p:cNvGrpSpPr>
          <p:nvPr/>
        </p:nvGrpSpPr>
        <p:grpSpPr bwMode="auto">
          <a:xfrm>
            <a:off x="0" y="1844675"/>
            <a:ext cx="9144000" cy="3841750"/>
            <a:chOff x="0" y="1071"/>
            <a:chExt cx="5760" cy="2420"/>
          </a:xfrm>
        </p:grpSpPr>
        <p:pic>
          <p:nvPicPr>
            <p:cNvPr id="332803" name="Picture 9" descr="DSCN3845"/>
            <p:cNvPicPr>
              <a:picLocks noChangeAspect="1" noChangeArrowheads="1"/>
            </p:cNvPicPr>
            <p:nvPr/>
          </p:nvPicPr>
          <p:blipFill>
            <a:blip r:embed="rId2" cstate="print"/>
            <a:srcRect/>
            <a:stretch>
              <a:fillRect/>
            </a:stretch>
          </p:blipFill>
          <p:spPr bwMode="auto">
            <a:xfrm>
              <a:off x="2811" y="1071"/>
              <a:ext cx="2949" cy="2420"/>
            </a:xfrm>
            <a:prstGeom prst="rect">
              <a:avLst/>
            </a:prstGeom>
            <a:noFill/>
            <a:ln w="9525">
              <a:noFill/>
              <a:miter lim="800000"/>
              <a:headEnd/>
              <a:tailEnd/>
            </a:ln>
          </p:spPr>
        </p:pic>
        <p:grpSp>
          <p:nvGrpSpPr>
            <p:cNvPr id="3" name="Group 15"/>
            <p:cNvGrpSpPr>
              <a:grpSpLocks/>
            </p:cNvGrpSpPr>
            <p:nvPr/>
          </p:nvGrpSpPr>
          <p:grpSpPr bwMode="auto">
            <a:xfrm>
              <a:off x="0" y="1071"/>
              <a:ext cx="2835" cy="2405"/>
              <a:chOff x="2925" y="1071"/>
              <a:chExt cx="2835" cy="2405"/>
            </a:xfrm>
          </p:grpSpPr>
          <p:pic>
            <p:nvPicPr>
              <p:cNvPr id="332805" name="Picture 10" descr="DSCN3846"/>
              <p:cNvPicPr>
                <a:picLocks noChangeAspect="1" noChangeArrowheads="1"/>
              </p:cNvPicPr>
              <p:nvPr/>
            </p:nvPicPr>
            <p:blipFill>
              <a:blip r:embed="rId3" cstate="print"/>
              <a:srcRect/>
              <a:stretch>
                <a:fillRect/>
              </a:stretch>
            </p:blipFill>
            <p:spPr bwMode="auto">
              <a:xfrm>
                <a:off x="2925" y="1344"/>
                <a:ext cx="2835" cy="2132"/>
              </a:xfrm>
              <a:prstGeom prst="rect">
                <a:avLst/>
              </a:prstGeom>
              <a:noFill/>
              <a:ln w="9525">
                <a:noFill/>
                <a:miter lim="800000"/>
                <a:headEnd/>
                <a:tailEnd/>
              </a:ln>
            </p:spPr>
          </p:pic>
          <p:sp>
            <p:nvSpPr>
              <p:cNvPr id="332806" name="Rectangle 11"/>
              <p:cNvSpPr>
                <a:spLocks noChangeArrowheads="1"/>
              </p:cNvSpPr>
              <p:nvPr/>
            </p:nvSpPr>
            <p:spPr bwMode="auto">
              <a:xfrm>
                <a:off x="2925" y="1071"/>
                <a:ext cx="2835" cy="273"/>
              </a:xfrm>
              <a:prstGeom prst="rect">
                <a:avLst/>
              </a:prstGeom>
              <a:solidFill>
                <a:srgbClr val="C0C0C0"/>
              </a:solidFill>
              <a:ln w="9525">
                <a:solidFill>
                  <a:srgbClr val="C0C0C0"/>
                </a:solidFill>
                <a:miter lim="800000"/>
                <a:headEnd/>
                <a:tailEnd/>
              </a:ln>
            </p:spPr>
            <p:txBody>
              <a:bodyPr wrap="none" anchor="ctr"/>
              <a:lstStyle/>
              <a:p>
                <a:pPr algn="ctr"/>
                <a:endParaRPr lang="zh-CN" altLang="zh-CN" sz="3200" b="0">
                  <a:solidFill>
                    <a:srgbClr val="B2B2B2"/>
                  </a:solidFill>
                  <a:ea typeface="方正隶书简体"/>
                  <a:cs typeface="方正隶书简体"/>
                </a:endParaRPr>
              </a:p>
            </p:txBody>
          </p:sp>
        </p:grpSp>
      </p:grpSp>
      <p:sp>
        <p:nvSpPr>
          <p:cNvPr id="332807" name="Text Box 14"/>
          <p:cNvSpPr txBox="1">
            <a:spLocks noChangeArrowheads="1"/>
          </p:cNvSpPr>
          <p:nvPr/>
        </p:nvSpPr>
        <p:spPr bwMode="auto">
          <a:xfrm>
            <a:off x="684213" y="620713"/>
            <a:ext cx="7129462" cy="641350"/>
          </a:xfrm>
          <a:prstGeom prst="rect">
            <a:avLst/>
          </a:prstGeom>
          <a:noFill/>
          <a:ln w="9525">
            <a:noFill/>
            <a:miter lim="800000"/>
            <a:headEnd/>
            <a:tailEnd/>
          </a:ln>
        </p:spPr>
        <p:txBody>
          <a:bodyPr>
            <a:spAutoFit/>
          </a:bodyPr>
          <a:lstStyle/>
          <a:p>
            <a:pPr>
              <a:spcBef>
                <a:spcPct val="50000"/>
              </a:spcBef>
            </a:pPr>
            <a:r>
              <a:rPr lang="zh-CN" altLang="en-US" sz="3600" dirty="0">
                <a:ea typeface="黑体" pitchFamily="49" charset="-122"/>
                <a:cs typeface="方正隶书简体"/>
              </a:rPr>
              <a:t>油菜缺钾</a:t>
            </a:r>
          </a:p>
        </p:txBody>
      </p:sp>
    </p:spTree>
  </p:cSld>
  <p:clrMapOvr>
    <a:masterClrMapping/>
  </p:clrMapOvr>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3826" name="Text Box 3"/>
          <p:cNvSpPr txBox="1">
            <a:spLocks noChangeArrowheads="1"/>
          </p:cNvSpPr>
          <p:nvPr/>
        </p:nvSpPr>
        <p:spPr bwMode="auto">
          <a:xfrm>
            <a:off x="1331640" y="548680"/>
            <a:ext cx="3168650" cy="579438"/>
          </a:xfrm>
          <a:prstGeom prst="rect">
            <a:avLst/>
          </a:prstGeom>
          <a:noFill/>
          <a:ln w="9525">
            <a:noFill/>
            <a:miter lim="800000"/>
            <a:headEnd/>
            <a:tailEnd/>
          </a:ln>
        </p:spPr>
        <p:txBody>
          <a:bodyPr>
            <a:spAutoFit/>
          </a:bodyPr>
          <a:lstStyle/>
          <a:p>
            <a:pPr>
              <a:spcBef>
                <a:spcPct val="50000"/>
              </a:spcBef>
            </a:pPr>
            <a:r>
              <a:rPr lang="zh-CN" altLang="en-US" sz="3200" dirty="0">
                <a:ea typeface="黑体" pitchFamily="49" charset="-122"/>
                <a:cs typeface="方正隶书简体"/>
              </a:rPr>
              <a:t>叶片缺钾的症状</a:t>
            </a:r>
          </a:p>
        </p:txBody>
      </p:sp>
      <p:pic>
        <p:nvPicPr>
          <p:cNvPr id="333827" name="Picture 4" descr="33"/>
          <p:cNvPicPr>
            <a:picLocks noChangeAspect="1" noChangeArrowheads="1"/>
          </p:cNvPicPr>
          <p:nvPr/>
        </p:nvPicPr>
        <p:blipFill>
          <a:blip r:embed="rId2" cstate="print">
            <a:lum bright="-24000" contrast="12000"/>
          </a:blip>
          <a:srcRect/>
          <a:stretch>
            <a:fillRect/>
          </a:stretch>
        </p:blipFill>
        <p:spPr bwMode="auto">
          <a:xfrm>
            <a:off x="5436096" y="476672"/>
            <a:ext cx="3100339" cy="3365922"/>
          </a:xfrm>
          <a:prstGeom prst="rect">
            <a:avLst/>
          </a:prstGeom>
          <a:noFill/>
          <a:ln w="9525">
            <a:noFill/>
            <a:miter lim="800000"/>
            <a:headEnd/>
            <a:tailEnd/>
          </a:ln>
        </p:spPr>
      </p:pic>
      <p:pic>
        <p:nvPicPr>
          <p:cNvPr id="333828" name="Picture 5" descr="32"/>
          <p:cNvPicPr>
            <a:picLocks noChangeAspect="1" noChangeArrowheads="1"/>
          </p:cNvPicPr>
          <p:nvPr/>
        </p:nvPicPr>
        <p:blipFill>
          <a:blip r:embed="rId3" cstate="print"/>
          <a:srcRect/>
          <a:stretch>
            <a:fillRect/>
          </a:stretch>
        </p:blipFill>
        <p:spPr bwMode="auto">
          <a:xfrm>
            <a:off x="5364088" y="4077072"/>
            <a:ext cx="3420339" cy="2564904"/>
          </a:xfrm>
          <a:prstGeom prst="rect">
            <a:avLst/>
          </a:prstGeom>
          <a:noFill/>
          <a:ln w="9525">
            <a:noFill/>
            <a:miter lim="800000"/>
            <a:headEnd/>
            <a:tailEnd/>
          </a:ln>
        </p:spPr>
      </p:pic>
      <p:pic>
        <p:nvPicPr>
          <p:cNvPr id="333829" name="Picture 6" descr="128"/>
          <p:cNvPicPr>
            <a:picLocks noChangeAspect="1" noChangeArrowheads="1"/>
          </p:cNvPicPr>
          <p:nvPr/>
        </p:nvPicPr>
        <p:blipFill>
          <a:blip r:embed="rId4" cstate="print"/>
          <a:srcRect/>
          <a:stretch>
            <a:fillRect/>
          </a:stretch>
        </p:blipFill>
        <p:spPr bwMode="auto">
          <a:xfrm>
            <a:off x="1331640" y="1268760"/>
            <a:ext cx="3456583" cy="2181548"/>
          </a:xfrm>
          <a:prstGeom prst="rect">
            <a:avLst/>
          </a:prstGeom>
          <a:noFill/>
          <a:ln w="9525">
            <a:noFill/>
            <a:miter lim="800000"/>
            <a:headEnd/>
            <a:tailEnd/>
          </a:ln>
        </p:spPr>
      </p:pic>
      <p:pic>
        <p:nvPicPr>
          <p:cNvPr id="333830" name="Picture 7" descr="p46 萝卜缺钾"/>
          <p:cNvPicPr>
            <a:picLocks noChangeAspect="1" noChangeArrowheads="1"/>
          </p:cNvPicPr>
          <p:nvPr/>
        </p:nvPicPr>
        <p:blipFill>
          <a:blip r:embed="rId5" cstate="print"/>
          <a:srcRect l="7645" t="20802" r="29575" b="2734"/>
          <a:stretch>
            <a:fillRect/>
          </a:stretch>
        </p:blipFill>
        <p:spPr bwMode="auto">
          <a:xfrm>
            <a:off x="1259632" y="4077072"/>
            <a:ext cx="3564781" cy="2306105"/>
          </a:xfrm>
          <a:prstGeom prst="rect">
            <a:avLst/>
          </a:prstGeom>
          <a:noFill/>
          <a:ln w="9525">
            <a:noFill/>
            <a:miter lim="800000"/>
            <a:headEnd/>
            <a:tailEnd/>
          </a:ln>
        </p:spPr>
      </p:pic>
    </p:spTree>
  </p:cSld>
  <p:clrMapOvr>
    <a:masterClrMapping/>
  </p:clrMapOvr>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4850" name="Text Box 3"/>
          <p:cNvSpPr txBox="1">
            <a:spLocks noChangeArrowheads="1"/>
          </p:cNvSpPr>
          <p:nvPr/>
        </p:nvSpPr>
        <p:spPr bwMode="auto">
          <a:xfrm>
            <a:off x="2667000" y="5257800"/>
            <a:ext cx="3810000" cy="457200"/>
          </a:xfrm>
          <a:prstGeom prst="rect">
            <a:avLst/>
          </a:prstGeom>
          <a:noFill/>
          <a:ln w="9525">
            <a:noFill/>
            <a:miter lim="800000"/>
            <a:headEnd/>
            <a:tailEnd/>
          </a:ln>
        </p:spPr>
        <p:txBody>
          <a:bodyPr>
            <a:spAutoFit/>
          </a:bodyPr>
          <a:lstStyle/>
          <a:p>
            <a:pPr>
              <a:spcBef>
                <a:spcPct val="50000"/>
              </a:spcBef>
            </a:pPr>
            <a:endParaRPr lang="zh-CN" altLang="zh-CN" b="0">
              <a:ea typeface="方正隶书简体"/>
              <a:cs typeface="方正隶书简体"/>
            </a:endParaRPr>
          </a:p>
        </p:txBody>
      </p:sp>
      <p:sp>
        <p:nvSpPr>
          <p:cNvPr id="334851" name="Text Box 4"/>
          <p:cNvSpPr txBox="1">
            <a:spLocks noChangeArrowheads="1"/>
          </p:cNvSpPr>
          <p:nvPr/>
        </p:nvSpPr>
        <p:spPr bwMode="auto">
          <a:xfrm>
            <a:off x="1403350" y="5876925"/>
            <a:ext cx="1512888" cy="641350"/>
          </a:xfrm>
          <a:prstGeom prst="rect">
            <a:avLst/>
          </a:prstGeom>
          <a:noFill/>
          <a:ln w="9525">
            <a:noFill/>
            <a:miter lim="800000"/>
            <a:headEnd/>
            <a:tailEnd/>
          </a:ln>
        </p:spPr>
        <p:txBody>
          <a:bodyPr>
            <a:spAutoFit/>
          </a:bodyPr>
          <a:lstStyle/>
          <a:p>
            <a:pPr algn="ctr">
              <a:spcBef>
                <a:spcPct val="50000"/>
              </a:spcBef>
            </a:pPr>
            <a:r>
              <a:rPr lang="zh-CN" altLang="en-US" sz="3600">
                <a:latin typeface="黑体" pitchFamily="49" charset="-122"/>
                <a:ea typeface="黑体" pitchFamily="49" charset="-122"/>
                <a:cs typeface="方正隶书简体"/>
              </a:rPr>
              <a:t>番 茄</a:t>
            </a:r>
          </a:p>
        </p:txBody>
      </p:sp>
      <p:grpSp>
        <p:nvGrpSpPr>
          <p:cNvPr id="2" name="Group 9"/>
          <p:cNvGrpSpPr>
            <a:grpSpLocks/>
          </p:cNvGrpSpPr>
          <p:nvPr/>
        </p:nvGrpSpPr>
        <p:grpSpPr bwMode="auto">
          <a:xfrm>
            <a:off x="179388" y="1484313"/>
            <a:ext cx="4060825" cy="4344987"/>
            <a:chOff x="0" y="391"/>
            <a:chExt cx="2812" cy="3009"/>
          </a:xfrm>
        </p:grpSpPr>
        <p:pic>
          <p:nvPicPr>
            <p:cNvPr id="334853" name="Picture 2" descr="31"/>
            <p:cNvPicPr>
              <a:picLocks noChangeAspect="1" noChangeArrowheads="1"/>
            </p:cNvPicPr>
            <p:nvPr/>
          </p:nvPicPr>
          <p:blipFill>
            <a:blip r:embed="rId2" cstate="print"/>
            <a:srcRect t="9427" r="51579" b="5521"/>
            <a:stretch>
              <a:fillRect/>
            </a:stretch>
          </p:blipFill>
          <p:spPr bwMode="auto">
            <a:xfrm>
              <a:off x="0" y="391"/>
              <a:ext cx="2789" cy="1633"/>
            </a:xfrm>
            <a:prstGeom prst="rect">
              <a:avLst/>
            </a:prstGeom>
            <a:noFill/>
            <a:ln w="9525">
              <a:noFill/>
              <a:miter lim="800000"/>
              <a:headEnd/>
              <a:tailEnd/>
            </a:ln>
          </p:spPr>
        </p:pic>
        <p:pic>
          <p:nvPicPr>
            <p:cNvPr id="334854" name="Picture 6" descr="31"/>
            <p:cNvPicPr>
              <a:picLocks noChangeAspect="1" noChangeArrowheads="1"/>
            </p:cNvPicPr>
            <p:nvPr/>
          </p:nvPicPr>
          <p:blipFill>
            <a:blip r:embed="rId2" cstate="print"/>
            <a:srcRect l="51181" t="28333"/>
            <a:stretch>
              <a:fillRect/>
            </a:stretch>
          </p:blipFill>
          <p:spPr bwMode="auto">
            <a:xfrm>
              <a:off x="0" y="2024"/>
              <a:ext cx="2812" cy="1376"/>
            </a:xfrm>
            <a:prstGeom prst="rect">
              <a:avLst/>
            </a:prstGeom>
            <a:noFill/>
            <a:ln w="9525">
              <a:noFill/>
              <a:miter lim="800000"/>
              <a:headEnd/>
              <a:tailEnd/>
            </a:ln>
          </p:spPr>
        </p:pic>
      </p:grpSp>
      <p:grpSp>
        <p:nvGrpSpPr>
          <p:cNvPr id="3" name="Group 8"/>
          <p:cNvGrpSpPr>
            <a:grpSpLocks/>
          </p:cNvGrpSpPr>
          <p:nvPr/>
        </p:nvGrpSpPr>
        <p:grpSpPr bwMode="auto">
          <a:xfrm>
            <a:off x="4356100" y="1484313"/>
            <a:ext cx="4608513" cy="4360862"/>
            <a:chOff x="2608" y="346"/>
            <a:chExt cx="3152" cy="2983"/>
          </a:xfrm>
        </p:grpSpPr>
        <p:pic>
          <p:nvPicPr>
            <p:cNvPr id="334856" name="Picture 5" descr="158"/>
            <p:cNvPicPr>
              <a:picLocks noChangeAspect="1" noChangeArrowheads="1"/>
            </p:cNvPicPr>
            <p:nvPr/>
          </p:nvPicPr>
          <p:blipFill>
            <a:blip r:embed="rId3" cstate="print"/>
            <a:srcRect l="60255"/>
            <a:stretch>
              <a:fillRect/>
            </a:stretch>
          </p:blipFill>
          <p:spPr bwMode="auto">
            <a:xfrm>
              <a:off x="4332" y="346"/>
              <a:ext cx="1428" cy="2983"/>
            </a:xfrm>
            <a:prstGeom prst="rect">
              <a:avLst/>
            </a:prstGeom>
            <a:noFill/>
            <a:ln w="9525">
              <a:noFill/>
              <a:miter lim="800000"/>
              <a:headEnd/>
              <a:tailEnd/>
            </a:ln>
          </p:spPr>
        </p:pic>
        <p:pic>
          <p:nvPicPr>
            <p:cNvPr id="334857" name="Picture 7" descr="158"/>
            <p:cNvPicPr>
              <a:picLocks noChangeAspect="1" noChangeArrowheads="1"/>
            </p:cNvPicPr>
            <p:nvPr/>
          </p:nvPicPr>
          <p:blipFill>
            <a:blip r:embed="rId3" cstate="print"/>
            <a:srcRect r="52017"/>
            <a:stretch>
              <a:fillRect/>
            </a:stretch>
          </p:blipFill>
          <p:spPr bwMode="auto">
            <a:xfrm>
              <a:off x="2608" y="346"/>
              <a:ext cx="1724" cy="2983"/>
            </a:xfrm>
            <a:prstGeom prst="rect">
              <a:avLst/>
            </a:prstGeom>
            <a:noFill/>
            <a:ln w="9525">
              <a:noFill/>
              <a:miter lim="800000"/>
              <a:headEnd/>
              <a:tailEnd/>
            </a:ln>
          </p:spPr>
        </p:pic>
      </p:grpSp>
      <p:sp>
        <p:nvSpPr>
          <p:cNvPr id="334858" name="Text Box 10"/>
          <p:cNvSpPr txBox="1">
            <a:spLocks noChangeArrowheads="1"/>
          </p:cNvSpPr>
          <p:nvPr/>
        </p:nvSpPr>
        <p:spPr bwMode="auto">
          <a:xfrm>
            <a:off x="6011863" y="5949950"/>
            <a:ext cx="1368425" cy="641350"/>
          </a:xfrm>
          <a:prstGeom prst="rect">
            <a:avLst/>
          </a:prstGeom>
          <a:noFill/>
          <a:ln w="9525">
            <a:noFill/>
            <a:miter lim="800000"/>
            <a:headEnd/>
            <a:tailEnd/>
          </a:ln>
        </p:spPr>
        <p:txBody>
          <a:bodyPr>
            <a:spAutoFit/>
          </a:bodyPr>
          <a:lstStyle/>
          <a:p>
            <a:pPr>
              <a:spcBef>
                <a:spcPct val="50000"/>
              </a:spcBef>
            </a:pPr>
            <a:r>
              <a:rPr lang="zh-CN" altLang="en-US" sz="3600">
                <a:ea typeface="黑体" pitchFamily="49" charset="-122"/>
                <a:cs typeface="方正隶书简体"/>
              </a:rPr>
              <a:t>葡  萄</a:t>
            </a:r>
          </a:p>
        </p:txBody>
      </p:sp>
      <p:sp>
        <p:nvSpPr>
          <p:cNvPr id="334859" name="Text Box 11"/>
          <p:cNvSpPr txBox="1">
            <a:spLocks noChangeArrowheads="1"/>
          </p:cNvSpPr>
          <p:nvPr/>
        </p:nvSpPr>
        <p:spPr bwMode="auto">
          <a:xfrm>
            <a:off x="1116013" y="476250"/>
            <a:ext cx="7056437" cy="579438"/>
          </a:xfrm>
          <a:prstGeom prst="rect">
            <a:avLst/>
          </a:prstGeom>
          <a:noFill/>
          <a:ln w="9525">
            <a:noFill/>
            <a:miter lim="800000"/>
            <a:headEnd/>
            <a:tailEnd/>
          </a:ln>
        </p:spPr>
        <p:txBody>
          <a:bodyPr>
            <a:spAutoFit/>
          </a:bodyPr>
          <a:lstStyle/>
          <a:p>
            <a:pPr>
              <a:spcBef>
                <a:spcPct val="50000"/>
              </a:spcBef>
            </a:pPr>
            <a:endParaRPr lang="zh-CN" altLang="zh-CN" sz="3200" b="0">
              <a:ea typeface="隶书" pitchFamily="49" charset="-122"/>
              <a:cs typeface="方正隶书简体"/>
            </a:endParaRPr>
          </a:p>
        </p:txBody>
      </p:sp>
      <p:sp>
        <p:nvSpPr>
          <p:cNvPr id="334860" name="Text Box 12"/>
          <p:cNvSpPr txBox="1">
            <a:spLocks noChangeArrowheads="1"/>
          </p:cNvSpPr>
          <p:nvPr/>
        </p:nvSpPr>
        <p:spPr bwMode="auto">
          <a:xfrm>
            <a:off x="2484438" y="476250"/>
            <a:ext cx="4321175" cy="579438"/>
          </a:xfrm>
          <a:prstGeom prst="rect">
            <a:avLst/>
          </a:prstGeom>
          <a:noFill/>
          <a:ln w="9525">
            <a:noFill/>
            <a:miter lim="800000"/>
            <a:headEnd/>
            <a:tailEnd/>
          </a:ln>
        </p:spPr>
        <p:txBody>
          <a:bodyPr>
            <a:spAutoFit/>
          </a:bodyPr>
          <a:lstStyle/>
          <a:p>
            <a:pPr>
              <a:spcBef>
                <a:spcPct val="50000"/>
              </a:spcBef>
            </a:pPr>
            <a:r>
              <a:rPr lang="zh-CN" altLang="en-US" sz="3200" dirty="0">
                <a:ea typeface="黑体" pitchFamily="49" charset="-122"/>
                <a:cs typeface="方正隶书简体"/>
              </a:rPr>
              <a:t>钾素对植物果实的影响</a:t>
            </a: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defRPr/>
            </a:pPr>
            <a:r>
              <a:rPr lang="zh-CN" altLang="en-US" sz="2800">
                <a:solidFill>
                  <a:srgbClr val="FFFF00"/>
                </a:solidFill>
                <a:ea typeface="宋体" pitchFamily="2" charset="-122"/>
              </a:rPr>
              <a:t>2．根系的结构 </a:t>
            </a:r>
          </a:p>
        </p:txBody>
      </p:sp>
      <p:sp>
        <p:nvSpPr>
          <p:cNvPr id="9219" name="Rectangle 3"/>
          <p:cNvSpPr>
            <a:spLocks noGrp="1" noChangeArrowheads="1"/>
          </p:cNvSpPr>
          <p:nvPr>
            <p:ph type="body" idx="1"/>
          </p:nvPr>
        </p:nvSpPr>
        <p:spPr/>
        <p:txBody>
          <a:bodyPr/>
          <a:lstStyle/>
          <a:p>
            <a:pPr eaLnBrk="1" hangingPunct="1">
              <a:buFont typeface="Symbol" pitchFamily="18" charset="2"/>
              <a:buNone/>
              <a:defRPr/>
            </a:pPr>
            <a:r>
              <a:rPr lang="zh-CN" altLang="en-US" sz="2800" b="1" dirty="0">
                <a:ea typeface="宋体" pitchFamily="2" charset="-122"/>
              </a:rPr>
              <a:t>根系的外观是圆柱形的，从根基部到根尖逐渐变细。</a:t>
            </a:r>
            <a:endParaRPr lang="en-US" altLang="zh-CN" sz="2800" b="1" dirty="0">
              <a:ea typeface="宋体" pitchFamily="2" charset="-122"/>
            </a:endParaRPr>
          </a:p>
          <a:p>
            <a:pPr eaLnBrk="1" hangingPunct="1">
              <a:buFont typeface="Symbol" pitchFamily="18" charset="2"/>
              <a:buNone/>
              <a:defRPr/>
            </a:pPr>
            <a:endParaRPr lang="zh-CN" altLang="en-US" sz="2800" b="1" dirty="0">
              <a:ea typeface="宋体" pitchFamily="2" charset="-122"/>
            </a:endParaRPr>
          </a:p>
          <a:p>
            <a:pPr eaLnBrk="1" hangingPunct="1">
              <a:buFont typeface="Symbol" pitchFamily="18" charset="2"/>
              <a:buNone/>
              <a:defRPr/>
            </a:pPr>
            <a:r>
              <a:rPr lang="zh-CN" altLang="en-US" sz="2800" b="1" dirty="0">
                <a:ea typeface="宋体" pitchFamily="2" charset="-122"/>
              </a:rPr>
              <a:t>根从根尖向根基部观察:</a:t>
            </a:r>
            <a:endParaRPr lang="en-US" altLang="zh-CN" sz="2800" b="1" dirty="0">
              <a:ea typeface="宋体" pitchFamily="2" charset="-122"/>
            </a:endParaRPr>
          </a:p>
          <a:p>
            <a:pPr eaLnBrk="1" hangingPunct="1">
              <a:buFont typeface="Symbol" pitchFamily="18" charset="2"/>
              <a:buNone/>
              <a:defRPr/>
            </a:pPr>
            <a:endParaRPr lang="zh-CN" altLang="en-US" sz="2800" b="1" dirty="0">
              <a:ea typeface="宋体" pitchFamily="2" charset="-122"/>
            </a:endParaRPr>
          </a:p>
          <a:p>
            <a:pPr eaLnBrk="1" hangingPunct="1">
              <a:buFont typeface="Symbol" pitchFamily="18" charset="2"/>
              <a:buNone/>
              <a:defRPr/>
            </a:pPr>
            <a:r>
              <a:rPr lang="zh-CN" altLang="en-US" sz="2800" b="1" dirty="0">
                <a:ea typeface="宋体" pitchFamily="2" charset="-122"/>
              </a:rPr>
              <a:t>          </a:t>
            </a:r>
            <a:r>
              <a:rPr lang="zh-CN" altLang="en-US" sz="2800" b="1" dirty="0">
                <a:solidFill>
                  <a:srgbClr val="0BF57A"/>
                </a:solidFill>
                <a:ea typeface="宋体" pitchFamily="2" charset="-122"/>
              </a:rPr>
              <a:t>根冠</a:t>
            </a:r>
          </a:p>
          <a:p>
            <a:pPr eaLnBrk="1" hangingPunct="1">
              <a:buFont typeface="Symbol" pitchFamily="18" charset="2"/>
              <a:buNone/>
              <a:defRPr/>
            </a:pPr>
            <a:r>
              <a:rPr lang="zh-CN" altLang="en-US" sz="2800" b="1" dirty="0">
                <a:ea typeface="宋体" pitchFamily="2" charset="-122"/>
              </a:rPr>
              <a:t>          </a:t>
            </a:r>
            <a:r>
              <a:rPr lang="zh-CN" altLang="en-US" sz="2800" b="1" dirty="0">
                <a:solidFill>
                  <a:srgbClr val="0BF57A"/>
                </a:solidFill>
                <a:ea typeface="宋体" pitchFamily="2" charset="-122"/>
              </a:rPr>
              <a:t>分生区</a:t>
            </a:r>
          </a:p>
          <a:p>
            <a:pPr eaLnBrk="1" hangingPunct="1">
              <a:buFont typeface="Symbol" pitchFamily="18" charset="2"/>
              <a:buNone/>
              <a:defRPr/>
            </a:pPr>
            <a:r>
              <a:rPr lang="zh-CN" altLang="en-US" sz="2800" b="1" dirty="0">
                <a:ea typeface="宋体" pitchFamily="2" charset="-122"/>
              </a:rPr>
              <a:t>          </a:t>
            </a:r>
            <a:r>
              <a:rPr lang="zh-CN" altLang="en-US" sz="2800" b="1" dirty="0">
                <a:solidFill>
                  <a:srgbClr val="0BF57A"/>
                </a:solidFill>
                <a:ea typeface="宋体" pitchFamily="2" charset="-122"/>
              </a:rPr>
              <a:t>伸长区</a:t>
            </a:r>
          </a:p>
          <a:p>
            <a:pPr eaLnBrk="1" hangingPunct="1">
              <a:buFont typeface="Symbol" pitchFamily="18" charset="2"/>
              <a:buNone/>
              <a:defRPr/>
            </a:pPr>
            <a:r>
              <a:rPr lang="zh-CN" altLang="en-US" sz="2800" b="1" dirty="0">
                <a:ea typeface="宋体" pitchFamily="2" charset="-122"/>
              </a:rPr>
              <a:t>          </a:t>
            </a:r>
            <a:r>
              <a:rPr lang="zh-CN" altLang="en-US" sz="2800" b="1" dirty="0">
                <a:solidFill>
                  <a:srgbClr val="0BF57A"/>
                </a:solidFill>
                <a:ea typeface="宋体" pitchFamily="2" charset="-122"/>
              </a:rPr>
              <a:t>成熟区(根毛区)</a:t>
            </a:r>
          </a:p>
          <a:p>
            <a:pPr eaLnBrk="1" hangingPunct="1">
              <a:defRPr/>
            </a:pPr>
            <a:endParaRPr lang="zh-CN" altLang="en-US" sz="2800" b="1" dirty="0">
              <a:ea typeface="宋体" pitchFamily="2" charset="-122"/>
            </a:endParaRPr>
          </a:p>
        </p:txBody>
      </p:sp>
      <p:sp>
        <p:nvSpPr>
          <p:cNvPr id="18436" name="AutoShape 5"/>
          <p:cNvSpPr>
            <a:spLocks/>
          </p:cNvSpPr>
          <p:nvPr/>
        </p:nvSpPr>
        <p:spPr bwMode="auto">
          <a:xfrm>
            <a:off x="1116013" y="3861048"/>
            <a:ext cx="142875" cy="1727200"/>
          </a:xfrm>
          <a:prstGeom prst="leftBrace">
            <a:avLst>
              <a:gd name="adj1" fmla="val 79753"/>
              <a:gd name="adj2" fmla="val 50000"/>
            </a:avLst>
          </a:prstGeom>
          <a:noFill/>
          <a:ln w="22225">
            <a:solidFill>
              <a:srgbClr val="33CC33"/>
            </a:solidFill>
            <a:round/>
            <a:headEnd/>
            <a:tailEnd/>
          </a:ln>
        </p:spPr>
        <p:txBody>
          <a:bodyPr wrap="none" anchor="ct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219">
                                            <p:txEl>
                                              <p:pRg st="4" end="4"/>
                                            </p:txEl>
                                          </p:spTgt>
                                        </p:tgtEl>
                                        <p:attrNameLst>
                                          <p:attrName>style.visibility</p:attrName>
                                        </p:attrNameLst>
                                      </p:cBhvr>
                                      <p:to>
                                        <p:strVal val="visible"/>
                                      </p:to>
                                    </p:set>
                                    <p:animEffect transition="in" filter="blinds(horizontal)">
                                      <p:cBhvr>
                                        <p:cTn id="7" dur="500"/>
                                        <p:tgtEl>
                                          <p:spTgt spid="9219">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9219">
                                            <p:txEl>
                                              <p:pRg st="5" end="5"/>
                                            </p:txEl>
                                          </p:spTgt>
                                        </p:tgtEl>
                                        <p:attrNameLst>
                                          <p:attrName>style.visibility</p:attrName>
                                        </p:attrNameLst>
                                      </p:cBhvr>
                                      <p:to>
                                        <p:strVal val="visible"/>
                                      </p:to>
                                    </p:set>
                                    <p:animEffect transition="in" filter="box(in)">
                                      <p:cBhvr>
                                        <p:cTn id="12" dur="500"/>
                                        <p:tgtEl>
                                          <p:spTgt spid="9219">
                                            <p:txEl>
                                              <p:pRg st="5" end="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9219">
                                            <p:txEl>
                                              <p:pRg st="6" end="6"/>
                                            </p:txEl>
                                          </p:spTgt>
                                        </p:tgtEl>
                                        <p:attrNameLst>
                                          <p:attrName>style.visibility</p:attrName>
                                        </p:attrNameLst>
                                      </p:cBhvr>
                                      <p:to>
                                        <p:strVal val="visible"/>
                                      </p:to>
                                    </p:set>
                                    <p:animEffect transition="in" filter="checkerboard(across)">
                                      <p:cBhvr>
                                        <p:cTn id="17" dur="500"/>
                                        <p:tgtEl>
                                          <p:spTgt spid="9219">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9219">
                                            <p:txEl>
                                              <p:pRg st="7" end="7"/>
                                            </p:txEl>
                                          </p:spTgt>
                                        </p:tgtEl>
                                        <p:attrNameLst>
                                          <p:attrName>style.visibility</p:attrName>
                                        </p:attrNameLst>
                                      </p:cBhvr>
                                      <p:to>
                                        <p:strVal val="visible"/>
                                      </p:to>
                                    </p:set>
                                    <p:anim calcmode="lin" valueType="num">
                                      <p:cBhvr additive="base">
                                        <p:cTn id="22" dur="500" fill="hold"/>
                                        <p:tgtEl>
                                          <p:spTgt spid="9219">
                                            <p:txEl>
                                              <p:pRg st="7" end="7"/>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9219">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5874" name="Rectangle 2"/>
          <p:cNvSpPr>
            <a:spLocks noGrp="1" noChangeArrowheads="1"/>
          </p:cNvSpPr>
          <p:nvPr>
            <p:ph type="body" idx="4294967295"/>
          </p:nvPr>
        </p:nvSpPr>
        <p:spPr>
          <a:xfrm>
            <a:off x="251520" y="332656"/>
            <a:ext cx="8713788" cy="2015951"/>
          </a:xfrm>
        </p:spPr>
        <p:txBody>
          <a:bodyPr/>
          <a:lstStyle/>
          <a:p>
            <a:pPr marL="0" indent="720000" algn="just" eaLnBrk="1" hangingPunct="1">
              <a:lnSpc>
                <a:spcPct val="120000"/>
              </a:lnSpc>
              <a:spcBef>
                <a:spcPts val="0"/>
              </a:spcBef>
              <a:buNone/>
            </a:pPr>
            <a:r>
              <a:rPr lang="zh-CN" altLang="en-US" sz="2400" b="1" dirty="0">
                <a:solidFill>
                  <a:schemeClr val="tx1"/>
                </a:solidFill>
                <a:ea typeface="黑体" pitchFamily="49" charset="-122"/>
              </a:rPr>
              <a:t>禾谷类作物缺钾时，先在下部叶片上出现褐色斑点，严重缺钾时新叶也会出现这样的症状，然后枯黄，症状</a:t>
            </a:r>
            <a:r>
              <a:rPr lang="zh-CN" altLang="en-US" sz="2400" b="1" dirty="0">
                <a:solidFill>
                  <a:srgbClr val="0BF57A"/>
                </a:solidFill>
                <a:ea typeface="黑体" pitchFamily="49" charset="-122"/>
              </a:rPr>
              <a:t>由下至上</a:t>
            </a:r>
            <a:r>
              <a:rPr lang="zh-CN" altLang="en-US" sz="2400" b="1" dirty="0">
                <a:solidFill>
                  <a:schemeClr val="tx1"/>
                </a:solidFill>
                <a:ea typeface="黑体" pitchFamily="49" charset="-122"/>
              </a:rPr>
              <a:t>发展。水稻缺钾易出现胡麻叶斑病的症状，发病植株新叶抽出困难，抽穗不齐。根量少，呈黑褐色。</a:t>
            </a:r>
          </a:p>
        </p:txBody>
      </p:sp>
      <p:pic>
        <p:nvPicPr>
          <p:cNvPr id="335875" name="Picture 7" descr="21"/>
          <p:cNvPicPr>
            <a:picLocks noChangeAspect="1" noChangeArrowheads="1"/>
          </p:cNvPicPr>
          <p:nvPr/>
        </p:nvPicPr>
        <p:blipFill>
          <a:blip r:embed="rId2" cstate="print"/>
          <a:srcRect/>
          <a:stretch>
            <a:fillRect/>
          </a:stretch>
        </p:blipFill>
        <p:spPr bwMode="auto">
          <a:xfrm>
            <a:off x="0" y="2420888"/>
            <a:ext cx="4284663" cy="4059238"/>
          </a:xfrm>
          <a:prstGeom prst="rect">
            <a:avLst/>
          </a:prstGeom>
          <a:noFill/>
          <a:ln w="9525">
            <a:noFill/>
            <a:miter lim="800000"/>
            <a:headEnd/>
            <a:tailEnd/>
          </a:ln>
        </p:spPr>
      </p:pic>
      <p:pic>
        <p:nvPicPr>
          <p:cNvPr id="335876" name="Picture 8" descr="23"/>
          <p:cNvPicPr>
            <a:picLocks noChangeAspect="1" noChangeArrowheads="1"/>
          </p:cNvPicPr>
          <p:nvPr/>
        </p:nvPicPr>
        <p:blipFill>
          <a:blip r:embed="rId3" cstate="print">
            <a:lum bright="6000"/>
          </a:blip>
          <a:srcRect/>
          <a:stretch>
            <a:fillRect/>
          </a:stretch>
        </p:blipFill>
        <p:spPr bwMode="auto">
          <a:xfrm>
            <a:off x="4427538" y="2564904"/>
            <a:ext cx="4716462" cy="3536950"/>
          </a:xfrm>
          <a:prstGeom prst="rect">
            <a:avLst/>
          </a:prstGeom>
          <a:noFill/>
          <a:ln w="9525">
            <a:noFill/>
            <a:miter lim="800000"/>
            <a:headEnd/>
            <a:tailEnd/>
          </a:ln>
        </p:spPr>
      </p:pic>
    </p:spTree>
  </p:cSld>
  <p:clrMapOvr>
    <a:masterClrMapping/>
  </p:clrMapOvr>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p:txBody>
          <a:bodyPr>
            <a:normAutofit/>
          </a:bodyPr>
          <a:lstStyle/>
          <a:p>
            <a:pPr eaLnBrk="1" hangingPunct="1">
              <a:defRPr/>
            </a:pPr>
            <a:r>
              <a:rPr lang="zh-CN" altLang="en-US" sz="2800" dirty="0">
                <a:solidFill>
                  <a:srgbClr val="FFFF00"/>
                </a:solidFill>
                <a:ea typeface="宋体" pitchFamily="2" charset="-122"/>
              </a:rPr>
              <a:t>（四）钙的生理功能</a:t>
            </a:r>
          </a:p>
        </p:txBody>
      </p:sp>
      <p:sp>
        <p:nvSpPr>
          <p:cNvPr id="56323" name="Rectangle 3"/>
          <p:cNvSpPr>
            <a:spLocks noGrp="1" noChangeArrowheads="1"/>
          </p:cNvSpPr>
          <p:nvPr>
            <p:ph type="body" idx="1"/>
          </p:nvPr>
        </p:nvSpPr>
        <p:spPr>
          <a:xfrm>
            <a:off x="457200" y="1423317"/>
            <a:ext cx="8229600" cy="4525963"/>
          </a:xfrm>
        </p:spPr>
        <p:txBody>
          <a:bodyPr/>
          <a:lstStyle/>
          <a:p>
            <a:pPr marL="0" indent="342900" eaLnBrk="1" hangingPunct="1">
              <a:lnSpc>
                <a:spcPct val="150000"/>
              </a:lnSpc>
              <a:buFont typeface="Symbol" pitchFamily="18" charset="2"/>
              <a:buNone/>
              <a:defRPr/>
            </a:pPr>
            <a:r>
              <a:rPr lang="zh-CN" altLang="en-US" sz="2400" b="1" dirty="0">
                <a:solidFill>
                  <a:srgbClr val="33CC33"/>
                </a:solidFill>
                <a:latin typeface="黑体" pitchFamily="49" charset="-122"/>
                <a:ea typeface="黑体" pitchFamily="49" charset="-122"/>
              </a:rPr>
              <a:t>1．含量：</a:t>
            </a:r>
            <a:r>
              <a:rPr lang="zh-CN" altLang="en-US" sz="2400" b="1" dirty="0">
                <a:solidFill>
                  <a:schemeClr val="tx1"/>
                </a:solidFill>
                <a:ea typeface="宋体" pitchFamily="2" charset="-122"/>
              </a:rPr>
              <a:t>钙也是植物体内含量较高的一种元素，干物质中含钙量约为0．5％～3％，不同植物含钙量有所不同。豆科植物的含钙量较多，禾本科作物的较少，蔬菜作物的含钙量也较多。作物体内钙的移动性很小，难以再利用，</a:t>
            </a:r>
            <a:endParaRPr lang="en-US" altLang="zh-CN" sz="2400" b="1" dirty="0">
              <a:solidFill>
                <a:schemeClr val="tx1"/>
              </a:solidFill>
              <a:ea typeface="宋体" pitchFamily="2" charset="-122"/>
            </a:endParaRPr>
          </a:p>
          <a:p>
            <a:pPr marL="0" indent="342900" eaLnBrk="1" hangingPunct="1">
              <a:lnSpc>
                <a:spcPct val="150000"/>
              </a:lnSpc>
              <a:buFont typeface="Symbol" pitchFamily="18" charset="2"/>
              <a:buNone/>
              <a:defRPr/>
            </a:pPr>
            <a:r>
              <a:rPr lang="zh-CN" altLang="en-US" sz="2400" b="1" dirty="0">
                <a:solidFill>
                  <a:schemeClr val="tx1"/>
                </a:solidFill>
                <a:ea typeface="宋体" pitchFamily="2" charset="-122"/>
              </a:rPr>
              <a:t>一般地上部比根系的含量高，茎叶的含钙量较多，果实和籽粒的较少。因此，</a:t>
            </a:r>
            <a:r>
              <a:rPr lang="zh-CN" altLang="en-US" sz="2400" b="1" u="sng" dirty="0">
                <a:solidFill>
                  <a:srgbClr val="FFFF00"/>
                </a:solidFill>
                <a:ea typeface="宋体" pitchFamily="2" charset="-122"/>
              </a:rPr>
              <a:t>钙缺乏的症状首先出现在幼叶、嫩芽、根尖等生长较为旺盛的部位。</a:t>
            </a: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p:txBody>
          <a:bodyPr/>
          <a:lstStyle/>
          <a:p>
            <a:pPr eaLnBrk="1" hangingPunct="1">
              <a:defRPr/>
            </a:pPr>
            <a:r>
              <a:rPr lang="zh-CN" altLang="en-US" sz="2800">
                <a:solidFill>
                  <a:srgbClr val="33CC33"/>
                </a:solidFill>
                <a:latin typeface="黑体" pitchFamily="49" charset="-122"/>
                <a:ea typeface="黑体" pitchFamily="49" charset="-122"/>
              </a:rPr>
              <a:t>2．功能：</a:t>
            </a:r>
          </a:p>
        </p:txBody>
      </p:sp>
      <p:sp>
        <p:nvSpPr>
          <p:cNvPr id="58371" name="Rectangle 3"/>
          <p:cNvSpPr>
            <a:spLocks noGrp="1" noChangeArrowheads="1"/>
          </p:cNvSpPr>
          <p:nvPr>
            <p:ph type="body" idx="1"/>
          </p:nvPr>
        </p:nvSpPr>
        <p:spPr>
          <a:xfrm>
            <a:off x="468313" y="765175"/>
            <a:ext cx="8229600" cy="5400129"/>
          </a:xfrm>
        </p:spPr>
        <p:txBody>
          <a:bodyPr>
            <a:normAutofit lnSpcReduction="10000"/>
          </a:bodyPr>
          <a:lstStyle/>
          <a:p>
            <a:pPr eaLnBrk="1" hangingPunct="1">
              <a:lnSpc>
                <a:spcPct val="90000"/>
              </a:lnSpc>
              <a:defRPr/>
            </a:pPr>
            <a:endParaRPr lang="zh-CN" altLang="en-US" sz="2800" dirty="0">
              <a:solidFill>
                <a:srgbClr val="33CC33"/>
              </a:solidFill>
              <a:latin typeface="黑体" pitchFamily="49" charset="-122"/>
              <a:ea typeface="黑体" pitchFamily="49" charset="-122"/>
            </a:endParaRPr>
          </a:p>
          <a:p>
            <a:pPr marL="0" indent="342900" eaLnBrk="1" hangingPunct="1">
              <a:lnSpc>
                <a:spcPct val="150000"/>
              </a:lnSpc>
              <a:buClr>
                <a:srgbClr val="FF0000"/>
              </a:buClr>
              <a:buFont typeface="Wingdings" pitchFamily="2" charset="2"/>
              <a:buChar char="p"/>
              <a:defRPr/>
            </a:pPr>
            <a:r>
              <a:rPr lang="zh-CN" altLang="en-US" sz="2400" b="1" dirty="0">
                <a:solidFill>
                  <a:schemeClr val="tx1"/>
                </a:solidFill>
                <a:ea typeface="宋体" pitchFamily="2" charset="-122"/>
              </a:rPr>
              <a:t>植物中的钙大部分是作为</a:t>
            </a:r>
            <a:r>
              <a:rPr lang="zh-CN" altLang="en-US" sz="2400" b="1" dirty="0">
                <a:solidFill>
                  <a:srgbClr val="0BF57A"/>
                </a:solidFill>
                <a:ea typeface="宋体" pitchFamily="2" charset="-122"/>
              </a:rPr>
              <a:t>细胞壁的果胶质的结构成分</a:t>
            </a:r>
            <a:r>
              <a:rPr lang="zh-CN" altLang="en-US" sz="2400" b="1" dirty="0">
                <a:solidFill>
                  <a:schemeClr val="tx1"/>
                </a:solidFill>
                <a:ea typeface="宋体" pitchFamily="2" charset="-122"/>
              </a:rPr>
              <a:t>，它与果胶酸结合形成果胶酸钙而被固定下来。</a:t>
            </a:r>
            <a:endParaRPr lang="en-US" altLang="zh-CN" sz="2400" b="1" dirty="0">
              <a:solidFill>
                <a:schemeClr val="tx1"/>
              </a:solidFill>
              <a:ea typeface="宋体" pitchFamily="2" charset="-122"/>
            </a:endParaRPr>
          </a:p>
          <a:p>
            <a:pPr marL="0" indent="342900" eaLnBrk="1" hangingPunct="1">
              <a:lnSpc>
                <a:spcPct val="150000"/>
              </a:lnSpc>
              <a:buClr>
                <a:srgbClr val="FF0000"/>
              </a:buClr>
              <a:buFont typeface="Wingdings" pitchFamily="2" charset="2"/>
              <a:buChar char="p"/>
              <a:defRPr/>
            </a:pPr>
            <a:r>
              <a:rPr lang="zh-CN" altLang="en-US" sz="2400" b="1" dirty="0">
                <a:solidFill>
                  <a:schemeClr val="tx1"/>
                </a:solidFill>
                <a:ea typeface="宋体" pitchFamily="2" charset="-122"/>
              </a:rPr>
              <a:t>钙是</a:t>
            </a:r>
            <a:r>
              <a:rPr lang="zh-CN" altLang="en-US" sz="2400" b="1" dirty="0">
                <a:solidFill>
                  <a:srgbClr val="0BF57A"/>
                </a:solidFill>
                <a:ea typeface="宋体" pitchFamily="2" charset="-122"/>
              </a:rPr>
              <a:t>细胞分裂所必需</a:t>
            </a:r>
            <a:r>
              <a:rPr lang="zh-CN" altLang="en-US" sz="2400" b="1" dirty="0">
                <a:solidFill>
                  <a:schemeClr val="tx1"/>
                </a:solidFill>
                <a:ea typeface="宋体" pitchFamily="2" charset="-122"/>
              </a:rPr>
              <a:t>的，在细胞核分裂时分隔两个子细胞的就是由果胶酸钙组成的中胶层，钙缺乏时就会由于细胞不能分裂而造成生长点死亡。</a:t>
            </a:r>
          </a:p>
          <a:p>
            <a:pPr marL="0" indent="342900" eaLnBrk="1" hangingPunct="1">
              <a:lnSpc>
                <a:spcPct val="150000"/>
              </a:lnSpc>
              <a:buClr>
                <a:srgbClr val="FF0000"/>
              </a:buClr>
              <a:buFont typeface="Wingdings" pitchFamily="2" charset="2"/>
              <a:buChar char="p"/>
              <a:defRPr/>
            </a:pPr>
            <a:r>
              <a:rPr lang="zh-CN" altLang="en-US" sz="2400" b="1" dirty="0">
                <a:solidFill>
                  <a:schemeClr val="tx1"/>
                </a:solidFill>
                <a:ea typeface="宋体" pitchFamily="2" charset="-122"/>
              </a:rPr>
              <a:t>钙还能</a:t>
            </a:r>
            <a:r>
              <a:rPr lang="zh-CN" altLang="en-US" sz="2400" b="1" dirty="0">
                <a:solidFill>
                  <a:srgbClr val="0BF57A"/>
                </a:solidFill>
                <a:ea typeface="宋体" pitchFamily="2" charset="-122"/>
              </a:rPr>
              <a:t>维持细胞膜系统的稳定性，活化膜上的</a:t>
            </a:r>
            <a:r>
              <a:rPr lang="en-US" altLang="zh-CN" sz="2400" b="1" dirty="0">
                <a:solidFill>
                  <a:srgbClr val="0BF57A"/>
                </a:solidFill>
                <a:ea typeface="宋体" pitchFamily="2" charset="-122"/>
              </a:rPr>
              <a:t>ATP</a:t>
            </a:r>
            <a:r>
              <a:rPr lang="zh-CN" altLang="en-US" sz="2400" b="1" dirty="0">
                <a:solidFill>
                  <a:srgbClr val="0BF57A"/>
                </a:solidFill>
                <a:ea typeface="宋体" pitchFamily="2" charset="-122"/>
              </a:rPr>
              <a:t>酶，增强根系对养分选择性吸收</a:t>
            </a:r>
            <a:r>
              <a:rPr lang="zh-CN" altLang="en-US" sz="2400" b="1" dirty="0">
                <a:solidFill>
                  <a:schemeClr val="tx1"/>
                </a:solidFill>
                <a:ea typeface="宋体" pitchFamily="2" charset="-122"/>
              </a:rPr>
              <a:t>的能力。</a:t>
            </a:r>
          </a:p>
          <a:p>
            <a:pPr marL="0" indent="342900" eaLnBrk="1" hangingPunct="1">
              <a:lnSpc>
                <a:spcPct val="150000"/>
              </a:lnSpc>
              <a:buClr>
                <a:srgbClr val="FF0000"/>
              </a:buClr>
              <a:buFont typeface="Wingdings" pitchFamily="2" charset="2"/>
              <a:buChar char="p"/>
              <a:defRPr/>
            </a:pPr>
            <a:r>
              <a:rPr lang="zh-CN" altLang="en-US" sz="2400" b="1" dirty="0">
                <a:solidFill>
                  <a:schemeClr val="tx1"/>
                </a:solidFill>
                <a:ea typeface="宋体" pitchFamily="2" charset="-122"/>
              </a:rPr>
              <a:t>钙还能结合在钙调蛋白上形成复合物而复合细胞中的许多酶类，对</a:t>
            </a:r>
            <a:r>
              <a:rPr lang="zh-CN" altLang="en-US" sz="2400" b="1" dirty="0">
                <a:solidFill>
                  <a:srgbClr val="0BF57A"/>
                </a:solidFill>
                <a:ea typeface="宋体" pitchFamily="2" charset="-122"/>
              </a:rPr>
              <a:t>细胞的代谢调节</a:t>
            </a:r>
            <a:r>
              <a:rPr lang="zh-CN" altLang="en-US" sz="2400" b="1" dirty="0">
                <a:solidFill>
                  <a:schemeClr val="tx1"/>
                </a:solidFill>
                <a:ea typeface="宋体" pitchFamily="2" charset="-122"/>
              </a:rPr>
              <a:t>起着重要的作用。</a:t>
            </a:r>
          </a:p>
          <a:p>
            <a:pPr eaLnBrk="1" hangingPunct="1">
              <a:lnSpc>
                <a:spcPct val="90000"/>
              </a:lnSpc>
              <a:defRPr/>
            </a:pPr>
            <a:endParaRPr lang="zh-CN" altLang="en-US" sz="2800" b="1" dirty="0">
              <a:ea typeface="宋体" pitchFamily="2" charset="-122"/>
            </a:endParaRPr>
          </a:p>
          <a:p>
            <a:pPr eaLnBrk="1" hangingPunct="1">
              <a:lnSpc>
                <a:spcPct val="90000"/>
              </a:lnSpc>
              <a:defRPr/>
            </a:pPr>
            <a:endParaRPr lang="zh-CN" altLang="en-US" sz="2800" dirty="0">
              <a:ea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8371">
                                            <p:txEl>
                                              <p:pRg st="1" end="1"/>
                                            </p:txEl>
                                          </p:spTgt>
                                        </p:tgtEl>
                                        <p:attrNameLst>
                                          <p:attrName>style.visibility</p:attrName>
                                        </p:attrNameLst>
                                      </p:cBhvr>
                                      <p:to>
                                        <p:strVal val="visible"/>
                                      </p:to>
                                    </p:set>
                                    <p:animEffect transition="in" filter="blinds(horizontal)">
                                      <p:cBhvr>
                                        <p:cTn id="7" dur="500"/>
                                        <p:tgtEl>
                                          <p:spTgt spid="5837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58371">
                                            <p:txEl>
                                              <p:pRg st="2" end="2"/>
                                            </p:txEl>
                                          </p:spTgt>
                                        </p:tgtEl>
                                        <p:attrNameLst>
                                          <p:attrName>style.visibility</p:attrName>
                                        </p:attrNameLst>
                                      </p:cBhvr>
                                      <p:to>
                                        <p:strVal val="visible"/>
                                      </p:to>
                                    </p:set>
                                    <p:animEffect transition="in" filter="box(in)">
                                      <p:cBhvr>
                                        <p:cTn id="12" dur="500"/>
                                        <p:tgtEl>
                                          <p:spTgt spid="58371">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58371">
                                            <p:txEl>
                                              <p:pRg st="3" end="3"/>
                                            </p:txEl>
                                          </p:spTgt>
                                        </p:tgtEl>
                                        <p:attrNameLst>
                                          <p:attrName>style.visibility</p:attrName>
                                        </p:attrNameLst>
                                      </p:cBhvr>
                                      <p:to>
                                        <p:strVal val="visible"/>
                                      </p:to>
                                    </p:set>
                                    <p:animEffect transition="in" filter="diamond(in)">
                                      <p:cBhvr>
                                        <p:cTn id="17" dur="2000"/>
                                        <p:tgtEl>
                                          <p:spTgt spid="58371">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58371">
                                            <p:txEl>
                                              <p:pRg st="4" end="4"/>
                                            </p:txEl>
                                          </p:spTgt>
                                        </p:tgtEl>
                                        <p:attrNameLst>
                                          <p:attrName>style.visibility</p:attrName>
                                        </p:attrNameLst>
                                      </p:cBhvr>
                                      <p:to>
                                        <p:strVal val="visible"/>
                                      </p:to>
                                    </p:set>
                                    <p:animEffect transition="in" filter="box(in)">
                                      <p:cBhvr>
                                        <p:cTn id="22" dur="500"/>
                                        <p:tgtEl>
                                          <p:spTgt spid="5837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p:txBody>
          <a:bodyPr/>
          <a:lstStyle/>
          <a:p>
            <a:pPr eaLnBrk="1" hangingPunct="1">
              <a:defRPr/>
            </a:pPr>
            <a:r>
              <a:rPr lang="en-US" altLang="zh-CN" sz="2400" dirty="0">
                <a:solidFill>
                  <a:srgbClr val="0BF57A"/>
                </a:solidFill>
                <a:ea typeface="宋体" pitchFamily="2" charset="-122"/>
              </a:rPr>
              <a:t>3. </a:t>
            </a:r>
            <a:r>
              <a:rPr lang="zh-CN" altLang="en-US" sz="2400" dirty="0">
                <a:solidFill>
                  <a:srgbClr val="0BF57A"/>
                </a:solidFill>
                <a:ea typeface="宋体" pitchFamily="2" charset="-122"/>
              </a:rPr>
              <a:t>钙营养缺乏的症状</a:t>
            </a:r>
            <a:br>
              <a:rPr lang="zh-CN" altLang="en-US" sz="2400" dirty="0">
                <a:solidFill>
                  <a:srgbClr val="FFFF00"/>
                </a:solidFill>
                <a:ea typeface="宋体" pitchFamily="2" charset="-122"/>
              </a:rPr>
            </a:br>
            <a:endParaRPr lang="zh-CN" altLang="en-US" sz="2400" dirty="0">
              <a:solidFill>
                <a:srgbClr val="FFFF00"/>
              </a:solidFill>
              <a:ea typeface="宋体" pitchFamily="2" charset="-122"/>
            </a:endParaRPr>
          </a:p>
        </p:txBody>
      </p:sp>
      <p:sp>
        <p:nvSpPr>
          <p:cNvPr id="75779" name="Rectangle 3"/>
          <p:cNvSpPr>
            <a:spLocks noGrp="1" noChangeArrowheads="1"/>
          </p:cNvSpPr>
          <p:nvPr>
            <p:ph type="body" idx="1"/>
          </p:nvPr>
        </p:nvSpPr>
        <p:spPr>
          <a:xfrm>
            <a:off x="468313" y="1268413"/>
            <a:ext cx="8229600" cy="4525962"/>
          </a:xfrm>
        </p:spPr>
        <p:txBody>
          <a:bodyPr>
            <a:normAutofit lnSpcReduction="10000"/>
          </a:bodyPr>
          <a:lstStyle/>
          <a:p>
            <a:pPr marL="0" indent="342900" eaLnBrk="1" hangingPunct="1">
              <a:lnSpc>
                <a:spcPct val="150000"/>
              </a:lnSpc>
              <a:buFont typeface="Symbol" pitchFamily="18" charset="2"/>
              <a:buNone/>
              <a:defRPr/>
            </a:pPr>
            <a:r>
              <a:rPr lang="zh-CN" altLang="en-US" sz="2400" b="1" dirty="0">
                <a:solidFill>
                  <a:schemeClr val="tx1"/>
                </a:solidFill>
                <a:ea typeface="宋体" pitchFamily="2" charset="-122"/>
              </a:rPr>
              <a:t>缺钙时植物生长受阻，节间较短，组织软弱。由于钙在植物体内的移动性很小，因此，缺钙时首先在幼嫩的部位表现出症状。缺钙时植株的顶芽、侧芽和根尖等分生组织容易腐烂死亡，幼叶卷曲畸形，有时叶缘会出现变黄坏死.</a:t>
            </a:r>
          </a:p>
          <a:p>
            <a:pPr marL="0" indent="342900" eaLnBrk="1" hangingPunct="1">
              <a:lnSpc>
                <a:spcPct val="150000"/>
              </a:lnSpc>
              <a:buFont typeface="Symbol" pitchFamily="18" charset="2"/>
              <a:buNone/>
              <a:defRPr/>
            </a:pPr>
            <a:endParaRPr lang="zh-CN" altLang="en-US" sz="2400" b="1" dirty="0">
              <a:solidFill>
                <a:schemeClr val="tx1"/>
              </a:solidFill>
              <a:ea typeface="宋体" pitchFamily="2" charset="-122"/>
            </a:endParaRPr>
          </a:p>
          <a:p>
            <a:pPr marL="0" indent="342900" eaLnBrk="1" hangingPunct="1">
              <a:lnSpc>
                <a:spcPct val="150000"/>
              </a:lnSpc>
              <a:buFont typeface="Symbol" pitchFamily="18" charset="2"/>
              <a:buNone/>
              <a:defRPr/>
            </a:pPr>
            <a:r>
              <a:rPr lang="zh-CN" altLang="en-US" sz="2400" b="1" dirty="0">
                <a:solidFill>
                  <a:schemeClr val="tx1"/>
                </a:solidFill>
                <a:ea typeface="宋体" pitchFamily="2" charset="-122"/>
              </a:rPr>
              <a:t>例如莴苣、白菜、芥菜、甘蓝因缺钙而发生的腐心病。由于果实的蒸腾量小，缺钙时经常会在果实中出现症状，例如番茄的脐腐病。</a:t>
            </a:r>
          </a:p>
          <a:p>
            <a:pPr eaLnBrk="1" hangingPunct="1">
              <a:defRPr/>
            </a:pPr>
            <a:endParaRPr lang="zh-CN" altLang="en-US" sz="2800" b="1" dirty="0">
              <a:ea typeface="宋体" pitchFamily="2" charset="-122"/>
            </a:endParaRP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100-0004_IMG"/>
          <p:cNvPicPr>
            <a:picLocks noChangeAspect="1" noChangeArrowheads="1"/>
          </p:cNvPicPr>
          <p:nvPr/>
        </p:nvPicPr>
        <p:blipFill>
          <a:blip r:embed="rId2" cstate="print"/>
          <a:srcRect/>
          <a:stretch>
            <a:fillRect/>
          </a:stretch>
        </p:blipFill>
        <p:spPr bwMode="auto">
          <a:xfrm>
            <a:off x="323528" y="692696"/>
            <a:ext cx="8497639" cy="4876852"/>
          </a:xfrm>
          <a:prstGeom prst="rect">
            <a:avLst/>
          </a:prstGeom>
          <a:noFill/>
          <a:ln w="9525">
            <a:noFill/>
            <a:miter lim="800000"/>
            <a:headEnd/>
            <a:tailEnd/>
          </a:ln>
          <a:effectLst/>
        </p:spPr>
      </p:pic>
      <p:sp>
        <p:nvSpPr>
          <p:cNvPr id="21507" name="Text Box 3"/>
          <p:cNvSpPr txBox="1">
            <a:spLocks noChangeArrowheads="1"/>
          </p:cNvSpPr>
          <p:nvPr/>
        </p:nvSpPr>
        <p:spPr bwMode="auto">
          <a:xfrm>
            <a:off x="1995488" y="5699125"/>
            <a:ext cx="4737100" cy="523220"/>
          </a:xfrm>
          <a:prstGeom prst="rect">
            <a:avLst/>
          </a:prstGeom>
          <a:noFill/>
          <a:ln w="9525">
            <a:noFill/>
            <a:miter lim="800000"/>
            <a:headEnd/>
            <a:tailEnd/>
          </a:ln>
          <a:effectLst/>
        </p:spPr>
        <p:txBody>
          <a:bodyPr>
            <a:spAutoFit/>
          </a:bodyPr>
          <a:lstStyle/>
          <a:p>
            <a:r>
              <a:rPr lang="zh-CN" sz="2800" dirty="0">
                <a:ea typeface="楷体" pitchFamily="49" charset="-122"/>
              </a:rPr>
              <a:t>大白菜缺钙时心叶呈褐色</a:t>
            </a: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2530" name="Object 2"/>
          <p:cNvGraphicFramePr>
            <a:graphicFrameLocks noChangeAspect="1"/>
          </p:cNvGraphicFramePr>
          <p:nvPr/>
        </p:nvGraphicFramePr>
        <p:xfrm>
          <a:off x="720651" y="485776"/>
          <a:ext cx="3995365" cy="3231256"/>
        </p:xfrm>
        <a:graphic>
          <a:graphicData uri="http://schemas.openxmlformats.org/presentationml/2006/ole">
            <mc:AlternateContent xmlns:mc="http://schemas.openxmlformats.org/markup-compatibility/2006">
              <mc:Choice xmlns:v="urn:schemas-microsoft-com:vml" Requires="v">
                <p:oleObj spid="_x0000_s124937" r:id="rId3" imgW="4368254" imgH="4673016" progId="">
                  <p:embed/>
                </p:oleObj>
              </mc:Choice>
              <mc:Fallback>
                <p:oleObj r:id="rId3" imgW="4368254" imgH="4673016" progId="">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0651" y="485776"/>
                        <a:ext cx="3995365" cy="3231256"/>
                      </a:xfrm>
                      <a:prstGeom prst="rect">
                        <a:avLst/>
                      </a:prstGeom>
                      <a:noFill/>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2531" name="Text Box 3"/>
          <p:cNvSpPr txBox="1">
            <a:spLocks noChangeArrowheads="1"/>
          </p:cNvSpPr>
          <p:nvPr/>
        </p:nvSpPr>
        <p:spPr bwMode="auto">
          <a:xfrm>
            <a:off x="6588224" y="550540"/>
            <a:ext cx="615553" cy="3094484"/>
          </a:xfrm>
          <a:prstGeom prst="rect">
            <a:avLst/>
          </a:prstGeom>
          <a:noFill/>
          <a:ln w="9525">
            <a:noFill/>
            <a:miter lim="800000"/>
            <a:headEnd/>
            <a:tailEnd/>
          </a:ln>
          <a:effectLst/>
        </p:spPr>
        <p:txBody>
          <a:bodyPr vert="eaVert" wrap="square">
            <a:spAutoFit/>
          </a:bodyPr>
          <a:lstStyle/>
          <a:p>
            <a:r>
              <a:rPr lang="zh-CN" altLang="en-US" sz="2800" dirty="0">
                <a:latin typeface="楷体" pitchFamily="49" charset="-122"/>
                <a:ea typeface="楷体" pitchFamily="49" charset="-122"/>
              </a:rPr>
              <a:t>苹果缺钙—苦痘病</a:t>
            </a:r>
          </a:p>
        </p:txBody>
      </p:sp>
      <p:pic>
        <p:nvPicPr>
          <p:cNvPr id="22532" name="Picture 4" descr="40 缺钙苹果"/>
          <p:cNvPicPr>
            <a:picLocks noChangeAspect="1" noChangeArrowheads="1"/>
          </p:cNvPicPr>
          <p:nvPr/>
        </p:nvPicPr>
        <p:blipFill>
          <a:blip r:embed="rId5" cstate="print"/>
          <a:srcRect l="1630" t="16141" b="24619"/>
          <a:stretch>
            <a:fillRect/>
          </a:stretch>
        </p:blipFill>
        <p:spPr bwMode="auto">
          <a:xfrm>
            <a:off x="2771800" y="3861048"/>
            <a:ext cx="6004446" cy="2892352"/>
          </a:xfrm>
          <a:prstGeom prst="rect">
            <a:avLst/>
          </a:prstGeom>
          <a:noFill/>
          <a:ln w="9525">
            <a:noFill/>
            <a:miter lim="800000"/>
            <a:headEnd/>
            <a:tailEnd/>
          </a:ln>
          <a:effectLst/>
        </p:spPr>
      </p:pic>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37 缺钙甜椒"/>
          <p:cNvPicPr>
            <a:picLocks noChangeAspect="1" noChangeArrowheads="1"/>
          </p:cNvPicPr>
          <p:nvPr/>
        </p:nvPicPr>
        <p:blipFill>
          <a:blip r:embed="rId2" cstate="print"/>
          <a:srcRect r="27220"/>
          <a:stretch>
            <a:fillRect/>
          </a:stretch>
        </p:blipFill>
        <p:spPr bwMode="auto">
          <a:xfrm>
            <a:off x="179388" y="602580"/>
            <a:ext cx="4632325" cy="5346700"/>
          </a:xfrm>
          <a:prstGeom prst="rect">
            <a:avLst/>
          </a:prstGeom>
          <a:noFill/>
          <a:ln w="9525">
            <a:noFill/>
            <a:miter lim="800000"/>
            <a:headEnd/>
            <a:tailEnd/>
          </a:ln>
          <a:effectLst/>
        </p:spPr>
      </p:pic>
      <p:sp>
        <p:nvSpPr>
          <p:cNvPr id="23555" name="Text Box 3"/>
          <p:cNvSpPr txBox="1">
            <a:spLocks noChangeArrowheads="1"/>
          </p:cNvSpPr>
          <p:nvPr/>
        </p:nvSpPr>
        <p:spPr bwMode="auto">
          <a:xfrm>
            <a:off x="5508624" y="4421430"/>
            <a:ext cx="3095823" cy="1815882"/>
          </a:xfrm>
          <a:prstGeom prst="rect">
            <a:avLst/>
          </a:prstGeom>
          <a:noFill/>
          <a:ln w="9525">
            <a:noFill/>
            <a:miter lim="800000"/>
            <a:headEnd/>
            <a:tailEnd/>
          </a:ln>
          <a:effectLst/>
        </p:spPr>
        <p:txBody>
          <a:bodyPr wrap="square">
            <a:spAutoFit/>
          </a:bodyPr>
          <a:lstStyle/>
          <a:p>
            <a:r>
              <a:rPr lang="zh-CN" altLang="en-US" sz="2800" dirty="0">
                <a:latin typeface="楷体" pitchFamily="49" charset="-122"/>
                <a:ea typeface="楷体" pitchFamily="49" charset="-122"/>
              </a:rPr>
              <a:t>甜椒、蕃茄缺钙果实顶端先出现棕色斑块，随后腐烂称为“脐腐病”</a:t>
            </a:r>
          </a:p>
        </p:txBody>
      </p:sp>
      <p:pic>
        <p:nvPicPr>
          <p:cNvPr id="23556" name="Picture 4"/>
          <p:cNvPicPr>
            <a:picLocks noChangeAspect="1" noChangeArrowheads="1"/>
          </p:cNvPicPr>
          <p:nvPr/>
        </p:nvPicPr>
        <p:blipFill>
          <a:blip r:embed="rId3" cstate="print"/>
          <a:srcRect l="17081"/>
          <a:stretch>
            <a:fillRect/>
          </a:stretch>
        </p:blipFill>
        <p:spPr bwMode="auto">
          <a:xfrm>
            <a:off x="5292725" y="476498"/>
            <a:ext cx="3492500" cy="3384550"/>
          </a:xfrm>
          <a:prstGeom prst="rect">
            <a:avLst/>
          </a:prstGeom>
          <a:noFill/>
          <a:ln w="9525">
            <a:noFill/>
            <a:miter lim="800000"/>
            <a:headEnd/>
            <a:tailEnd/>
          </a:ln>
          <a:effectLst/>
        </p:spPr>
      </p:pic>
      <p:sp>
        <p:nvSpPr>
          <p:cNvPr id="23557" name="Line 5"/>
          <p:cNvSpPr>
            <a:spLocks noChangeShapeType="1"/>
          </p:cNvSpPr>
          <p:nvPr/>
        </p:nvSpPr>
        <p:spPr bwMode="auto">
          <a:xfrm flipH="1" flipV="1">
            <a:off x="2843213" y="2781300"/>
            <a:ext cx="2808287" cy="1584325"/>
          </a:xfrm>
          <a:prstGeom prst="line">
            <a:avLst/>
          </a:prstGeom>
          <a:noFill/>
          <a:ln w="25400" cmpd="sng">
            <a:solidFill>
              <a:srgbClr val="FF0000"/>
            </a:solidFill>
            <a:round/>
            <a:headEnd/>
            <a:tailEnd type="triangle" w="med" len="med"/>
          </a:ln>
          <a:effectLst/>
        </p:spPr>
        <p:txBody>
          <a:bodyPr/>
          <a:lstStyle/>
          <a:p>
            <a:endParaRPr lang="zh-CN" altLang="en-US"/>
          </a:p>
        </p:txBody>
      </p:sp>
      <p:sp>
        <p:nvSpPr>
          <p:cNvPr id="23558" name="Line 6"/>
          <p:cNvSpPr>
            <a:spLocks noChangeShapeType="1"/>
          </p:cNvSpPr>
          <p:nvPr/>
        </p:nvSpPr>
        <p:spPr bwMode="auto">
          <a:xfrm flipV="1">
            <a:off x="6948488" y="2997249"/>
            <a:ext cx="71437" cy="1439863"/>
          </a:xfrm>
          <a:prstGeom prst="line">
            <a:avLst/>
          </a:prstGeom>
          <a:noFill/>
          <a:ln w="25400" cmpd="sng">
            <a:solidFill>
              <a:srgbClr val="FF0000"/>
            </a:solidFill>
            <a:round/>
            <a:headEnd/>
            <a:tailEnd type="triangle" w="med" len="med"/>
          </a:ln>
          <a:effectLst/>
        </p:spPr>
        <p:txBody>
          <a:bodyPr/>
          <a:lstStyle/>
          <a:p>
            <a:endParaRPr lang="zh-CN" altLang="en-US"/>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lstStyle/>
          <a:p>
            <a:pPr eaLnBrk="1" hangingPunct="1">
              <a:defRPr/>
            </a:pPr>
            <a:r>
              <a:rPr lang="zh-CN" altLang="en-US" sz="2800" dirty="0">
                <a:solidFill>
                  <a:srgbClr val="FFFF00"/>
                </a:solidFill>
                <a:ea typeface="宋体" pitchFamily="2" charset="-122"/>
              </a:rPr>
              <a:t>（五）镁的生理功能</a:t>
            </a:r>
            <a:br>
              <a:rPr lang="zh-CN" altLang="en-US" sz="2800" dirty="0">
                <a:solidFill>
                  <a:srgbClr val="FFFF00"/>
                </a:solidFill>
                <a:ea typeface="宋体" pitchFamily="2" charset="-122"/>
              </a:rPr>
            </a:br>
            <a:endParaRPr lang="zh-CN" altLang="en-US" sz="2800" dirty="0">
              <a:solidFill>
                <a:srgbClr val="FFFF00"/>
              </a:solidFill>
              <a:ea typeface="宋体" pitchFamily="2" charset="-122"/>
            </a:endParaRPr>
          </a:p>
        </p:txBody>
      </p:sp>
      <p:sp>
        <p:nvSpPr>
          <p:cNvPr id="59395" name="Rectangle 3"/>
          <p:cNvSpPr>
            <a:spLocks noGrp="1" noChangeArrowheads="1"/>
          </p:cNvSpPr>
          <p:nvPr>
            <p:ph type="body" idx="1"/>
          </p:nvPr>
        </p:nvSpPr>
        <p:spPr>
          <a:xfrm>
            <a:off x="457200" y="981075"/>
            <a:ext cx="8229600" cy="5876925"/>
          </a:xfrm>
        </p:spPr>
        <p:txBody>
          <a:bodyPr>
            <a:normAutofit/>
          </a:bodyPr>
          <a:lstStyle/>
          <a:p>
            <a:pPr marL="0" indent="0" eaLnBrk="1" hangingPunct="1">
              <a:lnSpc>
                <a:spcPct val="150000"/>
              </a:lnSpc>
              <a:spcBef>
                <a:spcPts val="0"/>
              </a:spcBef>
              <a:buFont typeface="Symbol" pitchFamily="18" charset="2"/>
              <a:buNone/>
              <a:defRPr/>
            </a:pPr>
            <a:r>
              <a:rPr lang="zh-CN" altLang="en-US" sz="2400" b="1" dirty="0">
                <a:solidFill>
                  <a:srgbClr val="33CC33"/>
                </a:solidFill>
                <a:latin typeface="黑体" pitchFamily="49" charset="-122"/>
                <a:ea typeface="黑体" pitchFamily="49" charset="-122"/>
              </a:rPr>
              <a:t>1．含量  </a:t>
            </a:r>
            <a:r>
              <a:rPr lang="zh-CN" altLang="en-US" sz="2400" b="1" dirty="0">
                <a:solidFill>
                  <a:schemeClr val="tx1"/>
                </a:solidFill>
                <a:ea typeface="宋体" pitchFamily="2" charset="-122"/>
              </a:rPr>
              <a:t>植物体内含镁量约为干重的0.05％～0.7％，</a:t>
            </a:r>
            <a:r>
              <a:rPr lang="zh-CN" altLang="en-US" sz="2400" b="1" u="sng" dirty="0">
                <a:solidFill>
                  <a:srgbClr val="0BF57A"/>
                </a:solidFill>
                <a:ea typeface="宋体" pitchFamily="2" charset="-122"/>
              </a:rPr>
              <a:t>种子含镁较多，茎叶次之，根系较少</a:t>
            </a:r>
            <a:r>
              <a:rPr lang="zh-CN" altLang="en-US" sz="2400" b="1" u="sng" dirty="0">
                <a:solidFill>
                  <a:srgbClr val="FF0000"/>
                </a:solidFill>
                <a:ea typeface="宋体" pitchFamily="2" charset="-122"/>
              </a:rPr>
              <a:t>。</a:t>
            </a:r>
          </a:p>
          <a:p>
            <a:pPr marL="0" indent="0" eaLnBrk="1" hangingPunct="1">
              <a:lnSpc>
                <a:spcPct val="150000"/>
              </a:lnSpc>
              <a:buFont typeface="Symbol" pitchFamily="18" charset="2"/>
              <a:buNone/>
              <a:defRPr/>
            </a:pPr>
            <a:r>
              <a:rPr lang="zh-CN" altLang="en-US" sz="2400" b="1" dirty="0">
                <a:solidFill>
                  <a:srgbClr val="33CC33"/>
                </a:solidFill>
                <a:latin typeface="黑体" pitchFamily="49" charset="-122"/>
                <a:ea typeface="黑体" pitchFamily="49" charset="-122"/>
              </a:rPr>
              <a:t>2．功能  </a:t>
            </a:r>
          </a:p>
          <a:p>
            <a:pPr marL="0" indent="342900" eaLnBrk="1" hangingPunct="1">
              <a:lnSpc>
                <a:spcPct val="150000"/>
              </a:lnSpc>
              <a:buClr>
                <a:srgbClr val="FF0000"/>
              </a:buClr>
              <a:buFont typeface="Wingdings" pitchFamily="2" charset="2"/>
              <a:buChar char="p"/>
              <a:defRPr/>
            </a:pPr>
            <a:r>
              <a:rPr lang="zh-CN" altLang="en-US" sz="2000" b="1" dirty="0">
                <a:solidFill>
                  <a:srgbClr val="0BF57A"/>
                </a:solidFill>
                <a:ea typeface="宋体" pitchFamily="2" charset="-122"/>
              </a:rPr>
              <a:t>镁是叶绿素的组成成分</a:t>
            </a:r>
            <a:r>
              <a:rPr lang="zh-CN" altLang="en-US" sz="2000" b="1" dirty="0">
                <a:solidFill>
                  <a:schemeClr val="tx1"/>
                </a:solidFill>
                <a:ea typeface="宋体" pitchFamily="2" charset="-122"/>
              </a:rPr>
              <a:t>，它存在于叶绿素分子结构的卟啉环中心，因此，镁与叶绿素的形成和光合作用的进行密切相关，所以在缺镁时，叶绿素含量减少，叶色褪绿，光合作用受阻。</a:t>
            </a:r>
          </a:p>
          <a:p>
            <a:pPr marL="0" indent="342900" eaLnBrk="1" hangingPunct="1">
              <a:lnSpc>
                <a:spcPct val="150000"/>
              </a:lnSpc>
              <a:buClr>
                <a:srgbClr val="FF0000"/>
              </a:buClr>
              <a:buFont typeface="Wingdings" pitchFamily="2" charset="2"/>
              <a:buChar char="p"/>
              <a:defRPr/>
            </a:pPr>
            <a:r>
              <a:rPr lang="zh-CN" altLang="en-US" sz="2000" b="1" dirty="0">
                <a:solidFill>
                  <a:schemeClr val="tx1"/>
                </a:solidFill>
                <a:ea typeface="宋体" pitchFamily="2" charset="-122"/>
              </a:rPr>
              <a:t> </a:t>
            </a:r>
            <a:r>
              <a:rPr lang="zh-CN" altLang="en-US" sz="2000" b="1" dirty="0">
                <a:solidFill>
                  <a:srgbClr val="0BF57A"/>
                </a:solidFill>
                <a:ea typeface="宋体" pitchFamily="2" charset="-122"/>
              </a:rPr>
              <a:t>镁还是多种酶类的催化剂</a:t>
            </a:r>
            <a:r>
              <a:rPr lang="zh-CN" altLang="en-US" sz="2000" b="1" dirty="0">
                <a:solidFill>
                  <a:schemeClr val="tx1"/>
                </a:solidFill>
                <a:ea typeface="宋体" pitchFamily="2" charset="-122"/>
              </a:rPr>
              <a:t>，它可以活化几十种酶类，因此可以促进体内的多种代谢过程，例如，镁可以促进糖酵解、三羧酸循环和</a:t>
            </a:r>
            <a:r>
              <a:rPr lang="en-US" altLang="zh-CN" sz="2000" b="1" dirty="0">
                <a:solidFill>
                  <a:schemeClr val="tx1"/>
                </a:solidFill>
                <a:ea typeface="宋体" pitchFamily="2" charset="-122"/>
              </a:rPr>
              <a:t>ATP</a:t>
            </a:r>
            <a:r>
              <a:rPr lang="zh-CN" altLang="en-US" sz="2000" b="1" dirty="0">
                <a:solidFill>
                  <a:schemeClr val="tx1"/>
                </a:solidFill>
                <a:ea typeface="宋体" pitchFamily="2" charset="-122"/>
              </a:rPr>
              <a:t>的合成，从而增加呼吸作用，它还可以参与碳水化合物、脂肪和类脂的合成，并且能够参与蛋白质和核酸的合成过程。</a:t>
            </a:r>
          </a:p>
          <a:p>
            <a:pPr eaLnBrk="1" hangingPunct="1">
              <a:lnSpc>
                <a:spcPct val="90000"/>
              </a:lnSpc>
              <a:defRPr/>
            </a:pPr>
            <a:endParaRPr lang="zh-CN" altLang="en-US" sz="2800" b="1" dirty="0">
              <a:ea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9395">
                                            <p:txEl>
                                              <p:pRg st="1" end="1"/>
                                            </p:txEl>
                                          </p:spTgt>
                                        </p:tgtEl>
                                        <p:attrNameLst>
                                          <p:attrName>style.visibility</p:attrName>
                                        </p:attrNameLst>
                                      </p:cBhvr>
                                      <p:to>
                                        <p:strVal val="visible"/>
                                      </p:to>
                                    </p:set>
                                    <p:anim calcmode="lin" valueType="num">
                                      <p:cBhvr additive="base">
                                        <p:cTn id="7" dur="500" fill="hold"/>
                                        <p:tgtEl>
                                          <p:spTgt spid="59395">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939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nodeType="clickEffect">
                                  <p:stCondLst>
                                    <p:cond delay="0"/>
                                  </p:stCondLst>
                                  <p:childTnLst>
                                    <p:set>
                                      <p:cBhvr>
                                        <p:cTn id="12" dur="1" fill="hold">
                                          <p:stCondLst>
                                            <p:cond delay="0"/>
                                          </p:stCondLst>
                                        </p:cTn>
                                        <p:tgtEl>
                                          <p:spTgt spid="59395">
                                            <p:txEl>
                                              <p:pRg st="2" end="2"/>
                                            </p:txEl>
                                          </p:spTgt>
                                        </p:tgtEl>
                                        <p:attrNameLst>
                                          <p:attrName>style.visibility</p:attrName>
                                        </p:attrNameLst>
                                      </p:cBhvr>
                                      <p:to>
                                        <p:strVal val="visible"/>
                                      </p:to>
                                    </p:set>
                                    <p:animEffect transition="in" filter="box(in)">
                                      <p:cBhvr>
                                        <p:cTn id="13" dur="500"/>
                                        <p:tgtEl>
                                          <p:spTgt spid="59395">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nodeType="clickEffect">
                                  <p:stCondLst>
                                    <p:cond delay="0"/>
                                  </p:stCondLst>
                                  <p:childTnLst>
                                    <p:set>
                                      <p:cBhvr>
                                        <p:cTn id="17" dur="1" fill="hold">
                                          <p:stCondLst>
                                            <p:cond delay="0"/>
                                          </p:stCondLst>
                                        </p:cTn>
                                        <p:tgtEl>
                                          <p:spTgt spid="59395">
                                            <p:txEl>
                                              <p:pRg st="3" end="3"/>
                                            </p:txEl>
                                          </p:spTgt>
                                        </p:tgtEl>
                                        <p:attrNameLst>
                                          <p:attrName>style.visibility</p:attrName>
                                        </p:attrNameLst>
                                      </p:cBhvr>
                                      <p:to>
                                        <p:strVal val="visible"/>
                                      </p:to>
                                    </p:set>
                                    <p:animEffect transition="in" filter="diamond(in)">
                                      <p:cBhvr>
                                        <p:cTn id="18" dur="2000"/>
                                        <p:tgtEl>
                                          <p:spTgt spid="5939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p:txBody>
          <a:bodyPr/>
          <a:lstStyle/>
          <a:p>
            <a:pPr eaLnBrk="1" hangingPunct="1">
              <a:defRPr/>
            </a:pPr>
            <a:r>
              <a:rPr lang="zh-CN" altLang="en-US" sz="2800" dirty="0">
                <a:solidFill>
                  <a:srgbClr val="0BF57A"/>
                </a:solidFill>
                <a:ea typeface="宋体" pitchFamily="2" charset="-122"/>
              </a:rPr>
              <a:t>镁营养缺乏的症状</a:t>
            </a:r>
          </a:p>
        </p:txBody>
      </p:sp>
      <p:sp>
        <p:nvSpPr>
          <p:cNvPr id="75779" name="Rectangle 3"/>
          <p:cNvSpPr>
            <a:spLocks noGrp="1" noChangeArrowheads="1"/>
          </p:cNvSpPr>
          <p:nvPr>
            <p:ph type="body" idx="1"/>
          </p:nvPr>
        </p:nvSpPr>
        <p:spPr>
          <a:xfrm>
            <a:off x="457200" y="1423317"/>
            <a:ext cx="8229600" cy="4525963"/>
          </a:xfrm>
        </p:spPr>
        <p:txBody>
          <a:bodyPr/>
          <a:lstStyle/>
          <a:p>
            <a:pPr marL="0" indent="342900" eaLnBrk="1" hangingPunct="1">
              <a:lnSpc>
                <a:spcPct val="150000"/>
              </a:lnSpc>
              <a:buFont typeface="Symbol" pitchFamily="18" charset="2"/>
              <a:buNone/>
              <a:defRPr/>
            </a:pPr>
            <a:r>
              <a:rPr lang="zh-CN" altLang="en-US" sz="2400" b="1" dirty="0">
                <a:solidFill>
                  <a:schemeClr val="tx1"/>
                </a:solidFill>
                <a:ea typeface="宋体" pitchFamily="2" charset="-122"/>
              </a:rPr>
              <a:t>缺镁时植株矮小，生长较缓慢，由于镁在植物体内较易移动，缺乏的症状首先在</a:t>
            </a:r>
            <a:r>
              <a:rPr lang="zh-CN" altLang="en-US" sz="2400" b="1" dirty="0">
                <a:solidFill>
                  <a:srgbClr val="0BF57A"/>
                </a:solidFill>
                <a:ea typeface="宋体" pitchFamily="2" charset="-122"/>
              </a:rPr>
              <a:t>中下部叶片</a:t>
            </a:r>
            <a:r>
              <a:rPr lang="zh-CN" altLang="en-US" sz="2400" b="1" dirty="0">
                <a:solidFill>
                  <a:schemeClr val="tx1"/>
                </a:solidFill>
                <a:ea typeface="宋体" pitchFamily="2" charset="-122"/>
              </a:rPr>
              <a:t>出现</a:t>
            </a:r>
            <a:r>
              <a:rPr lang="zh-CN" altLang="en-US" sz="2400" b="1" dirty="0">
                <a:solidFill>
                  <a:srgbClr val="0BF57A"/>
                </a:solidFill>
                <a:ea typeface="宋体" pitchFamily="2" charset="-122"/>
              </a:rPr>
              <a:t>叶脉间叶肉组织</a:t>
            </a:r>
            <a:r>
              <a:rPr lang="zh-CN" altLang="en-US" sz="2400" b="1" dirty="0">
                <a:solidFill>
                  <a:schemeClr val="tx1"/>
                </a:solidFill>
                <a:ea typeface="宋体" pitchFamily="2" charset="-122"/>
              </a:rPr>
              <a:t>的失绿，叶脉仍然保持绿色，以后叶肉的失绿部分逐步由淡绿色变为黄色或白色，往往还会出现大小不一的褐色或紫红色斑点或条纹，并逐渐向叶基部和嫩叶发展。</a:t>
            </a: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3"/>
          <p:cNvSpPr>
            <a:spLocks noGrp="1" noChangeArrowheads="1"/>
          </p:cNvSpPr>
          <p:nvPr>
            <p:ph type="body" idx="1"/>
          </p:nvPr>
        </p:nvSpPr>
        <p:spPr>
          <a:xfrm>
            <a:off x="467544" y="620688"/>
            <a:ext cx="8229600" cy="5687913"/>
          </a:xfrm>
        </p:spPr>
        <p:txBody>
          <a:bodyPr>
            <a:normAutofit/>
          </a:bodyPr>
          <a:lstStyle/>
          <a:p>
            <a:pPr marL="0" indent="342900" eaLnBrk="1" hangingPunct="1">
              <a:lnSpc>
                <a:spcPct val="150000"/>
              </a:lnSpc>
              <a:buFont typeface="Symbol" pitchFamily="18" charset="2"/>
              <a:buNone/>
              <a:defRPr/>
            </a:pPr>
            <a:r>
              <a:rPr lang="zh-CN" altLang="en-US" sz="2400" b="1" dirty="0">
                <a:solidFill>
                  <a:schemeClr val="tx1"/>
                </a:solidFill>
                <a:ea typeface="宋体" pitchFamily="2" charset="-122"/>
              </a:rPr>
              <a:t>不同作物缺镁的症状表现得不尽相同。</a:t>
            </a:r>
          </a:p>
          <a:p>
            <a:pPr marL="0" indent="342900" eaLnBrk="1" hangingPunct="1">
              <a:lnSpc>
                <a:spcPct val="150000"/>
              </a:lnSpc>
              <a:buFont typeface="Symbol" pitchFamily="18" charset="2"/>
              <a:buNone/>
              <a:defRPr/>
            </a:pPr>
            <a:r>
              <a:rPr lang="zh-CN" altLang="en-US" sz="2400" b="1" dirty="0">
                <a:solidFill>
                  <a:schemeClr val="tx1"/>
                </a:solidFill>
                <a:ea typeface="宋体" pitchFamily="2" charset="-122"/>
              </a:rPr>
              <a:t>例如:</a:t>
            </a:r>
          </a:p>
          <a:p>
            <a:pPr marL="0" indent="342900" eaLnBrk="1" hangingPunct="1">
              <a:lnSpc>
                <a:spcPct val="150000"/>
              </a:lnSpc>
              <a:buFont typeface="Symbol" pitchFamily="18" charset="2"/>
              <a:buNone/>
              <a:defRPr/>
            </a:pPr>
            <a:r>
              <a:rPr lang="zh-CN" altLang="en-US" sz="2400" b="1" dirty="0">
                <a:solidFill>
                  <a:schemeClr val="tx1"/>
                </a:solidFill>
                <a:ea typeface="宋体" pitchFamily="2" charset="-122"/>
              </a:rPr>
              <a:t>    番茄缺镁的果实会由红色褪为淡橙色，果肉黏性减少，品质较差。</a:t>
            </a:r>
          </a:p>
          <a:p>
            <a:pPr marL="0" indent="342900" eaLnBrk="1" hangingPunct="1">
              <a:lnSpc>
                <a:spcPct val="150000"/>
              </a:lnSpc>
              <a:buFont typeface="Symbol" pitchFamily="18" charset="2"/>
              <a:buNone/>
              <a:defRPr/>
            </a:pPr>
            <a:r>
              <a:rPr lang="zh-CN" altLang="en-US" sz="2400" b="1" dirty="0">
                <a:solidFill>
                  <a:schemeClr val="tx1"/>
                </a:solidFill>
                <a:ea typeface="宋体" pitchFamily="2" charset="-122"/>
              </a:rPr>
              <a:t>    生菜、萝卜、芥菜通常会在脉间出现不均一分布的褐色斑点。</a:t>
            </a:r>
          </a:p>
          <a:p>
            <a:pPr marL="0" indent="342900" eaLnBrk="1" hangingPunct="1">
              <a:lnSpc>
                <a:spcPct val="150000"/>
              </a:lnSpc>
              <a:buFont typeface="Symbol" pitchFamily="18" charset="2"/>
              <a:buNone/>
              <a:defRPr/>
            </a:pPr>
            <a:r>
              <a:rPr lang="zh-CN" altLang="en-US" sz="2400" b="1" dirty="0">
                <a:solidFill>
                  <a:schemeClr val="tx1"/>
                </a:solidFill>
                <a:ea typeface="宋体" pitchFamily="2" charset="-122"/>
              </a:rPr>
              <a:t>当植株表现出缺镁症状时，往往已经是缺乏比较严重的了。</a:t>
            </a:r>
            <a:r>
              <a:rPr lang="zh-CN" altLang="en-US" sz="2400" b="1" u="sng" dirty="0">
                <a:solidFill>
                  <a:schemeClr val="tx1"/>
                </a:solidFill>
                <a:ea typeface="宋体" pitchFamily="2" charset="-122"/>
              </a:rPr>
              <a:t>因此</a:t>
            </a:r>
            <a:r>
              <a:rPr lang="zh-CN" altLang="en-US" sz="2400" b="1" u="sng" dirty="0">
                <a:solidFill>
                  <a:srgbClr val="0BF57A"/>
                </a:solidFill>
                <a:ea typeface="宋体" pitchFamily="2" charset="-122"/>
              </a:rPr>
              <a:t>通过植株的化学分析方法或营养液及固体基质中镁供应状况的分析来判断镁的供应水平就显得很重要。</a:t>
            </a:r>
          </a:p>
          <a:p>
            <a:pPr marL="0" indent="342900" eaLnBrk="1" hangingPunct="1">
              <a:lnSpc>
                <a:spcPct val="150000"/>
              </a:lnSpc>
              <a:defRPr/>
            </a:pPr>
            <a:endParaRPr lang="zh-CN" altLang="en-US" sz="2400" dirty="0">
              <a:solidFill>
                <a:schemeClr val="tx1"/>
              </a:solidFill>
              <a:ea typeface="宋体" pitchFamily="2" charset="-122"/>
            </a:endParaRPr>
          </a:p>
          <a:p>
            <a:pPr eaLnBrk="1" hangingPunct="1">
              <a:lnSpc>
                <a:spcPct val="90000"/>
              </a:lnSpc>
              <a:buFont typeface="Symbol" pitchFamily="18" charset="2"/>
              <a:buNone/>
              <a:defRPr/>
            </a:pPr>
            <a:endParaRPr lang="zh-CN" altLang="en-US" sz="2800" dirty="0">
              <a:ea typeface="宋体" pitchFamily="2"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defRPr/>
            </a:pPr>
            <a:r>
              <a:rPr lang="zh-CN" altLang="en-US" sz="2800">
                <a:solidFill>
                  <a:srgbClr val="FFFF00"/>
                </a:solidFill>
                <a:ea typeface="宋体" pitchFamily="2" charset="-122"/>
              </a:rPr>
              <a:t>根尖结构</a:t>
            </a:r>
          </a:p>
        </p:txBody>
      </p:sp>
      <p:pic>
        <p:nvPicPr>
          <p:cNvPr id="19459" name="Picture 5" descr="30"/>
          <p:cNvPicPr>
            <a:picLocks noGrp="1" noChangeAspect="1" noChangeArrowheads="1"/>
          </p:cNvPicPr>
          <p:nvPr>
            <p:ph type="body" idx="1"/>
          </p:nvPr>
        </p:nvPicPr>
        <p:blipFill>
          <a:blip r:embed="rId2" cstate="print"/>
          <a:srcRect/>
          <a:stretch>
            <a:fillRect/>
          </a:stretch>
        </p:blipFill>
        <p:spPr bwMode="auto">
          <a:xfrm>
            <a:off x="1116013" y="1484313"/>
            <a:ext cx="7297737" cy="4945062"/>
          </a:xfrm>
          <a:noFill/>
        </p:spPr>
      </p:pic>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42 缺镁玉米"/>
          <p:cNvPicPr>
            <a:picLocks noChangeAspect="1" noChangeArrowheads="1"/>
          </p:cNvPicPr>
          <p:nvPr/>
        </p:nvPicPr>
        <p:blipFill>
          <a:blip r:embed="rId2" cstate="print"/>
          <a:srcRect b="11069"/>
          <a:stretch>
            <a:fillRect/>
          </a:stretch>
        </p:blipFill>
        <p:spPr bwMode="auto">
          <a:xfrm>
            <a:off x="683568" y="692696"/>
            <a:ext cx="4464447" cy="3090273"/>
          </a:xfrm>
          <a:prstGeom prst="rect">
            <a:avLst/>
          </a:prstGeom>
          <a:noFill/>
          <a:ln w="9525">
            <a:noFill/>
            <a:miter lim="800000"/>
            <a:headEnd/>
            <a:tailEnd/>
          </a:ln>
          <a:effectLst/>
        </p:spPr>
      </p:pic>
      <p:sp>
        <p:nvSpPr>
          <p:cNvPr id="25603" name="Text Box 3"/>
          <p:cNvSpPr txBox="1">
            <a:spLocks noChangeArrowheads="1"/>
          </p:cNvSpPr>
          <p:nvPr/>
        </p:nvSpPr>
        <p:spPr bwMode="auto">
          <a:xfrm>
            <a:off x="5795963" y="476250"/>
            <a:ext cx="3313112" cy="1371600"/>
          </a:xfrm>
          <a:prstGeom prst="rect">
            <a:avLst/>
          </a:prstGeom>
          <a:noFill/>
          <a:ln w="9525">
            <a:noFill/>
            <a:miter lim="800000"/>
            <a:headEnd/>
            <a:tailEnd/>
          </a:ln>
          <a:effectLst/>
        </p:spPr>
        <p:txBody>
          <a:bodyPr>
            <a:spAutoFit/>
          </a:bodyPr>
          <a:lstStyle/>
          <a:p>
            <a:r>
              <a:rPr lang="zh-CN" altLang="en-US" sz="2800" dirty="0">
                <a:ea typeface="楷体" pitchFamily="49" charset="-122"/>
              </a:rPr>
              <a:t>缺镁玉米叶片叶脉间呈现带有黄色的链珠状条纹</a:t>
            </a:r>
          </a:p>
        </p:txBody>
      </p:sp>
      <p:sp>
        <p:nvSpPr>
          <p:cNvPr id="25604" name="Text Box 4"/>
          <p:cNvSpPr txBox="1">
            <a:spLocks noChangeArrowheads="1"/>
          </p:cNvSpPr>
          <p:nvPr/>
        </p:nvSpPr>
        <p:spPr bwMode="auto">
          <a:xfrm>
            <a:off x="899592" y="4797152"/>
            <a:ext cx="3024336" cy="954107"/>
          </a:xfrm>
          <a:prstGeom prst="rect">
            <a:avLst/>
          </a:prstGeom>
          <a:noFill/>
          <a:ln w="9525">
            <a:noFill/>
            <a:miter lim="800000"/>
            <a:headEnd/>
            <a:tailEnd/>
          </a:ln>
          <a:effectLst/>
        </p:spPr>
        <p:txBody>
          <a:bodyPr wrap="square">
            <a:spAutoFit/>
          </a:bodyPr>
          <a:lstStyle/>
          <a:p>
            <a:r>
              <a:rPr lang="zh-CN" altLang="en-US" sz="2800" dirty="0">
                <a:ea typeface="楷体" pitchFamily="49" charset="-122"/>
              </a:rPr>
              <a:t>蕃茄缺镁新叶变为黄绿色</a:t>
            </a:r>
          </a:p>
        </p:txBody>
      </p:sp>
      <p:sp>
        <p:nvSpPr>
          <p:cNvPr id="25605" name="Line 5"/>
          <p:cNvSpPr>
            <a:spLocks noChangeShapeType="1"/>
          </p:cNvSpPr>
          <p:nvPr/>
        </p:nvSpPr>
        <p:spPr bwMode="auto">
          <a:xfrm flipH="1">
            <a:off x="3635895" y="981074"/>
            <a:ext cx="2304529" cy="1007765"/>
          </a:xfrm>
          <a:prstGeom prst="line">
            <a:avLst/>
          </a:prstGeom>
          <a:noFill/>
          <a:ln w="25400" cmpd="sng">
            <a:solidFill>
              <a:srgbClr val="FF0000"/>
            </a:solidFill>
            <a:round/>
            <a:headEnd/>
            <a:tailEnd type="triangle" w="med" len="med"/>
          </a:ln>
          <a:effectLst/>
        </p:spPr>
        <p:txBody>
          <a:bodyPr/>
          <a:lstStyle/>
          <a:p>
            <a:endParaRPr lang="zh-CN" altLang="en-US"/>
          </a:p>
        </p:txBody>
      </p:sp>
      <p:pic>
        <p:nvPicPr>
          <p:cNvPr id="25607" name="Picture 7"/>
          <p:cNvPicPr>
            <a:picLocks noChangeAspect="1" noChangeArrowheads="1"/>
          </p:cNvPicPr>
          <p:nvPr/>
        </p:nvPicPr>
        <p:blipFill>
          <a:blip r:embed="rId3" cstate="print"/>
          <a:srcRect b="7582"/>
          <a:stretch>
            <a:fillRect/>
          </a:stretch>
        </p:blipFill>
        <p:spPr bwMode="auto">
          <a:xfrm>
            <a:off x="5364088" y="3068960"/>
            <a:ext cx="3539505" cy="3536774"/>
          </a:xfrm>
          <a:prstGeom prst="rect">
            <a:avLst/>
          </a:prstGeom>
          <a:noFill/>
          <a:ln w="9525">
            <a:noFill/>
            <a:miter lim="800000"/>
            <a:headEnd/>
            <a:tailEnd/>
          </a:ln>
          <a:effectLst/>
        </p:spPr>
      </p:pic>
      <p:sp>
        <p:nvSpPr>
          <p:cNvPr id="25606" name="Line 6"/>
          <p:cNvSpPr>
            <a:spLocks noChangeShapeType="1"/>
          </p:cNvSpPr>
          <p:nvPr/>
        </p:nvSpPr>
        <p:spPr bwMode="auto">
          <a:xfrm>
            <a:off x="3923928" y="5372844"/>
            <a:ext cx="2376264" cy="504428"/>
          </a:xfrm>
          <a:prstGeom prst="line">
            <a:avLst/>
          </a:prstGeom>
          <a:noFill/>
          <a:ln w="25400" cmpd="sng">
            <a:solidFill>
              <a:srgbClr val="FF0000"/>
            </a:solidFill>
            <a:round/>
            <a:headEnd/>
            <a:tailEnd type="triangle" w="med" len="med"/>
          </a:ln>
          <a:effectLst/>
        </p:spPr>
        <p:txBody>
          <a:bodyPr/>
          <a:lstStyle/>
          <a:p>
            <a:endParaRPr lang="zh-CN" altLang="en-US"/>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p:cNvPicPr>
            <a:picLocks noChangeAspect="1" noChangeArrowheads="1"/>
          </p:cNvPicPr>
          <p:nvPr/>
        </p:nvPicPr>
        <p:blipFill>
          <a:blip r:embed="rId2" cstate="print"/>
          <a:srcRect l="4115" r="3026" b="6514"/>
          <a:stretch>
            <a:fillRect/>
          </a:stretch>
        </p:blipFill>
        <p:spPr bwMode="auto">
          <a:xfrm>
            <a:off x="251520" y="620688"/>
            <a:ext cx="3452564" cy="4349410"/>
          </a:xfrm>
          <a:prstGeom prst="rect">
            <a:avLst/>
          </a:prstGeom>
          <a:noFill/>
          <a:ln w="9525">
            <a:noFill/>
            <a:miter lim="800000"/>
            <a:headEnd/>
            <a:tailEnd/>
          </a:ln>
          <a:effectLst/>
        </p:spPr>
      </p:pic>
      <p:sp>
        <p:nvSpPr>
          <p:cNvPr id="26627" name="Text Box 3"/>
          <p:cNvSpPr txBox="1">
            <a:spLocks noChangeArrowheads="1"/>
          </p:cNvSpPr>
          <p:nvPr/>
        </p:nvSpPr>
        <p:spPr bwMode="auto">
          <a:xfrm>
            <a:off x="539552" y="5355213"/>
            <a:ext cx="2952750" cy="954107"/>
          </a:xfrm>
          <a:prstGeom prst="rect">
            <a:avLst/>
          </a:prstGeom>
          <a:noFill/>
          <a:ln w="9525">
            <a:noFill/>
            <a:miter lim="800000"/>
            <a:headEnd/>
            <a:tailEnd/>
          </a:ln>
          <a:effectLst/>
        </p:spPr>
        <p:txBody>
          <a:bodyPr>
            <a:spAutoFit/>
          </a:bodyPr>
          <a:lstStyle/>
          <a:p>
            <a:r>
              <a:rPr lang="zh-CN" altLang="en-US" sz="2800" dirty="0">
                <a:ea typeface="楷体" pitchFamily="49" charset="-122"/>
              </a:rPr>
              <a:t>蕃茄缺镁植株叶脉间变黄</a:t>
            </a:r>
          </a:p>
        </p:txBody>
      </p:sp>
      <p:pic>
        <p:nvPicPr>
          <p:cNvPr id="26628" name="Picture 4" descr="45 缺镁花椰菜"/>
          <p:cNvPicPr>
            <a:picLocks noChangeAspect="1" noChangeArrowheads="1"/>
          </p:cNvPicPr>
          <p:nvPr/>
        </p:nvPicPr>
        <p:blipFill>
          <a:blip r:embed="rId3" cstate="print"/>
          <a:srcRect l="6593" r="1733" b="9663"/>
          <a:stretch>
            <a:fillRect/>
          </a:stretch>
        </p:blipFill>
        <p:spPr bwMode="auto">
          <a:xfrm>
            <a:off x="3851275" y="692696"/>
            <a:ext cx="4649657" cy="3563392"/>
          </a:xfrm>
          <a:prstGeom prst="rect">
            <a:avLst/>
          </a:prstGeom>
          <a:noFill/>
          <a:ln w="9525">
            <a:noFill/>
            <a:miter lim="800000"/>
            <a:headEnd/>
            <a:tailEnd/>
          </a:ln>
          <a:effectLst/>
        </p:spPr>
      </p:pic>
      <p:sp>
        <p:nvSpPr>
          <p:cNvPr id="26629" name="Text Box 5"/>
          <p:cNvSpPr txBox="1">
            <a:spLocks noChangeArrowheads="1"/>
          </p:cNvSpPr>
          <p:nvPr/>
        </p:nvSpPr>
        <p:spPr bwMode="auto">
          <a:xfrm>
            <a:off x="4499992" y="4581128"/>
            <a:ext cx="4133850" cy="1371600"/>
          </a:xfrm>
          <a:prstGeom prst="rect">
            <a:avLst/>
          </a:prstGeom>
          <a:noFill/>
          <a:ln w="9525">
            <a:noFill/>
            <a:miter lim="800000"/>
            <a:headEnd/>
            <a:tailEnd/>
          </a:ln>
          <a:effectLst/>
        </p:spPr>
        <p:txBody>
          <a:bodyPr>
            <a:spAutoFit/>
          </a:bodyPr>
          <a:lstStyle/>
          <a:p>
            <a:r>
              <a:rPr lang="zh-CN" altLang="en-US" sz="2800" dirty="0">
                <a:ea typeface="楷体" pitchFamily="49" charset="-122"/>
              </a:rPr>
              <a:t>缺镁花椰菜症状首先出现在老叶，脉间失绿，而叶脉保持绿色</a:t>
            </a: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a:xfrm>
            <a:off x="374848" y="363538"/>
            <a:ext cx="8229600" cy="1143000"/>
          </a:xfrm>
        </p:spPr>
        <p:txBody>
          <a:bodyPr/>
          <a:lstStyle/>
          <a:p>
            <a:pPr eaLnBrk="1" hangingPunct="1">
              <a:defRPr/>
            </a:pPr>
            <a:r>
              <a:rPr lang="zh-CN" altLang="en-US" sz="2800" dirty="0">
                <a:solidFill>
                  <a:srgbClr val="FFFF00"/>
                </a:solidFill>
                <a:ea typeface="宋体" pitchFamily="2" charset="-122"/>
              </a:rPr>
              <a:t>（六）硫的生理功能</a:t>
            </a:r>
          </a:p>
        </p:txBody>
      </p:sp>
      <p:sp>
        <p:nvSpPr>
          <p:cNvPr id="60419" name="Rectangle 3"/>
          <p:cNvSpPr>
            <a:spLocks noGrp="1" noChangeArrowheads="1"/>
          </p:cNvSpPr>
          <p:nvPr>
            <p:ph type="body" idx="1"/>
          </p:nvPr>
        </p:nvSpPr>
        <p:spPr>
          <a:xfrm>
            <a:off x="467544" y="1351310"/>
            <a:ext cx="8229600" cy="4525962"/>
          </a:xfrm>
        </p:spPr>
        <p:txBody>
          <a:bodyPr>
            <a:normAutofit/>
          </a:bodyPr>
          <a:lstStyle/>
          <a:p>
            <a:pPr marL="0" indent="0" eaLnBrk="1" hangingPunct="1">
              <a:lnSpc>
                <a:spcPct val="160000"/>
              </a:lnSpc>
              <a:buFont typeface="Symbol" pitchFamily="18" charset="2"/>
              <a:buNone/>
              <a:defRPr/>
            </a:pPr>
            <a:r>
              <a:rPr lang="zh-CN" altLang="en-US" sz="2400" b="1" dirty="0">
                <a:solidFill>
                  <a:srgbClr val="33CC33"/>
                </a:solidFill>
                <a:latin typeface="黑体" pitchFamily="49" charset="-122"/>
                <a:ea typeface="黑体" pitchFamily="49" charset="-122"/>
              </a:rPr>
              <a:t>1．含量  </a:t>
            </a:r>
            <a:r>
              <a:rPr lang="zh-CN" altLang="en-US" sz="2400" b="1" dirty="0">
                <a:solidFill>
                  <a:schemeClr val="tx1"/>
                </a:solidFill>
                <a:ea typeface="宋体" pitchFamily="2" charset="-122"/>
              </a:rPr>
              <a:t>植物体内的含硫量约为干物重的0.1％～0.5％，</a:t>
            </a:r>
            <a:r>
              <a:rPr lang="zh-CN" altLang="en-US" sz="2400" b="1" dirty="0">
                <a:solidFill>
                  <a:srgbClr val="0BF57A"/>
                </a:solidFill>
                <a:ea typeface="宋体" pitchFamily="2" charset="-122"/>
              </a:rPr>
              <a:t>十字花科</a:t>
            </a:r>
            <a:r>
              <a:rPr lang="zh-CN" altLang="en-US" sz="2400" b="1" dirty="0">
                <a:solidFill>
                  <a:schemeClr val="tx1"/>
                </a:solidFill>
                <a:ea typeface="宋体" pitchFamily="2" charset="-122"/>
              </a:rPr>
              <a:t>和</a:t>
            </a:r>
            <a:r>
              <a:rPr lang="zh-CN" altLang="en-US" sz="2400" b="1" dirty="0">
                <a:solidFill>
                  <a:srgbClr val="0BF57A"/>
                </a:solidFill>
                <a:ea typeface="宋体" pitchFamily="2" charset="-122"/>
              </a:rPr>
              <a:t>豆科作物</a:t>
            </a:r>
            <a:r>
              <a:rPr lang="zh-CN" altLang="en-US" sz="2400" b="1" dirty="0">
                <a:solidFill>
                  <a:schemeClr val="tx1"/>
                </a:solidFill>
                <a:ea typeface="宋体" pitchFamily="2" charset="-122"/>
              </a:rPr>
              <a:t>的含硫量较高。</a:t>
            </a:r>
          </a:p>
          <a:p>
            <a:pPr marL="0" indent="0" eaLnBrk="1" hangingPunct="1">
              <a:lnSpc>
                <a:spcPct val="160000"/>
              </a:lnSpc>
              <a:buFont typeface="Symbol" pitchFamily="18" charset="2"/>
              <a:buNone/>
              <a:defRPr/>
            </a:pPr>
            <a:r>
              <a:rPr lang="zh-CN" altLang="en-US" sz="2400" b="1" dirty="0">
                <a:solidFill>
                  <a:srgbClr val="33CC33"/>
                </a:solidFill>
                <a:latin typeface="黑体" pitchFamily="49" charset="-122"/>
                <a:ea typeface="黑体" pitchFamily="49" charset="-122"/>
              </a:rPr>
              <a:t>2．形式  </a:t>
            </a:r>
            <a:r>
              <a:rPr lang="zh-CN" altLang="en-US" sz="2400" b="1" dirty="0">
                <a:solidFill>
                  <a:schemeClr val="tx1"/>
                </a:solidFill>
                <a:ea typeface="宋体" pitchFamily="2" charset="-122"/>
              </a:rPr>
              <a:t>植物的硫营养以根系吸收</a:t>
            </a:r>
            <a:r>
              <a:rPr lang="en-US" altLang="zh-CN" sz="2400" b="1" dirty="0">
                <a:solidFill>
                  <a:srgbClr val="0BF57A"/>
                </a:solidFill>
                <a:ea typeface="宋体" pitchFamily="2" charset="-122"/>
              </a:rPr>
              <a:t>SO</a:t>
            </a:r>
            <a:r>
              <a:rPr lang="en-US" altLang="zh-CN" sz="2400" b="1" baseline="-30000" dirty="0">
                <a:solidFill>
                  <a:srgbClr val="0BF57A"/>
                </a:solidFill>
                <a:ea typeface="宋体" pitchFamily="2" charset="-122"/>
              </a:rPr>
              <a:t>4</a:t>
            </a:r>
            <a:r>
              <a:rPr lang="en-US" altLang="zh-CN" sz="2400" b="1" baseline="30000" dirty="0">
                <a:solidFill>
                  <a:srgbClr val="0BF57A"/>
                </a:solidFill>
                <a:ea typeface="宋体" pitchFamily="2" charset="-122"/>
              </a:rPr>
              <a:t>2</a:t>
            </a:r>
            <a:r>
              <a:rPr lang="en-US" altLang="zh-CN" sz="2400" b="1" baseline="30000" dirty="0">
                <a:solidFill>
                  <a:schemeClr val="tx1"/>
                </a:solidFill>
                <a:ea typeface="宋体" pitchFamily="2" charset="-122"/>
              </a:rPr>
              <a:t>-</a:t>
            </a:r>
            <a:r>
              <a:rPr lang="zh-CN" altLang="en-US" sz="2400" b="1" dirty="0">
                <a:solidFill>
                  <a:schemeClr val="tx1"/>
                </a:solidFill>
                <a:ea typeface="宋体" pitchFamily="2" charset="-122"/>
              </a:rPr>
              <a:t>为主，也可以从叶片吸收气态的</a:t>
            </a:r>
            <a:r>
              <a:rPr lang="en-US" altLang="zh-CN" sz="2400" b="1" dirty="0">
                <a:solidFill>
                  <a:schemeClr val="tx1"/>
                </a:solidFill>
                <a:ea typeface="宋体" pitchFamily="2" charset="-122"/>
              </a:rPr>
              <a:t>SO</a:t>
            </a:r>
            <a:r>
              <a:rPr lang="en-US" altLang="zh-CN" sz="2400" b="1" baseline="-30000" dirty="0">
                <a:solidFill>
                  <a:schemeClr val="tx1"/>
                </a:solidFill>
                <a:ea typeface="宋体" pitchFamily="2" charset="-122"/>
              </a:rPr>
              <a:t>2</a:t>
            </a:r>
            <a:r>
              <a:rPr lang="en-US" altLang="zh-CN" sz="2400" b="1" dirty="0">
                <a:solidFill>
                  <a:schemeClr val="tx1"/>
                </a:solidFill>
                <a:ea typeface="宋体" pitchFamily="2" charset="-122"/>
              </a:rPr>
              <a:t>。</a:t>
            </a:r>
            <a:r>
              <a:rPr lang="zh-CN" altLang="en-US" sz="2400" b="1" dirty="0">
                <a:solidFill>
                  <a:schemeClr val="tx1"/>
                </a:solidFill>
                <a:ea typeface="宋体" pitchFamily="2" charset="-122"/>
              </a:rPr>
              <a:t>植物体内硫的移动性很小，难以再利用，因此，</a:t>
            </a:r>
            <a:r>
              <a:rPr lang="zh-CN" altLang="en-US" sz="2400" b="1" u="sng" dirty="0">
                <a:solidFill>
                  <a:srgbClr val="FFFF00"/>
                </a:solidFill>
                <a:ea typeface="宋体" pitchFamily="2" charset="-122"/>
              </a:rPr>
              <a:t>缺硫时的症状首先表现在幼叶上。</a:t>
            </a:r>
          </a:p>
          <a:p>
            <a:pPr marL="0" indent="457200" eaLnBrk="1" hangingPunct="1">
              <a:lnSpc>
                <a:spcPct val="160000"/>
              </a:lnSpc>
              <a:buFont typeface="Symbol" pitchFamily="18" charset="2"/>
              <a:buNone/>
              <a:defRPr/>
            </a:pPr>
            <a:r>
              <a:rPr lang="zh-CN" altLang="en-US" sz="2400" b="1" dirty="0">
                <a:solidFill>
                  <a:schemeClr val="tx1"/>
                </a:solidFill>
                <a:ea typeface="宋体" pitchFamily="2" charset="-122"/>
              </a:rPr>
              <a:t>植物体内硫主要以</a:t>
            </a:r>
            <a:r>
              <a:rPr lang="zh-CN" altLang="en-US" sz="2400" b="1" dirty="0">
                <a:solidFill>
                  <a:srgbClr val="F01085"/>
                </a:solidFill>
                <a:ea typeface="宋体" pitchFamily="2" charset="-122"/>
              </a:rPr>
              <a:t>硫氢基(-</a:t>
            </a:r>
            <a:r>
              <a:rPr lang="en-US" altLang="zh-CN" sz="2400" b="1" dirty="0">
                <a:solidFill>
                  <a:srgbClr val="F01085"/>
                </a:solidFill>
                <a:ea typeface="宋体" pitchFamily="2" charset="-122"/>
              </a:rPr>
              <a:t>SH)</a:t>
            </a:r>
            <a:r>
              <a:rPr lang="zh-CN" altLang="en-US" sz="2400" b="1" dirty="0">
                <a:solidFill>
                  <a:schemeClr val="tx1"/>
                </a:solidFill>
                <a:ea typeface="宋体" pitchFamily="2" charset="-122"/>
              </a:rPr>
              <a:t>和</a:t>
            </a:r>
            <a:r>
              <a:rPr lang="zh-CN" altLang="en-US" sz="2400" b="1" dirty="0">
                <a:solidFill>
                  <a:srgbClr val="F01085"/>
                </a:solidFill>
                <a:ea typeface="宋体" pitchFamily="2" charset="-122"/>
              </a:rPr>
              <a:t>二硫基(-</a:t>
            </a:r>
            <a:r>
              <a:rPr lang="en-US" altLang="zh-CN" sz="2400" b="1" dirty="0">
                <a:solidFill>
                  <a:srgbClr val="F01085"/>
                </a:solidFill>
                <a:ea typeface="宋体" pitchFamily="2" charset="-122"/>
              </a:rPr>
              <a:t>S-S-)</a:t>
            </a:r>
            <a:r>
              <a:rPr lang="zh-CN" altLang="en-US" sz="2400" b="1" dirty="0">
                <a:solidFill>
                  <a:schemeClr val="tx1"/>
                </a:solidFill>
                <a:ea typeface="宋体" pitchFamily="2" charset="-122"/>
              </a:rPr>
              <a:t>的形态参与形成含硫的有机化合物，另外的硫以</a:t>
            </a:r>
            <a:r>
              <a:rPr lang="en-US" altLang="zh-CN" sz="2400" b="1" dirty="0">
                <a:solidFill>
                  <a:srgbClr val="F01085"/>
                </a:solidFill>
                <a:ea typeface="宋体" pitchFamily="2" charset="-122"/>
              </a:rPr>
              <a:t>SO</a:t>
            </a:r>
            <a:r>
              <a:rPr lang="en-US" altLang="zh-CN" sz="2400" b="1" baseline="-30000" dirty="0">
                <a:solidFill>
                  <a:srgbClr val="F01085"/>
                </a:solidFill>
                <a:ea typeface="宋体" pitchFamily="2" charset="-122"/>
              </a:rPr>
              <a:t>4</a:t>
            </a:r>
            <a:r>
              <a:rPr lang="en-US" altLang="zh-CN" sz="2400" b="1" baseline="30000" dirty="0">
                <a:solidFill>
                  <a:srgbClr val="F01085"/>
                </a:solidFill>
                <a:ea typeface="宋体" pitchFamily="2" charset="-122"/>
              </a:rPr>
              <a:t>2-</a:t>
            </a:r>
            <a:r>
              <a:rPr lang="zh-CN" altLang="en-US" sz="2400" b="1" dirty="0">
                <a:solidFill>
                  <a:schemeClr val="tx1"/>
                </a:solidFill>
                <a:ea typeface="宋体" pitchFamily="2" charset="-122"/>
              </a:rPr>
              <a:t>的形态存在。</a:t>
            </a:r>
          </a:p>
          <a:p>
            <a:pPr eaLnBrk="1" hangingPunct="1">
              <a:lnSpc>
                <a:spcPct val="90000"/>
              </a:lnSpc>
              <a:defRPr/>
            </a:pPr>
            <a:endParaRPr lang="zh-CN" altLang="en-US" sz="2800" b="1" dirty="0">
              <a:ea typeface="宋体" pitchFamily="2" charset="-122"/>
            </a:endParaRP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a:lstStyle/>
          <a:p>
            <a:pPr eaLnBrk="1" hangingPunct="1">
              <a:defRPr/>
            </a:pPr>
            <a:r>
              <a:rPr lang="zh-CN" altLang="en-US" sz="2800" dirty="0">
                <a:solidFill>
                  <a:srgbClr val="33CC33"/>
                </a:solidFill>
                <a:latin typeface="黑体" pitchFamily="49" charset="-122"/>
                <a:ea typeface="黑体" pitchFamily="49" charset="-122"/>
              </a:rPr>
              <a:t>3．功能</a:t>
            </a:r>
          </a:p>
        </p:txBody>
      </p:sp>
      <p:sp>
        <p:nvSpPr>
          <p:cNvPr id="61443" name="Rectangle 3"/>
          <p:cNvSpPr>
            <a:spLocks noGrp="1" noChangeArrowheads="1"/>
          </p:cNvSpPr>
          <p:nvPr>
            <p:ph type="body" idx="1"/>
          </p:nvPr>
        </p:nvSpPr>
        <p:spPr>
          <a:xfrm>
            <a:off x="457200" y="1330349"/>
            <a:ext cx="8229600" cy="4906963"/>
          </a:xfrm>
        </p:spPr>
        <p:txBody>
          <a:bodyPr>
            <a:normAutofit/>
          </a:bodyPr>
          <a:lstStyle/>
          <a:p>
            <a:pPr marL="0" indent="342900" eaLnBrk="1" hangingPunct="1">
              <a:lnSpc>
                <a:spcPct val="150000"/>
              </a:lnSpc>
              <a:buClr>
                <a:srgbClr val="FF0000"/>
              </a:buClr>
              <a:buFont typeface="Wingdings" pitchFamily="2" charset="2"/>
              <a:buChar char="p"/>
              <a:defRPr/>
            </a:pPr>
            <a:r>
              <a:rPr lang="zh-CN" altLang="en-US" sz="2200" b="1" dirty="0">
                <a:solidFill>
                  <a:srgbClr val="FFFF00"/>
                </a:solidFill>
                <a:ea typeface="宋体" pitchFamily="2" charset="-122"/>
              </a:rPr>
              <a:t>硫是蛋白质和酶的组成元素，</a:t>
            </a:r>
            <a:r>
              <a:rPr lang="zh-CN" altLang="en-US" sz="2200" b="1" dirty="0">
                <a:solidFill>
                  <a:schemeClr val="tx1"/>
                </a:solidFill>
                <a:ea typeface="宋体" pitchFamily="2" charset="-122"/>
              </a:rPr>
              <a:t>蛋白质中一般含硫量为0.3％～2.2％，在蛋白质中有三种含硫的氨基酸，即</a:t>
            </a:r>
            <a:r>
              <a:rPr lang="zh-CN" altLang="en-US" sz="2200" b="1" dirty="0">
                <a:solidFill>
                  <a:srgbClr val="0BF57A"/>
                </a:solidFill>
                <a:ea typeface="宋体" pitchFamily="2" charset="-122"/>
              </a:rPr>
              <a:t>胱氨酸</a:t>
            </a:r>
            <a:r>
              <a:rPr lang="zh-CN" altLang="en-US" sz="2200" b="1" dirty="0">
                <a:solidFill>
                  <a:schemeClr val="tx1"/>
                </a:solidFill>
                <a:ea typeface="宋体" pitchFamily="2" charset="-122"/>
              </a:rPr>
              <a:t>、</a:t>
            </a:r>
            <a:r>
              <a:rPr lang="zh-CN" altLang="en-US" sz="2200" b="1" dirty="0">
                <a:solidFill>
                  <a:srgbClr val="0BF57A"/>
                </a:solidFill>
                <a:ea typeface="宋体" pitchFamily="2" charset="-122"/>
              </a:rPr>
              <a:t>半胱氨酸</a:t>
            </a:r>
            <a:r>
              <a:rPr lang="zh-CN" altLang="en-US" sz="2200" b="1" dirty="0">
                <a:solidFill>
                  <a:schemeClr val="tx1"/>
                </a:solidFill>
                <a:ea typeface="宋体" pitchFamily="2" charset="-122"/>
              </a:rPr>
              <a:t>和</a:t>
            </a:r>
            <a:r>
              <a:rPr lang="zh-CN" altLang="en-US" sz="2200" b="1" dirty="0">
                <a:solidFill>
                  <a:srgbClr val="0BF57A"/>
                </a:solidFill>
                <a:ea typeface="宋体" pitchFamily="2" charset="-122"/>
              </a:rPr>
              <a:t>蛋氨酸</a:t>
            </a:r>
            <a:r>
              <a:rPr lang="zh-CN" altLang="en-US" sz="2200" b="1" dirty="0">
                <a:solidFill>
                  <a:schemeClr val="tx1"/>
                </a:solidFill>
                <a:ea typeface="宋体" pitchFamily="2" charset="-122"/>
              </a:rPr>
              <a:t>；而蛋氨酸是人类及非反刍动物所不能合成的。</a:t>
            </a:r>
          </a:p>
          <a:p>
            <a:pPr marL="0" indent="342900" eaLnBrk="1" hangingPunct="1">
              <a:lnSpc>
                <a:spcPct val="150000"/>
              </a:lnSpc>
              <a:buClr>
                <a:srgbClr val="FF0000"/>
              </a:buClr>
              <a:buFont typeface="Wingdings" pitchFamily="2" charset="2"/>
              <a:buChar char="p"/>
              <a:defRPr/>
            </a:pPr>
            <a:r>
              <a:rPr lang="zh-CN" altLang="en-US" sz="2200" b="1" dirty="0">
                <a:solidFill>
                  <a:srgbClr val="FFFF00"/>
                </a:solidFill>
                <a:ea typeface="宋体" pitchFamily="2" charset="-122"/>
              </a:rPr>
              <a:t>硫参与多种酶类和生物活性物质的组成，</a:t>
            </a:r>
            <a:r>
              <a:rPr lang="zh-CN" altLang="en-US" sz="2200" b="1" dirty="0">
                <a:solidFill>
                  <a:schemeClr val="tx1"/>
                </a:solidFill>
                <a:ea typeface="宋体" pitchFamily="2" charset="-122"/>
              </a:rPr>
              <a:t>例如氨基转移酶、磷酸化酶、丙酮酸脱氢酶、生物素、硫胺素、乙酰辅酶</a:t>
            </a:r>
            <a:r>
              <a:rPr lang="en-US" altLang="zh-CN" sz="2200" b="1" dirty="0">
                <a:solidFill>
                  <a:schemeClr val="tx1"/>
                </a:solidFill>
                <a:ea typeface="宋体" pitchFamily="2" charset="-122"/>
              </a:rPr>
              <a:t>A、</a:t>
            </a:r>
            <a:r>
              <a:rPr lang="zh-CN" altLang="en-US" sz="2200" b="1" dirty="0">
                <a:solidFill>
                  <a:schemeClr val="tx1"/>
                </a:solidFill>
                <a:ea typeface="宋体" pitchFamily="2" charset="-122"/>
              </a:rPr>
              <a:t>铁氧还蛋白等。谷胱甘肽、半胱氨酸都含有一</a:t>
            </a:r>
            <a:r>
              <a:rPr lang="en-US" altLang="zh-CN" sz="2200" b="1" dirty="0">
                <a:solidFill>
                  <a:schemeClr val="tx1"/>
                </a:solidFill>
                <a:ea typeface="宋体" pitchFamily="2" charset="-122"/>
              </a:rPr>
              <a:t>SH</a:t>
            </a:r>
            <a:r>
              <a:rPr lang="zh-CN" altLang="en-US" sz="2200" b="1" dirty="0">
                <a:solidFill>
                  <a:schemeClr val="tx1"/>
                </a:solidFill>
                <a:ea typeface="宋体" pitchFamily="2" charset="-122"/>
              </a:rPr>
              <a:t>基，能够调节植物体内氧化还原过程。</a:t>
            </a:r>
          </a:p>
          <a:p>
            <a:pPr marL="0" indent="342900" eaLnBrk="1" hangingPunct="1">
              <a:lnSpc>
                <a:spcPct val="150000"/>
              </a:lnSpc>
              <a:buClr>
                <a:srgbClr val="FF0000"/>
              </a:buClr>
              <a:buFont typeface="Wingdings" pitchFamily="2" charset="2"/>
              <a:buChar char="p"/>
              <a:defRPr/>
            </a:pPr>
            <a:r>
              <a:rPr lang="zh-CN" altLang="en-US" sz="2200" b="1" dirty="0">
                <a:solidFill>
                  <a:srgbClr val="FFFF00"/>
                </a:solidFill>
                <a:ea typeface="宋体" pitchFamily="2" charset="-122"/>
              </a:rPr>
              <a:t>硫是豆科植物固氮酶中钼铁氧还蛋白和铁氧还蛋白这两个组分的组成元素，</a:t>
            </a:r>
            <a:r>
              <a:rPr lang="zh-CN" altLang="en-US" sz="2200" b="1" dirty="0">
                <a:solidFill>
                  <a:schemeClr val="tx1"/>
                </a:solidFill>
                <a:ea typeface="宋体" pitchFamily="2" charset="-122"/>
              </a:rPr>
              <a:t>硫缺乏往往会影响到豆科作物</a:t>
            </a:r>
            <a:r>
              <a:rPr lang="zh-CN" altLang="en-US" sz="2200" b="1" dirty="0">
                <a:solidFill>
                  <a:srgbClr val="FFFF00"/>
                </a:solidFill>
                <a:ea typeface="宋体" pitchFamily="2" charset="-122"/>
              </a:rPr>
              <a:t>根瘤的固氮能力</a:t>
            </a:r>
            <a:r>
              <a:rPr lang="zh-CN" altLang="en-US" sz="2200" b="1" dirty="0">
                <a:solidFill>
                  <a:schemeClr val="tx1"/>
                </a:solidFill>
                <a:ea typeface="宋体" pitchFamily="2" charset="-122"/>
              </a:rPr>
              <a:t>。</a:t>
            </a:r>
          </a:p>
          <a:p>
            <a:pPr eaLnBrk="1" hangingPunct="1">
              <a:lnSpc>
                <a:spcPct val="90000"/>
              </a:lnSpc>
              <a:defRPr/>
            </a:pPr>
            <a:endParaRPr lang="zh-CN" altLang="en-US" sz="2800" b="1" dirty="0">
              <a:ea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1443">
                                            <p:txEl>
                                              <p:pRg st="0" end="0"/>
                                            </p:txEl>
                                          </p:spTgt>
                                        </p:tgtEl>
                                        <p:attrNameLst>
                                          <p:attrName>style.visibility</p:attrName>
                                        </p:attrNameLst>
                                      </p:cBhvr>
                                      <p:to>
                                        <p:strVal val="visible"/>
                                      </p:to>
                                    </p:set>
                                    <p:animEffect transition="in" filter="blinds(horizontal)">
                                      <p:cBhvr>
                                        <p:cTn id="7" dur="500"/>
                                        <p:tgtEl>
                                          <p:spTgt spid="6144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61443">
                                            <p:txEl>
                                              <p:pRg st="1" end="1"/>
                                            </p:txEl>
                                          </p:spTgt>
                                        </p:tgtEl>
                                        <p:attrNameLst>
                                          <p:attrName>style.visibility</p:attrName>
                                        </p:attrNameLst>
                                      </p:cBhvr>
                                      <p:to>
                                        <p:strVal val="visible"/>
                                      </p:to>
                                    </p:set>
                                    <p:anim calcmode="lin" valueType="num">
                                      <p:cBhvr additive="base">
                                        <p:cTn id="12" dur="500" fill="hold"/>
                                        <p:tgtEl>
                                          <p:spTgt spid="61443">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6144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nodeType="clickEffect">
                                  <p:stCondLst>
                                    <p:cond delay="0"/>
                                  </p:stCondLst>
                                  <p:childTnLst>
                                    <p:set>
                                      <p:cBhvr>
                                        <p:cTn id="17" dur="1" fill="hold">
                                          <p:stCondLst>
                                            <p:cond delay="0"/>
                                          </p:stCondLst>
                                        </p:cTn>
                                        <p:tgtEl>
                                          <p:spTgt spid="61443">
                                            <p:txEl>
                                              <p:pRg st="2" end="2"/>
                                            </p:txEl>
                                          </p:spTgt>
                                        </p:tgtEl>
                                        <p:attrNameLst>
                                          <p:attrName>style.visibility</p:attrName>
                                        </p:attrNameLst>
                                      </p:cBhvr>
                                      <p:to>
                                        <p:strVal val="visible"/>
                                      </p:to>
                                    </p:set>
                                    <p:animEffect transition="in" filter="box(in)">
                                      <p:cBhvr>
                                        <p:cTn id="18" dur="500"/>
                                        <p:tgtEl>
                                          <p:spTgt spid="6144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p:txBody>
          <a:bodyPr/>
          <a:lstStyle/>
          <a:p>
            <a:pPr eaLnBrk="1" hangingPunct="1">
              <a:defRPr/>
            </a:pPr>
            <a:r>
              <a:rPr lang="en-US" altLang="zh-CN" sz="2800" dirty="0">
                <a:solidFill>
                  <a:srgbClr val="0BF57A"/>
                </a:solidFill>
                <a:ea typeface="宋体" pitchFamily="2" charset="-122"/>
              </a:rPr>
              <a:t>4. </a:t>
            </a:r>
            <a:r>
              <a:rPr lang="zh-CN" altLang="en-US" sz="2800" dirty="0">
                <a:solidFill>
                  <a:srgbClr val="0BF57A"/>
                </a:solidFill>
                <a:ea typeface="宋体" pitchFamily="2" charset="-122"/>
              </a:rPr>
              <a:t>硫营养缺乏或过多的症状</a:t>
            </a:r>
            <a:br>
              <a:rPr lang="zh-CN" altLang="en-US" sz="2800" dirty="0">
                <a:solidFill>
                  <a:srgbClr val="FFFF00"/>
                </a:solidFill>
                <a:ea typeface="宋体" pitchFamily="2" charset="-122"/>
              </a:rPr>
            </a:br>
            <a:endParaRPr lang="zh-CN" altLang="en-US" sz="2800" dirty="0">
              <a:solidFill>
                <a:srgbClr val="FFFF00"/>
              </a:solidFill>
              <a:ea typeface="宋体" pitchFamily="2" charset="-122"/>
            </a:endParaRPr>
          </a:p>
        </p:txBody>
      </p:sp>
      <p:sp>
        <p:nvSpPr>
          <p:cNvPr id="77827" name="Rectangle 3"/>
          <p:cNvSpPr>
            <a:spLocks noGrp="1" noChangeArrowheads="1"/>
          </p:cNvSpPr>
          <p:nvPr>
            <p:ph type="body" idx="1"/>
          </p:nvPr>
        </p:nvSpPr>
        <p:spPr>
          <a:xfrm>
            <a:off x="457200" y="1101749"/>
            <a:ext cx="8229600" cy="5135563"/>
          </a:xfrm>
        </p:spPr>
        <p:txBody>
          <a:bodyPr/>
          <a:lstStyle/>
          <a:p>
            <a:pPr marL="0" indent="514350" eaLnBrk="1" hangingPunct="1">
              <a:lnSpc>
                <a:spcPct val="150000"/>
              </a:lnSpc>
              <a:buFont typeface="Symbol" pitchFamily="18" charset="2"/>
              <a:buNone/>
              <a:defRPr/>
            </a:pPr>
            <a:r>
              <a:rPr lang="zh-CN" altLang="en-US" sz="2400" b="1" dirty="0">
                <a:solidFill>
                  <a:schemeClr val="tx1"/>
                </a:solidFill>
                <a:ea typeface="宋体" pitchFamily="2" charset="-122"/>
              </a:rPr>
              <a:t>硫在植物体内移动性较小，因此缺硫时的症状首先在植株的顶部表现出黄化，而且叶片黄化得比较均匀，严重时甚至整张叶片变成黄白色或白色，植株表现瘦弱，根系不发达，分枝少，植株开花结实延迟。</a:t>
            </a:r>
          </a:p>
          <a:p>
            <a:pPr marL="0" indent="514350" eaLnBrk="1" hangingPunct="1">
              <a:lnSpc>
                <a:spcPct val="150000"/>
              </a:lnSpc>
              <a:buFont typeface="Symbol" pitchFamily="18" charset="2"/>
              <a:buNone/>
              <a:defRPr/>
            </a:pPr>
            <a:endParaRPr lang="zh-CN" altLang="en-US" sz="2400" b="1" dirty="0">
              <a:solidFill>
                <a:schemeClr val="tx1"/>
              </a:solidFill>
              <a:ea typeface="宋体" pitchFamily="2" charset="-122"/>
            </a:endParaRPr>
          </a:p>
          <a:p>
            <a:pPr marL="0" indent="514350" eaLnBrk="1" hangingPunct="1">
              <a:lnSpc>
                <a:spcPct val="150000"/>
              </a:lnSpc>
              <a:buFont typeface="Symbol" pitchFamily="18" charset="2"/>
              <a:buNone/>
              <a:defRPr/>
            </a:pPr>
            <a:r>
              <a:rPr lang="zh-CN" altLang="en-US" sz="2400" b="1" dirty="0">
                <a:solidFill>
                  <a:schemeClr val="tx1"/>
                </a:solidFill>
                <a:ea typeface="宋体" pitchFamily="2" charset="-122"/>
              </a:rPr>
              <a:t>这些症状与缺氮的症状相似，但</a:t>
            </a:r>
            <a:r>
              <a:rPr lang="zh-CN" altLang="en-US" sz="2400" b="1" u="sng" dirty="0">
                <a:solidFill>
                  <a:srgbClr val="FFFF00"/>
                </a:solidFill>
                <a:ea typeface="宋体" pitchFamily="2" charset="-122"/>
              </a:rPr>
              <a:t>缺硫</a:t>
            </a:r>
            <a:r>
              <a:rPr lang="zh-CN" altLang="en-US" sz="2400" b="1" u="sng" dirty="0">
                <a:solidFill>
                  <a:schemeClr val="tx1"/>
                </a:solidFill>
                <a:ea typeface="宋体" pitchFamily="2" charset="-122"/>
              </a:rPr>
              <a:t>症状首先在</a:t>
            </a:r>
            <a:r>
              <a:rPr lang="zh-CN" altLang="en-US" sz="2400" b="1" u="sng" dirty="0">
                <a:solidFill>
                  <a:srgbClr val="0BF57A"/>
                </a:solidFill>
                <a:ea typeface="宋体" pitchFamily="2" charset="-122"/>
              </a:rPr>
              <a:t>幼叶</a:t>
            </a:r>
            <a:r>
              <a:rPr lang="zh-CN" altLang="en-US" sz="2400" b="1" u="sng" dirty="0">
                <a:solidFill>
                  <a:schemeClr val="tx1"/>
                </a:solidFill>
                <a:ea typeface="宋体" pitchFamily="2" charset="-122"/>
              </a:rPr>
              <a:t>上表现出来，而</a:t>
            </a:r>
            <a:r>
              <a:rPr lang="zh-CN" altLang="en-US" sz="2400" b="1" u="sng" dirty="0">
                <a:solidFill>
                  <a:srgbClr val="FFFF00"/>
                </a:solidFill>
                <a:ea typeface="宋体" pitchFamily="2" charset="-122"/>
              </a:rPr>
              <a:t>缺氮</a:t>
            </a:r>
            <a:r>
              <a:rPr lang="zh-CN" altLang="en-US" sz="2400" b="1" u="sng" dirty="0">
                <a:solidFill>
                  <a:schemeClr val="tx1"/>
                </a:solidFill>
                <a:ea typeface="宋体" pitchFamily="2" charset="-122"/>
              </a:rPr>
              <a:t>的症状首先在</a:t>
            </a:r>
            <a:r>
              <a:rPr lang="zh-CN" altLang="en-US" sz="2400" b="1" u="sng" dirty="0">
                <a:solidFill>
                  <a:srgbClr val="0BF57A"/>
                </a:solidFill>
                <a:ea typeface="宋体" pitchFamily="2" charset="-122"/>
              </a:rPr>
              <a:t>老叶</a:t>
            </a:r>
            <a:r>
              <a:rPr lang="zh-CN" altLang="en-US" sz="2400" b="1" u="sng" dirty="0">
                <a:solidFill>
                  <a:schemeClr val="tx1"/>
                </a:solidFill>
                <a:ea typeface="宋体" pitchFamily="2" charset="-122"/>
              </a:rPr>
              <a:t>上表现</a:t>
            </a:r>
            <a:r>
              <a:rPr lang="zh-CN" altLang="en-US" sz="2400" b="1" dirty="0">
                <a:solidFill>
                  <a:schemeClr val="tx1"/>
                </a:solidFill>
                <a:ea typeface="宋体" pitchFamily="2" charset="-122"/>
              </a:rPr>
              <a:t>，通过这一点的不同可将它们区别开来。</a:t>
            </a: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3"/>
          <p:cNvSpPr>
            <a:spLocks noGrp="1" noChangeArrowheads="1"/>
          </p:cNvSpPr>
          <p:nvPr>
            <p:ph type="body" idx="1"/>
          </p:nvPr>
        </p:nvSpPr>
        <p:spPr>
          <a:xfrm>
            <a:off x="457200" y="762000"/>
            <a:ext cx="8229600" cy="5364163"/>
          </a:xfrm>
        </p:spPr>
        <p:txBody>
          <a:bodyPr/>
          <a:lstStyle/>
          <a:p>
            <a:pPr marL="0" indent="342900" eaLnBrk="1" hangingPunct="1">
              <a:lnSpc>
                <a:spcPct val="150000"/>
              </a:lnSpc>
              <a:buFont typeface="Symbol" pitchFamily="18" charset="2"/>
              <a:buNone/>
              <a:defRPr/>
            </a:pPr>
            <a:r>
              <a:rPr lang="zh-CN" altLang="en-US" sz="2400" b="1" dirty="0">
                <a:solidFill>
                  <a:schemeClr val="tx1"/>
                </a:solidFill>
                <a:ea typeface="宋体" pitchFamily="2" charset="-122"/>
              </a:rPr>
              <a:t>无土栽培中由于配制营养液所用的原料有许多是含硫的肥料，如硫酸镁、硫酸钾、硫酸锰等，因此，在无土栽培中不易出现缺硫的情况。</a:t>
            </a:r>
          </a:p>
          <a:p>
            <a:pPr marL="0" indent="342900" eaLnBrk="1" hangingPunct="1">
              <a:lnSpc>
                <a:spcPct val="150000"/>
              </a:lnSpc>
              <a:buFont typeface="Symbol" pitchFamily="18" charset="2"/>
              <a:buNone/>
              <a:defRPr/>
            </a:pPr>
            <a:endParaRPr lang="zh-CN" altLang="en-US" sz="2400" b="1" dirty="0">
              <a:solidFill>
                <a:schemeClr val="tx1"/>
              </a:solidFill>
              <a:ea typeface="宋体" pitchFamily="2" charset="-122"/>
            </a:endParaRPr>
          </a:p>
          <a:p>
            <a:pPr marL="0" indent="342900" eaLnBrk="1" hangingPunct="1">
              <a:lnSpc>
                <a:spcPct val="150000"/>
              </a:lnSpc>
              <a:buFont typeface="Symbol" pitchFamily="18" charset="2"/>
              <a:buNone/>
              <a:defRPr/>
            </a:pPr>
            <a:r>
              <a:rPr lang="zh-CN" altLang="en-US" sz="2400" b="1" dirty="0">
                <a:solidFill>
                  <a:schemeClr val="tx1"/>
                </a:solidFill>
                <a:ea typeface="宋体" pitchFamily="2" charset="-122"/>
              </a:rPr>
              <a:t>在工业污染较为严重的地方，如果空气中的</a:t>
            </a:r>
            <a:r>
              <a:rPr lang="en-US" altLang="zh-CN" sz="2400" b="1" dirty="0">
                <a:solidFill>
                  <a:schemeClr val="tx1"/>
                </a:solidFill>
                <a:ea typeface="宋体" pitchFamily="2" charset="-122"/>
              </a:rPr>
              <a:t>SO</a:t>
            </a:r>
            <a:r>
              <a:rPr lang="en-US" altLang="zh-CN" sz="2400" b="1" baseline="-30000" dirty="0">
                <a:solidFill>
                  <a:schemeClr val="tx1"/>
                </a:solidFill>
                <a:ea typeface="宋体" pitchFamily="2" charset="-122"/>
              </a:rPr>
              <a:t>2</a:t>
            </a:r>
            <a:r>
              <a:rPr lang="zh-CN" altLang="en-US" sz="2400" b="1" dirty="0">
                <a:solidFill>
                  <a:schemeClr val="tx1"/>
                </a:solidFill>
                <a:ea typeface="宋体" pitchFamily="2" charset="-122"/>
              </a:rPr>
              <a:t>含量高时，也可能对植物产生硫过多的毒害。出现硫过多的症状首先表现在叶片变成暗黄色或暗红色，继而叶片中部或叶缘受害，叶片产生水渍状区域，最后发展为白色的坏死斑点。</a:t>
            </a:r>
          </a:p>
          <a:p>
            <a:pPr eaLnBrk="1" hangingPunct="1">
              <a:lnSpc>
                <a:spcPct val="90000"/>
              </a:lnSpc>
              <a:defRPr/>
            </a:pPr>
            <a:endParaRPr lang="zh-CN" altLang="en-US" b="1" dirty="0">
              <a:ea typeface="宋体" pitchFamily="2" charset="-122"/>
            </a:endParaRPr>
          </a:p>
          <a:p>
            <a:pPr eaLnBrk="1" hangingPunct="1">
              <a:lnSpc>
                <a:spcPct val="90000"/>
              </a:lnSpc>
              <a:defRPr/>
            </a:pPr>
            <a:endParaRPr lang="zh-CN" altLang="en-US" b="1" dirty="0">
              <a:ea typeface="宋体" pitchFamily="2" charset="-122"/>
            </a:endParaRP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descr="54 缺硫桃树"/>
          <p:cNvPicPr>
            <a:picLocks noChangeAspect="1" noChangeArrowheads="1"/>
          </p:cNvPicPr>
          <p:nvPr/>
        </p:nvPicPr>
        <p:blipFill>
          <a:blip r:embed="rId2" cstate="print"/>
          <a:srcRect b="7510"/>
          <a:stretch>
            <a:fillRect/>
          </a:stretch>
        </p:blipFill>
        <p:spPr bwMode="auto">
          <a:xfrm>
            <a:off x="467544" y="692696"/>
            <a:ext cx="4783410" cy="3059884"/>
          </a:xfrm>
          <a:prstGeom prst="rect">
            <a:avLst/>
          </a:prstGeom>
          <a:noFill/>
          <a:ln w="9525">
            <a:noFill/>
            <a:miter lim="800000"/>
            <a:headEnd/>
            <a:tailEnd/>
          </a:ln>
          <a:effectLst/>
        </p:spPr>
      </p:pic>
      <p:sp>
        <p:nvSpPr>
          <p:cNvPr id="28675" name="Text Box 3"/>
          <p:cNvSpPr txBox="1">
            <a:spLocks noChangeArrowheads="1"/>
          </p:cNvSpPr>
          <p:nvPr/>
        </p:nvSpPr>
        <p:spPr bwMode="auto">
          <a:xfrm>
            <a:off x="5580113" y="1052736"/>
            <a:ext cx="2664296" cy="946150"/>
          </a:xfrm>
          <a:prstGeom prst="rect">
            <a:avLst/>
          </a:prstGeom>
          <a:noFill/>
          <a:ln w="9525">
            <a:noFill/>
            <a:miter lim="800000"/>
            <a:headEnd/>
            <a:tailEnd/>
          </a:ln>
          <a:effectLst/>
        </p:spPr>
        <p:txBody>
          <a:bodyPr wrap="square">
            <a:spAutoFit/>
          </a:bodyPr>
          <a:lstStyle/>
          <a:p>
            <a:r>
              <a:rPr lang="zh-CN" altLang="en-US" sz="2800" dirty="0">
                <a:ea typeface="楷体" pitchFamily="49" charset="-122"/>
              </a:rPr>
              <a:t>缺硫桃树叶片，叶色黄白</a:t>
            </a:r>
          </a:p>
        </p:txBody>
      </p:sp>
      <p:pic>
        <p:nvPicPr>
          <p:cNvPr id="28676" name="Picture 4" descr="56"/>
          <p:cNvPicPr>
            <a:picLocks noChangeAspect="1" noChangeArrowheads="1"/>
          </p:cNvPicPr>
          <p:nvPr/>
        </p:nvPicPr>
        <p:blipFill>
          <a:blip r:embed="rId3" cstate="print"/>
          <a:srcRect/>
          <a:stretch>
            <a:fillRect/>
          </a:stretch>
        </p:blipFill>
        <p:spPr bwMode="auto">
          <a:xfrm>
            <a:off x="5148064" y="3933056"/>
            <a:ext cx="3578225" cy="2760662"/>
          </a:xfrm>
          <a:prstGeom prst="rect">
            <a:avLst/>
          </a:prstGeom>
          <a:noFill/>
          <a:ln w="9525">
            <a:noFill/>
            <a:miter lim="800000"/>
            <a:headEnd/>
            <a:tailEnd/>
          </a:ln>
          <a:effectLst/>
        </p:spPr>
      </p:pic>
      <p:sp>
        <p:nvSpPr>
          <p:cNvPr id="28677" name="Text Box 5"/>
          <p:cNvSpPr txBox="1">
            <a:spLocks noChangeArrowheads="1"/>
          </p:cNvSpPr>
          <p:nvPr/>
        </p:nvSpPr>
        <p:spPr bwMode="auto">
          <a:xfrm>
            <a:off x="971600" y="5089525"/>
            <a:ext cx="4321125" cy="523220"/>
          </a:xfrm>
          <a:prstGeom prst="rect">
            <a:avLst/>
          </a:prstGeom>
          <a:noFill/>
          <a:ln w="9525">
            <a:noFill/>
            <a:miter lim="800000"/>
            <a:headEnd/>
            <a:tailEnd/>
          </a:ln>
          <a:effectLst/>
        </p:spPr>
        <p:txBody>
          <a:bodyPr wrap="square">
            <a:spAutoFit/>
          </a:bodyPr>
          <a:lstStyle/>
          <a:p>
            <a:r>
              <a:rPr lang="zh-CN" altLang="en-US" sz="2800" dirty="0">
                <a:latin typeface="楷体" pitchFamily="49" charset="-122"/>
                <a:ea typeface="楷体" pitchFamily="49" charset="-122"/>
              </a:rPr>
              <a:t>茶树缺硫——茶黄病</a:t>
            </a: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48 缺硫甘蔗"/>
          <p:cNvPicPr>
            <a:picLocks noChangeAspect="1" noChangeArrowheads="1"/>
          </p:cNvPicPr>
          <p:nvPr/>
        </p:nvPicPr>
        <p:blipFill>
          <a:blip r:embed="rId2" cstate="print">
            <a:lum bright="-12000" contrast="-12000"/>
          </a:blip>
          <a:srcRect l="9267" r="15138" b="12976"/>
          <a:stretch>
            <a:fillRect/>
          </a:stretch>
        </p:blipFill>
        <p:spPr bwMode="auto">
          <a:xfrm>
            <a:off x="107950" y="260350"/>
            <a:ext cx="6278563" cy="5873750"/>
          </a:xfrm>
          <a:prstGeom prst="rect">
            <a:avLst/>
          </a:prstGeom>
          <a:noFill/>
          <a:ln w="9525">
            <a:noFill/>
            <a:miter lim="800000"/>
            <a:headEnd/>
            <a:tailEnd/>
          </a:ln>
          <a:effectLst/>
        </p:spPr>
      </p:pic>
      <p:sp>
        <p:nvSpPr>
          <p:cNvPr id="29699" name="Text Box 3"/>
          <p:cNvSpPr txBox="1">
            <a:spLocks noChangeArrowheads="1"/>
          </p:cNvSpPr>
          <p:nvPr/>
        </p:nvSpPr>
        <p:spPr bwMode="auto">
          <a:xfrm>
            <a:off x="6516688" y="1628775"/>
            <a:ext cx="2376487" cy="3240311"/>
          </a:xfrm>
          <a:prstGeom prst="rect">
            <a:avLst/>
          </a:prstGeom>
          <a:noFill/>
          <a:ln w="9525">
            <a:noFill/>
            <a:miter lim="800000"/>
            <a:headEnd/>
            <a:tailEnd/>
          </a:ln>
          <a:effectLst/>
        </p:spPr>
        <p:txBody>
          <a:bodyPr>
            <a:spAutoFit/>
          </a:bodyPr>
          <a:lstStyle/>
          <a:p>
            <a:pPr>
              <a:lnSpc>
                <a:spcPct val="150000"/>
              </a:lnSpc>
            </a:pPr>
            <a:r>
              <a:rPr lang="zh-CN" altLang="en-US" sz="2800" dirty="0">
                <a:ea typeface="楷体" pitchFamily="49" charset="-122"/>
              </a:rPr>
              <a:t>甘蔗叶片：左侧为正常叶，右侧为缺硫叶片，叶片失绿，叶缘呈紫红色</a:t>
            </a: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p:txBody>
          <a:bodyPr/>
          <a:lstStyle/>
          <a:p>
            <a:pPr eaLnBrk="1" hangingPunct="1">
              <a:defRPr/>
            </a:pPr>
            <a:r>
              <a:rPr lang="zh-CN" altLang="en-US" sz="2800" dirty="0">
                <a:solidFill>
                  <a:srgbClr val="FFFF00"/>
                </a:solidFill>
                <a:ea typeface="宋体" pitchFamily="2" charset="-122"/>
              </a:rPr>
              <a:t>（七）铁的生理功能</a:t>
            </a:r>
            <a:br>
              <a:rPr lang="zh-CN" altLang="en-US" sz="2800" dirty="0">
                <a:solidFill>
                  <a:srgbClr val="FFFF00"/>
                </a:solidFill>
                <a:ea typeface="宋体" pitchFamily="2" charset="-122"/>
              </a:rPr>
            </a:br>
            <a:endParaRPr lang="zh-CN" altLang="en-US" sz="2800" dirty="0">
              <a:solidFill>
                <a:srgbClr val="FFFF00"/>
              </a:solidFill>
              <a:ea typeface="宋体" pitchFamily="2" charset="-122"/>
            </a:endParaRPr>
          </a:p>
        </p:txBody>
      </p:sp>
      <p:sp>
        <p:nvSpPr>
          <p:cNvPr id="62467" name="Rectangle 3"/>
          <p:cNvSpPr>
            <a:spLocks noGrp="1" noChangeArrowheads="1"/>
          </p:cNvSpPr>
          <p:nvPr>
            <p:ph type="body" idx="1"/>
          </p:nvPr>
        </p:nvSpPr>
        <p:spPr>
          <a:xfrm>
            <a:off x="539750" y="826293"/>
            <a:ext cx="8229600" cy="5411019"/>
          </a:xfrm>
        </p:spPr>
        <p:txBody>
          <a:bodyPr>
            <a:normAutofit fontScale="92500" lnSpcReduction="10000"/>
          </a:bodyPr>
          <a:lstStyle/>
          <a:p>
            <a:pPr eaLnBrk="1" hangingPunct="1">
              <a:lnSpc>
                <a:spcPct val="90000"/>
              </a:lnSpc>
              <a:buFont typeface="Symbol" pitchFamily="18" charset="2"/>
              <a:buNone/>
              <a:defRPr/>
            </a:pPr>
            <a:endParaRPr lang="zh-CN" altLang="en-US" sz="2800" b="1" dirty="0">
              <a:ea typeface="宋体" pitchFamily="2" charset="-122"/>
            </a:endParaRPr>
          </a:p>
          <a:p>
            <a:pPr marL="0" indent="0" eaLnBrk="1" hangingPunct="1">
              <a:lnSpc>
                <a:spcPct val="160000"/>
              </a:lnSpc>
              <a:buClr>
                <a:srgbClr val="FF0000"/>
              </a:buClr>
              <a:buFont typeface="Wingdings" pitchFamily="2" charset="2"/>
              <a:buChar char="p"/>
              <a:defRPr/>
            </a:pPr>
            <a:r>
              <a:rPr lang="zh-CN" altLang="en-US" sz="2400" b="1" dirty="0">
                <a:solidFill>
                  <a:schemeClr val="tx1"/>
                </a:solidFill>
                <a:ea typeface="宋体" pitchFamily="2" charset="-122"/>
              </a:rPr>
              <a:t>铁是</a:t>
            </a:r>
            <a:r>
              <a:rPr lang="zh-CN" altLang="en-US" sz="2400" b="1" dirty="0">
                <a:solidFill>
                  <a:srgbClr val="0BF57A"/>
                </a:solidFill>
                <a:ea typeface="宋体" pitchFamily="2" charset="-122"/>
              </a:rPr>
              <a:t>血红蛋白</a:t>
            </a:r>
            <a:r>
              <a:rPr lang="zh-CN" altLang="en-US" sz="2400" b="1" dirty="0">
                <a:solidFill>
                  <a:schemeClr val="tx1"/>
                </a:solidFill>
                <a:ea typeface="宋体" pitchFamily="2" charset="-122"/>
              </a:rPr>
              <a:t>和</a:t>
            </a:r>
            <a:r>
              <a:rPr lang="zh-CN" altLang="en-US" sz="2400" b="1" dirty="0">
                <a:solidFill>
                  <a:srgbClr val="0BF57A"/>
                </a:solidFill>
                <a:ea typeface="宋体" pitchFamily="2" charset="-122"/>
              </a:rPr>
              <a:t>细胞色素</a:t>
            </a:r>
            <a:r>
              <a:rPr lang="zh-CN" altLang="en-US" sz="2400" b="1" dirty="0">
                <a:solidFill>
                  <a:schemeClr val="tx1"/>
                </a:solidFill>
                <a:ea typeface="宋体" pitchFamily="2" charset="-122"/>
              </a:rPr>
              <a:t>的组成成分，也是</a:t>
            </a:r>
            <a:r>
              <a:rPr lang="zh-CN" altLang="en-US" sz="2400" b="1" dirty="0">
                <a:solidFill>
                  <a:srgbClr val="0BF57A"/>
                </a:solidFill>
                <a:ea typeface="宋体" pitchFamily="2" charset="-122"/>
              </a:rPr>
              <a:t>细胞色素氧化酶、过氧化氢酶、过氧化物酶</a:t>
            </a:r>
            <a:r>
              <a:rPr lang="zh-CN" altLang="en-US" sz="2400" b="1" dirty="0">
                <a:solidFill>
                  <a:schemeClr val="tx1"/>
                </a:solidFill>
                <a:ea typeface="宋体" pitchFamily="2" charset="-122"/>
              </a:rPr>
              <a:t>等许多酶类的组成成分。</a:t>
            </a:r>
          </a:p>
          <a:p>
            <a:pPr marL="0" indent="0" eaLnBrk="1" hangingPunct="1">
              <a:lnSpc>
                <a:spcPct val="160000"/>
              </a:lnSpc>
              <a:buClr>
                <a:srgbClr val="FF0000"/>
              </a:buClr>
              <a:buFont typeface="Wingdings" pitchFamily="2" charset="2"/>
              <a:buChar char="p"/>
              <a:defRPr/>
            </a:pPr>
            <a:r>
              <a:rPr lang="zh-CN" altLang="en-US" sz="2400" b="1" dirty="0">
                <a:solidFill>
                  <a:schemeClr val="tx1"/>
                </a:solidFill>
                <a:ea typeface="宋体" pitchFamily="2" charset="-122"/>
              </a:rPr>
              <a:t>铁虽然不是叶绿素的组成成分，但它是</a:t>
            </a:r>
            <a:r>
              <a:rPr lang="zh-CN" altLang="en-US" sz="2400" b="1" dirty="0">
                <a:solidFill>
                  <a:srgbClr val="0BF57A"/>
                </a:solidFill>
                <a:ea typeface="宋体" pitchFamily="2" charset="-122"/>
              </a:rPr>
              <a:t>叶绿素形成不可缺少</a:t>
            </a:r>
            <a:r>
              <a:rPr lang="zh-CN" altLang="en-US" sz="2400" b="1" dirty="0">
                <a:solidFill>
                  <a:schemeClr val="tx1"/>
                </a:solidFill>
                <a:ea typeface="宋体" pitchFamily="2" charset="-122"/>
              </a:rPr>
              <a:t>的，因为叶绿素分子中的卟啉环是由吡咯形成的，而吡咯的形成需要有铁的存在，因此，</a:t>
            </a:r>
            <a:r>
              <a:rPr lang="zh-CN" altLang="en-US" sz="2400" b="1" u="sng" dirty="0">
                <a:solidFill>
                  <a:srgbClr val="FFFF00"/>
                </a:solidFill>
                <a:ea typeface="宋体" pitchFamily="2" charset="-122"/>
              </a:rPr>
              <a:t>铁影响到叶绿素的形成和光合作用的进行。</a:t>
            </a:r>
            <a:r>
              <a:rPr lang="zh-CN" altLang="en-US" sz="2400" b="1" dirty="0">
                <a:solidFill>
                  <a:schemeClr val="tx1"/>
                </a:solidFill>
                <a:ea typeface="宋体" pitchFamily="2" charset="-122"/>
              </a:rPr>
              <a:t>体内约80％的铁是存在于叶绿体内的铁蛋白中，而铁蛋白作为光合作用的氧化还原系统电子传递链的组成部分，参与循环式光合磷酸化作用。</a:t>
            </a:r>
          </a:p>
          <a:p>
            <a:pPr marL="0" indent="0" eaLnBrk="1" hangingPunct="1">
              <a:lnSpc>
                <a:spcPct val="160000"/>
              </a:lnSpc>
              <a:buClr>
                <a:srgbClr val="FF0000"/>
              </a:buClr>
              <a:buFont typeface="Wingdings" pitchFamily="2" charset="2"/>
              <a:buChar char="p"/>
              <a:defRPr/>
            </a:pPr>
            <a:r>
              <a:rPr lang="zh-CN" altLang="en-US" sz="2400" b="1" dirty="0">
                <a:solidFill>
                  <a:schemeClr val="tx1"/>
                </a:solidFill>
                <a:ea typeface="宋体" pitchFamily="2" charset="-122"/>
              </a:rPr>
              <a:t>铁还与</a:t>
            </a:r>
            <a:r>
              <a:rPr lang="zh-CN" altLang="en-US" sz="2400" b="1" dirty="0">
                <a:solidFill>
                  <a:srgbClr val="0BF57A"/>
                </a:solidFill>
                <a:ea typeface="宋体" pitchFamily="2" charset="-122"/>
              </a:rPr>
              <a:t>核酸</a:t>
            </a:r>
            <a:r>
              <a:rPr lang="zh-CN" altLang="en-US" sz="2400" b="1" dirty="0">
                <a:solidFill>
                  <a:schemeClr val="tx1"/>
                </a:solidFill>
                <a:ea typeface="宋体" pitchFamily="2" charset="-122"/>
              </a:rPr>
              <a:t>和</a:t>
            </a:r>
            <a:r>
              <a:rPr lang="zh-CN" altLang="en-US" sz="2400" b="1" dirty="0">
                <a:solidFill>
                  <a:srgbClr val="0BF57A"/>
                </a:solidFill>
                <a:ea typeface="宋体" pitchFamily="2" charset="-122"/>
              </a:rPr>
              <a:t>蛋白质</a:t>
            </a:r>
            <a:r>
              <a:rPr lang="zh-CN" altLang="en-US" sz="2400" b="1" dirty="0">
                <a:solidFill>
                  <a:schemeClr val="tx1"/>
                </a:solidFill>
                <a:ea typeface="宋体" pitchFamily="2" charset="-122"/>
              </a:rPr>
              <a:t>代谢有关。</a:t>
            </a:r>
          </a:p>
          <a:p>
            <a:pPr eaLnBrk="1" hangingPunct="1">
              <a:lnSpc>
                <a:spcPct val="90000"/>
              </a:lnSpc>
              <a:defRPr/>
            </a:pPr>
            <a:endParaRPr lang="zh-CN" altLang="en-US" sz="2800" b="1" dirty="0">
              <a:ea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2467">
                                            <p:txEl>
                                              <p:pRg st="1" end="1"/>
                                            </p:txEl>
                                          </p:spTgt>
                                        </p:tgtEl>
                                        <p:attrNameLst>
                                          <p:attrName>style.visibility</p:attrName>
                                        </p:attrNameLst>
                                      </p:cBhvr>
                                      <p:to>
                                        <p:strVal val="visible"/>
                                      </p:to>
                                    </p:set>
                                    <p:animEffect transition="in" filter="blinds(horizontal)">
                                      <p:cBhvr>
                                        <p:cTn id="7" dur="500"/>
                                        <p:tgtEl>
                                          <p:spTgt spid="6246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62467">
                                            <p:txEl>
                                              <p:pRg st="2" end="2"/>
                                            </p:txEl>
                                          </p:spTgt>
                                        </p:tgtEl>
                                        <p:attrNameLst>
                                          <p:attrName>style.visibility</p:attrName>
                                        </p:attrNameLst>
                                      </p:cBhvr>
                                      <p:to>
                                        <p:strVal val="visible"/>
                                      </p:to>
                                    </p:set>
                                    <p:anim calcmode="lin" valueType="num">
                                      <p:cBhvr additive="base">
                                        <p:cTn id="12" dur="500" fill="hold"/>
                                        <p:tgtEl>
                                          <p:spTgt spid="62467">
                                            <p:txEl>
                                              <p:pRg st="2" end="2"/>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6246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nodeType="clickEffect">
                                  <p:stCondLst>
                                    <p:cond delay="0"/>
                                  </p:stCondLst>
                                  <p:childTnLst>
                                    <p:set>
                                      <p:cBhvr>
                                        <p:cTn id="17" dur="1" fill="hold">
                                          <p:stCondLst>
                                            <p:cond delay="0"/>
                                          </p:stCondLst>
                                        </p:cTn>
                                        <p:tgtEl>
                                          <p:spTgt spid="62467">
                                            <p:txEl>
                                              <p:pRg st="3" end="3"/>
                                            </p:txEl>
                                          </p:spTgt>
                                        </p:tgtEl>
                                        <p:attrNameLst>
                                          <p:attrName>style.visibility</p:attrName>
                                        </p:attrNameLst>
                                      </p:cBhvr>
                                      <p:to>
                                        <p:strVal val="visible"/>
                                      </p:to>
                                    </p:set>
                                    <p:animEffect transition="in" filter="diamond(in)">
                                      <p:cBhvr>
                                        <p:cTn id="18" dur="2000"/>
                                        <p:tgtEl>
                                          <p:spTgt spid="6246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a:xfrm>
            <a:off x="457200" y="404664"/>
            <a:ext cx="8229600" cy="1143000"/>
          </a:xfrm>
        </p:spPr>
        <p:txBody>
          <a:bodyPr/>
          <a:lstStyle/>
          <a:p>
            <a:pPr eaLnBrk="1" hangingPunct="1">
              <a:defRPr/>
            </a:pPr>
            <a:r>
              <a:rPr lang="zh-CN" altLang="en-US" sz="2800" dirty="0">
                <a:solidFill>
                  <a:srgbClr val="0BF57A"/>
                </a:solidFill>
                <a:ea typeface="宋体" pitchFamily="2" charset="-122"/>
              </a:rPr>
              <a:t>铁营养缺乏或过多的症状</a:t>
            </a:r>
            <a:br>
              <a:rPr lang="zh-CN" altLang="en-US" sz="2800" dirty="0">
                <a:solidFill>
                  <a:srgbClr val="FFFF00"/>
                </a:solidFill>
                <a:ea typeface="宋体" pitchFamily="2" charset="-122"/>
              </a:rPr>
            </a:br>
            <a:endParaRPr lang="zh-CN" altLang="en-US" sz="2800" dirty="0">
              <a:solidFill>
                <a:srgbClr val="FFFF00"/>
              </a:solidFill>
              <a:ea typeface="宋体" pitchFamily="2" charset="-122"/>
            </a:endParaRPr>
          </a:p>
        </p:txBody>
      </p:sp>
      <p:sp>
        <p:nvSpPr>
          <p:cNvPr id="79875" name="Rectangle 3"/>
          <p:cNvSpPr>
            <a:spLocks noGrp="1" noChangeArrowheads="1"/>
          </p:cNvSpPr>
          <p:nvPr>
            <p:ph type="body" idx="1"/>
          </p:nvPr>
        </p:nvSpPr>
        <p:spPr>
          <a:xfrm>
            <a:off x="457200" y="1295400"/>
            <a:ext cx="8229600" cy="4830763"/>
          </a:xfrm>
        </p:spPr>
        <p:txBody>
          <a:bodyPr/>
          <a:lstStyle/>
          <a:p>
            <a:pPr marL="0" indent="342900" eaLnBrk="1" hangingPunct="1">
              <a:lnSpc>
                <a:spcPct val="150000"/>
              </a:lnSpc>
              <a:buFont typeface="Symbol" pitchFamily="18" charset="2"/>
              <a:buNone/>
              <a:defRPr/>
            </a:pPr>
            <a:r>
              <a:rPr lang="zh-CN" altLang="en-US" sz="2400" b="1" dirty="0">
                <a:solidFill>
                  <a:schemeClr val="tx1"/>
                </a:solidFill>
                <a:ea typeface="宋体" pitchFamily="2" charset="-122"/>
              </a:rPr>
              <a:t>铁在植物体中的移动性很小，缺铁时首先在幼嫩叶片上表现出脉间失绿，叶脉仍保持绿色，严重时整个叶片变为全叶黄化甚至变成乳白色，缺铁时叶片不会出现坏死症状。有时番茄缺铁时叶片会出现紫色或桃红色。</a:t>
            </a:r>
          </a:p>
          <a:p>
            <a:pPr marL="0" indent="342900" eaLnBrk="1" hangingPunct="1">
              <a:lnSpc>
                <a:spcPct val="150000"/>
              </a:lnSpc>
              <a:buFont typeface="Symbol" pitchFamily="18" charset="2"/>
              <a:buNone/>
              <a:defRPr/>
            </a:pPr>
            <a:endParaRPr lang="zh-CN" altLang="en-US" sz="2400" b="1" dirty="0">
              <a:solidFill>
                <a:schemeClr val="tx1"/>
              </a:solidFill>
              <a:ea typeface="宋体" pitchFamily="2" charset="-122"/>
            </a:endParaRPr>
          </a:p>
          <a:p>
            <a:pPr marL="0" indent="342900" eaLnBrk="1" hangingPunct="1">
              <a:lnSpc>
                <a:spcPct val="150000"/>
              </a:lnSpc>
              <a:buFont typeface="Symbol" pitchFamily="18" charset="2"/>
              <a:buNone/>
              <a:defRPr/>
            </a:pPr>
            <a:r>
              <a:rPr lang="zh-CN" altLang="en-US" sz="2400" b="1" dirty="0">
                <a:solidFill>
                  <a:schemeClr val="tx1"/>
                </a:solidFill>
                <a:ea typeface="宋体" pitchFamily="2" charset="-122"/>
              </a:rPr>
              <a:t>无土栽培中如果营养液的</a:t>
            </a:r>
            <a:r>
              <a:rPr lang="en-US" altLang="zh-CN" sz="2400" b="1" dirty="0">
                <a:solidFill>
                  <a:schemeClr val="tx1"/>
                </a:solidFill>
                <a:ea typeface="宋体" pitchFamily="2" charset="-122"/>
              </a:rPr>
              <a:t>pH</a:t>
            </a:r>
            <a:r>
              <a:rPr lang="zh-CN" altLang="en-US" sz="2400" b="1" dirty="0">
                <a:solidFill>
                  <a:schemeClr val="tx1"/>
                </a:solidFill>
                <a:ea typeface="宋体" pitchFamily="2" charset="-122"/>
              </a:rPr>
              <a:t>较高或配制过程操作不当，也可能造成铁营养失效而使作物出现缺铁症状。</a:t>
            </a:r>
            <a:endParaRPr lang="zh-CN" altLang="en-US" sz="2400" dirty="0">
              <a:solidFill>
                <a:schemeClr val="tx1"/>
              </a:solidFill>
              <a:ea typeface="宋体" pitchFamily="2"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defRPr/>
            </a:pPr>
            <a:r>
              <a:rPr lang="zh-CN" altLang="en-US" sz="2800">
                <a:solidFill>
                  <a:srgbClr val="FFFF00"/>
                </a:solidFill>
                <a:ea typeface="宋体" pitchFamily="2" charset="-122"/>
              </a:rPr>
              <a:t>从根的横切面从外向根内观察:</a:t>
            </a:r>
            <a:br>
              <a:rPr lang="zh-CN" altLang="en-US" sz="2800">
                <a:solidFill>
                  <a:srgbClr val="FFFF00"/>
                </a:solidFill>
                <a:ea typeface="宋体" pitchFamily="2" charset="-122"/>
              </a:rPr>
            </a:br>
            <a:endParaRPr lang="zh-CN" altLang="en-US" sz="2800">
              <a:solidFill>
                <a:srgbClr val="FFFF00"/>
              </a:solidFill>
              <a:ea typeface="宋体" pitchFamily="2" charset="-122"/>
            </a:endParaRPr>
          </a:p>
        </p:txBody>
      </p:sp>
      <p:pic>
        <p:nvPicPr>
          <p:cNvPr id="20483" name="Picture 5" descr="31"/>
          <p:cNvPicPr>
            <a:picLocks noGrp="1" noChangeAspect="1" noChangeArrowheads="1"/>
          </p:cNvPicPr>
          <p:nvPr>
            <p:ph type="body" idx="1"/>
          </p:nvPr>
        </p:nvPicPr>
        <p:blipFill>
          <a:blip r:embed="rId2" cstate="print"/>
          <a:srcRect l="10057" t="5051" r="9346" b="19186"/>
          <a:stretch>
            <a:fillRect/>
          </a:stretch>
        </p:blipFill>
        <p:spPr bwMode="auto">
          <a:xfrm>
            <a:off x="3707904" y="1412776"/>
            <a:ext cx="4876800" cy="4572000"/>
          </a:xfrm>
          <a:noFill/>
        </p:spPr>
      </p:pic>
      <p:sp>
        <p:nvSpPr>
          <p:cNvPr id="20484" name="Rectangle 6"/>
          <p:cNvSpPr>
            <a:spLocks noChangeArrowheads="1"/>
          </p:cNvSpPr>
          <p:nvPr/>
        </p:nvSpPr>
        <p:spPr bwMode="auto">
          <a:xfrm>
            <a:off x="1057275" y="1981200"/>
            <a:ext cx="2828925" cy="3324225"/>
          </a:xfrm>
          <a:prstGeom prst="rect">
            <a:avLst/>
          </a:prstGeom>
          <a:noFill/>
          <a:ln w="9525">
            <a:noFill/>
            <a:miter lim="800000"/>
            <a:headEnd/>
            <a:tailEnd/>
          </a:ln>
        </p:spPr>
        <p:txBody>
          <a:bodyPr>
            <a:spAutoFit/>
          </a:bodyPr>
          <a:lstStyle/>
          <a:p>
            <a:pPr>
              <a:lnSpc>
                <a:spcPct val="150000"/>
              </a:lnSpc>
            </a:pPr>
            <a:r>
              <a:rPr lang="zh-CN" altLang="en-US" sz="2800" b="1" dirty="0">
                <a:solidFill>
                  <a:srgbClr val="FFFF99"/>
                </a:solidFill>
              </a:rPr>
              <a:t>   </a:t>
            </a:r>
            <a:r>
              <a:rPr lang="zh-CN" altLang="en-US" sz="2800" b="1" dirty="0">
                <a:solidFill>
                  <a:srgbClr val="0BF57A"/>
                </a:solidFill>
              </a:rPr>
              <a:t>表皮</a:t>
            </a:r>
            <a:br>
              <a:rPr lang="zh-CN" altLang="en-US" sz="2800" b="1" dirty="0">
                <a:solidFill>
                  <a:srgbClr val="FF0000"/>
                </a:solidFill>
              </a:rPr>
            </a:br>
            <a:r>
              <a:rPr lang="zh-CN" altLang="en-US" sz="2800" b="1" dirty="0">
                <a:solidFill>
                  <a:srgbClr val="FF0000"/>
                </a:solidFill>
              </a:rPr>
              <a:t>   </a:t>
            </a:r>
            <a:r>
              <a:rPr lang="zh-CN" altLang="en-US" sz="2800" b="1" dirty="0">
                <a:solidFill>
                  <a:srgbClr val="0BF57A"/>
                </a:solidFill>
              </a:rPr>
              <a:t>(外)皮层</a:t>
            </a:r>
            <a:br>
              <a:rPr lang="zh-CN" altLang="en-US" sz="2800" b="1" dirty="0">
                <a:solidFill>
                  <a:srgbClr val="FF0000"/>
                </a:solidFill>
              </a:rPr>
            </a:br>
            <a:r>
              <a:rPr lang="zh-CN" altLang="en-US" sz="2800" b="1" dirty="0">
                <a:solidFill>
                  <a:srgbClr val="FF0000"/>
                </a:solidFill>
              </a:rPr>
              <a:t>    </a:t>
            </a:r>
            <a:r>
              <a:rPr lang="zh-CN" altLang="en-US" sz="2800" b="1" dirty="0">
                <a:solidFill>
                  <a:srgbClr val="0BF57A"/>
                </a:solidFill>
              </a:rPr>
              <a:t>内皮层</a:t>
            </a:r>
            <a:br>
              <a:rPr lang="zh-CN" altLang="en-US" sz="2800" b="1" dirty="0">
                <a:solidFill>
                  <a:srgbClr val="FF0000"/>
                </a:solidFill>
              </a:rPr>
            </a:br>
            <a:r>
              <a:rPr lang="zh-CN" altLang="en-US" sz="2800" b="1" dirty="0">
                <a:solidFill>
                  <a:srgbClr val="FF0000"/>
                </a:solidFill>
              </a:rPr>
              <a:t>    </a:t>
            </a:r>
            <a:r>
              <a:rPr lang="zh-CN" altLang="en-US" sz="2800" b="1" dirty="0">
                <a:solidFill>
                  <a:srgbClr val="0BF57A"/>
                </a:solidFill>
              </a:rPr>
              <a:t>中柱</a:t>
            </a:r>
            <a:br>
              <a:rPr lang="zh-CN" altLang="en-US" sz="2800" b="1" dirty="0"/>
            </a:br>
            <a:endParaRPr lang="zh-CN" altLang="en-US" sz="2800" b="1" dirty="0"/>
          </a:p>
        </p:txBody>
      </p:sp>
      <p:sp>
        <p:nvSpPr>
          <p:cNvPr id="20485" name="AutoShape 7"/>
          <p:cNvSpPr>
            <a:spLocks/>
          </p:cNvSpPr>
          <p:nvPr/>
        </p:nvSpPr>
        <p:spPr bwMode="auto">
          <a:xfrm>
            <a:off x="1116013" y="2276475"/>
            <a:ext cx="255587" cy="2155825"/>
          </a:xfrm>
          <a:prstGeom prst="leftBrace">
            <a:avLst>
              <a:gd name="adj1" fmla="val 71110"/>
              <a:gd name="adj2" fmla="val 50000"/>
            </a:avLst>
          </a:prstGeom>
          <a:noFill/>
          <a:ln w="19050">
            <a:solidFill>
              <a:srgbClr val="FF0000"/>
            </a:solidFill>
            <a:round/>
            <a:headEnd/>
            <a:tailEnd/>
          </a:ln>
        </p:spPr>
        <p:txBody>
          <a:bodyPr wrap="none" anchor="ctr"/>
          <a:lstStyle/>
          <a:p>
            <a:endParaRPr lang="zh-CN" altLang="en-US"/>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3"/>
          <p:cNvSpPr>
            <a:spLocks noGrp="1" noChangeArrowheads="1"/>
          </p:cNvSpPr>
          <p:nvPr>
            <p:ph type="body" idx="1"/>
          </p:nvPr>
        </p:nvSpPr>
        <p:spPr>
          <a:xfrm>
            <a:off x="457200" y="685800"/>
            <a:ext cx="8229600" cy="5440363"/>
          </a:xfrm>
        </p:spPr>
        <p:txBody>
          <a:bodyPr/>
          <a:lstStyle/>
          <a:p>
            <a:pPr marL="0" indent="342900" eaLnBrk="1" hangingPunct="1">
              <a:lnSpc>
                <a:spcPct val="150000"/>
              </a:lnSpc>
              <a:buFont typeface="Symbol" pitchFamily="18" charset="2"/>
              <a:buNone/>
              <a:defRPr/>
            </a:pPr>
            <a:r>
              <a:rPr lang="zh-CN" altLang="en-US" sz="2400" b="1" dirty="0">
                <a:solidFill>
                  <a:schemeClr val="tx1"/>
                </a:solidFill>
                <a:ea typeface="宋体" pitchFamily="2" charset="-122"/>
              </a:rPr>
              <a:t>在无土栽培中，十字花科作物如芥菜、白菜、菜心以及旋花科的蕹菜等较易出现缺铁，而菊科的生菜则不容易表现缺铁。对于易缺铁作物的无土栽培，</a:t>
            </a:r>
            <a:r>
              <a:rPr lang="zh-CN" altLang="en-US" sz="2400" b="1" dirty="0">
                <a:solidFill>
                  <a:srgbClr val="FFFF00"/>
                </a:solidFill>
                <a:ea typeface="宋体" pitchFamily="2" charset="-122"/>
              </a:rPr>
              <a:t>一方面要增大营养液中铁的含量，另一方面要控制营养液的</a:t>
            </a:r>
            <a:r>
              <a:rPr lang="en-US" altLang="zh-CN" sz="2400" b="1" dirty="0">
                <a:solidFill>
                  <a:srgbClr val="FFFF00"/>
                </a:solidFill>
                <a:ea typeface="宋体" pitchFamily="2" charset="-122"/>
              </a:rPr>
              <a:t>pH</a:t>
            </a:r>
            <a:r>
              <a:rPr lang="zh-CN" altLang="en-US" sz="2400" b="1" dirty="0">
                <a:solidFill>
                  <a:srgbClr val="FFFF00"/>
                </a:solidFill>
                <a:ea typeface="宋体" pitchFamily="2" charset="-122"/>
              </a:rPr>
              <a:t>不超过7.5。</a:t>
            </a:r>
          </a:p>
          <a:p>
            <a:pPr marL="0" indent="342900" eaLnBrk="1" hangingPunct="1">
              <a:lnSpc>
                <a:spcPct val="150000"/>
              </a:lnSpc>
              <a:buFont typeface="Symbol" pitchFamily="18" charset="2"/>
              <a:buNone/>
              <a:defRPr/>
            </a:pPr>
            <a:endParaRPr lang="zh-CN" altLang="en-US" sz="2400" b="1" dirty="0">
              <a:solidFill>
                <a:schemeClr val="tx1"/>
              </a:solidFill>
              <a:ea typeface="宋体" pitchFamily="2" charset="-122"/>
            </a:endParaRPr>
          </a:p>
          <a:p>
            <a:pPr marL="0" indent="342900" eaLnBrk="1" hangingPunct="1">
              <a:lnSpc>
                <a:spcPct val="150000"/>
              </a:lnSpc>
              <a:buFont typeface="Symbol" pitchFamily="18" charset="2"/>
              <a:buNone/>
              <a:defRPr/>
            </a:pPr>
            <a:r>
              <a:rPr lang="zh-CN" altLang="en-US" sz="2400" b="1" dirty="0">
                <a:solidFill>
                  <a:schemeClr val="tx1"/>
                </a:solidFill>
                <a:ea typeface="宋体" pitchFamily="2" charset="-122"/>
              </a:rPr>
              <a:t>铁过多时可能会影响到植物对锰、磷、锌等营养元素的吸收而表现出这些元素缺乏的症状。</a:t>
            </a:r>
          </a:p>
          <a:p>
            <a:pPr eaLnBrk="1" hangingPunct="1">
              <a:defRPr/>
            </a:pPr>
            <a:endParaRPr lang="zh-CN" altLang="en-US" dirty="0">
              <a:ea typeface="宋体" pitchFamily="2" charset="-122"/>
            </a:endParaRPr>
          </a:p>
          <a:p>
            <a:pPr eaLnBrk="1" hangingPunct="1">
              <a:defRPr/>
            </a:pPr>
            <a:endParaRPr lang="zh-CN" altLang="en-US" dirty="0">
              <a:ea typeface="宋体" pitchFamily="2" charset="-122"/>
            </a:endParaRPr>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6050" name="Picture 2" descr="605"/>
          <p:cNvPicPr>
            <a:picLocks noChangeAspect="1" noChangeArrowheads="1"/>
          </p:cNvPicPr>
          <p:nvPr/>
        </p:nvPicPr>
        <p:blipFill>
          <a:blip r:embed="rId2" cstate="print"/>
          <a:srcRect/>
          <a:stretch>
            <a:fillRect/>
          </a:stretch>
        </p:blipFill>
        <p:spPr bwMode="auto">
          <a:xfrm>
            <a:off x="4606925" y="0"/>
            <a:ext cx="4537075" cy="3495675"/>
          </a:xfrm>
          <a:prstGeom prst="rect">
            <a:avLst/>
          </a:prstGeom>
          <a:noFill/>
          <a:ln w="9525">
            <a:noFill/>
            <a:miter lim="800000"/>
            <a:headEnd/>
            <a:tailEnd/>
          </a:ln>
        </p:spPr>
      </p:pic>
      <p:sp>
        <p:nvSpPr>
          <p:cNvPr id="386051" name="Text Box 3"/>
          <p:cNvSpPr txBox="1">
            <a:spLocks noChangeArrowheads="1"/>
          </p:cNvSpPr>
          <p:nvPr/>
        </p:nvSpPr>
        <p:spPr bwMode="auto">
          <a:xfrm>
            <a:off x="539750" y="549275"/>
            <a:ext cx="3455988" cy="1169551"/>
          </a:xfrm>
          <a:prstGeom prst="rect">
            <a:avLst/>
          </a:prstGeom>
          <a:noFill/>
          <a:ln w="9525">
            <a:noFill/>
            <a:miter lim="800000"/>
            <a:headEnd/>
            <a:tailEnd/>
          </a:ln>
        </p:spPr>
        <p:txBody>
          <a:bodyPr>
            <a:spAutoFit/>
          </a:bodyPr>
          <a:lstStyle/>
          <a:p>
            <a:pPr algn="ctr">
              <a:spcBef>
                <a:spcPct val="50000"/>
              </a:spcBef>
            </a:pPr>
            <a:r>
              <a:rPr lang="zh-CN" altLang="en-US" sz="2800" dirty="0">
                <a:latin typeface="楷体_GB2312" pitchFamily="49" charset="-122"/>
                <a:ea typeface="楷体_GB2312" pitchFamily="49" charset="-122"/>
              </a:rPr>
              <a:t>柑桔缺铁</a:t>
            </a:r>
          </a:p>
          <a:p>
            <a:pPr algn="ctr">
              <a:spcBef>
                <a:spcPct val="50000"/>
              </a:spcBef>
            </a:pPr>
            <a:r>
              <a:rPr lang="en-US" altLang="zh-CN" sz="2800" dirty="0">
                <a:ea typeface="楷体_GB2312" pitchFamily="49" charset="-122"/>
              </a:rPr>
              <a:t>——</a:t>
            </a:r>
            <a:r>
              <a:rPr lang="zh-CN" altLang="en-US" sz="2800" dirty="0">
                <a:latin typeface="楷体_GB2312" pitchFamily="49" charset="-122"/>
                <a:ea typeface="楷体_GB2312" pitchFamily="49" charset="-122"/>
              </a:rPr>
              <a:t>黄叶病</a:t>
            </a:r>
          </a:p>
        </p:txBody>
      </p:sp>
      <p:pic>
        <p:nvPicPr>
          <p:cNvPr id="386052" name="Picture 4" descr="606"/>
          <p:cNvPicPr>
            <a:picLocks noChangeAspect="1" noChangeArrowheads="1"/>
          </p:cNvPicPr>
          <p:nvPr/>
        </p:nvPicPr>
        <p:blipFill>
          <a:blip r:embed="rId3" cstate="print">
            <a:lum bright="6000"/>
          </a:blip>
          <a:srcRect/>
          <a:stretch>
            <a:fillRect/>
          </a:stretch>
        </p:blipFill>
        <p:spPr bwMode="auto">
          <a:xfrm>
            <a:off x="0" y="3503613"/>
            <a:ext cx="6875463" cy="3354387"/>
          </a:xfrm>
          <a:prstGeom prst="rect">
            <a:avLst/>
          </a:prstGeom>
          <a:noFill/>
          <a:ln w="9525">
            <a:noFill/>
            <a:miter lim="800000"/>
            <a:headEnd/>
            <a:tailEnd/>
          </a:ln>
        </p:spPr>
      </p:pic>
      <p:sp>
        <p:nvSpPr>
          <p:cNvPr id="386053" name="Text Box 5"/>
          <p:cNvSpPr txBox="1">
            <a:spLocks noChangeArrowheads="1"/>
          </p:cNvSpPr>
          <p:nvPr/>
        </p:nvSpPr>
        <p:spPr bwMode="auto">
          <a:xfrm>
            <a:off x="6877050" y="5373688"/>
            <a:ext cx="1979613" cy="1066800"/>
          </a:xfrm>
          <a:prstGeom prst="rect">
            <a:avLst/>
          </a:prstGeom>
          <a:noFill/>
          <a:ln w="9525">
            <a:noFill/>
            <a:miter lim="800000"/>
            <a:headEnd/>
            <a:tailEnd/>
          </a:ln>
        </p:spPr>
        <p:txBody>
          <a:bodyPr>
            <a:spAutoFit/>
          </a:bodyPr>
          <a:lstStyle/>
          <a:p>
            <a:pPr algn="ctr">
              <a:spcBef>
                <a:spcPct val="50000"/>
              </a:spcBef>
            </a:pPr>
            <a:r>
              <a:rPr lang="zh-CN" altLang="en-US" sz="3200" dirty="0">
                <a:ea typeface="黑体" pitchFamily="49" charset="-122"/>
              </a:rPr>
              <a:t>柑桔缺铁的  叶  序</a:t>
            </a:r>
          </a:p>
        </p:txBody>
      </p:sp>
    </p:spTree>
  </p:cSld>
  <p:clrMapOvr>
    <a:masterClrMapping/>
  </p:clrMapOvr>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6"/>
          <p:cNvSpPr>
            <a:spLocks noGrp="1" noChangeArrowheads="1"/>
          </p:cNvSpPr>
          <p:nvPr>
            <p:ph type="sldNum" sz="quarter" idx="12"/>
          </p:nvPr>
        </p:nvSpPr>
        <p:spPr>
          <a:ln/>
        </p:spPr>
        <p:txBody>
          <a:bodyPr/>
          <a:lstStyle/>
          <a:p>
            <a:pPr>
              <a:defRPr/>
            </a:pPr>
            <a:fld id="{E27785DA-C9D5-4B54-8629-95AC3CD43076}" type="slidenum">
              <a:rPr lang="en-US" altLang="zh-CN"/>
              <a:pPr>
                <a:defRPr/>
              </a:pPr>
              <a:t>92</a:t>
            </a:fld>
            <a:endParaRPr lang="en-US" altLang="zh-CN"/>
          </a:p>
        </p:txBody>
      </p:sp>
      <p:pic>
        <p:nvPicPr>
          <p:cNvPr id="387074" name="Picture 4" descr="592"/>
          <p:cNvPicPr>
            <a:picLocks noChangeAspect="1" noChangeArrowheads="1"/>
          </p:cNvPicPr>
          <p:nvPr/>
        </p:nvPicPr>
        <p:blipFill>
          <a:blip r:embed="rId2" cstate="print"/>
          <a:srcRect l="3076" t="9991" b="6352"/>
          <a:stretch>
            <a:fillRect/>
          </a:stretch>
        </p:blipFill>
        <p:spPr bwMode="auto">
          <a:xfrm>
            <a:off x="4787900" y="3538538"/>
            <a:ext cx="4356100" cy="3319462"/>
          </a:xfrm>
          <a:prstGeom prst="rect">
            <a:avLst/>
          </a:prstGeom>
          <a:noFill/>
          <a:ln w="9525">
            <a:noFill/>
            <a:miter lim="800000"/>
            <a:headEnd/>
            <a:tailEnd/>
          </a:ln>
        </p:spPr>
      </p:pic>
      <p:pic>
        <p:nvPicPr>
          <p:cNvPr id="387075" name="Picture 2" descr="578"/>
          <p:cNvPicPr>
            <a:picLocks noChangeAspect="1" noChangeArrowheads="1"/>
          </p:cNvPicPr>
          <p:nvPr/>
        </p:nvPicPr>
        <p:blipFill>
          <a:blip r:embed="rId3" cstate="print"/>
          <a:srcRect r="11040"/>
          <a:stretch>
            <a:fillRect/>
          </a:stretch>
        </p:blipFill>
        <p:spPr bwMode="auto">
          <a:xfrm>
            <a:off x="0" y="3660775"/>
            <a:ext cx="4716463" cy="3197225"/>
          </a:xfrm>
          <a:prstGeom prst="rect">
            <a:avLst/>
          </a:prstGeom>
          <a:noFill/>
          <a:ln w="9525">
            <a:noFill/>
            <a:miter lim="800000"/>
            <a:headEnd/>
            <a:tailEnd/>
          </a:ln>
        </p:spPr>
      </p:pic>
      <p:sp>
        <p:nvSpPr>
          <p:cNvPr id="387076" name="Text Box 3"/>
          <p:cNvSpPr txBox="1">
            <a:spLocks noChangeArrowheads="1"/>
          </p:cNvSpPr>
          <p:nvPr/>
        </p:nvSpPr>
        <p:spPr bwMode="auto">
          <a:xfrm>
            <a:off x="3059113" y="5949950"/>
            <a:ext cx="1511300" cy="701675"/>
          </a:xfrm>
          <a:prstGeom prst="rect">
            <a:avLst/>
          </a:prstGeom>
          <a:noFill/>
          <a:ln w="9525">
            <a:noFill/>
            <a:miter lim="800000"/>
            <a:headEnd/>
            <a:tailEnd/>
          </a:ln>
        </p:spPr>
        <p:txBody>
          <a:bodyPr>
            <a:spAutoFit/>
          </a:bodyPr>
          <a:lstStyle/>
          <a:p>
            <a:pPr>
              <a:spcBef>
                <a:spcPct val="50000"/>
              </a:spcBef>
            </a:pPr>
            <a:r>
              <a:rPr lang="zh-CN" altLang="en-US" sz="4000" dirty="0">
                <a:ea typeface="黑体" pitchFamily="49" charset="-122"/>
              </a:rPr>
              <a:t>梨  树</a:t>
            </a:r>
          </a:p>
        </p:txBody>
      </p:sp>
      <p:sp>
        <p:nvSpPr>
          <p:cNvPr id="387077" name="Text Box 5"/>
          <p:cNvSpPr txBox="1">
            <a:spLocks noChangeArrowheads="1"/>
          </p:cNvSpPr>
          <p:nvPr/>
        </p:nvSpPr>
        <p:spPr bwMode="auto">
          <a:xfrm>
            <a:off x="539750" y="1341438"/>
            <a:ext cx="3240088" cy="823912"/>
          </a:xfrm>
          <a:prstGeom prst="rect">
            <a:avLst/>
          </a:prstGeom>
          <a:noFill/>
          <a:ln w="9525">
            <a:noFill/>
            <a:miter lim="800000"/>
            <a:headEnd/>
            <a:tailEnd/>
          </a:ln>
        </p:spPr>
        <p:txBody>
          <a:bodyPr>
            <a:spAutoFit/>
          </a:bodyPr>
          <a:lstStyle/>
          <a:p>
            <a:pPr>
              <a:spcBef>
                <a:spcPct val="50000"/>
              </a:spcBef>
            </a:pPr>
            <a:r>
              <a:rPr lang="zh-CN" altLang="en-US" sz="4800" dirty="0">
                <a:ea typeface="楷体_GB2312" pitchFamily="49" charset="-122"/>
              </a:rPr>
              <a:t>果 树 缺 铁</a:t>
            </a:r>
          </a:p>
        </p:txBody>
      </p:sp>
      <p:pic>
        <p:nvPicPr>
          <p:cNvPr id="387078" name="Picture 6" descr="584"/>
          <p:cNvPicPr>
            <a:picLocks noChangeAspect="1" noChangeArrowheads="1"/>
          </p:cNvPicPr>
          <p:nvPr/>
        </p:nvPicPr>
        <p:blipFill>
          <a:blip r:embed="rId4" cstate="print"/>
          <a:srcRect b="1343"/>
          <a:stretch>
            <a:fillRect/>
          </a:stretch>
        </p:blipFill>
        <p:spPr bwMode="auto">
          <a:xfrm>
            <a:off x="4067175" y="0"/>
            <a:ext cx="5076825" cy="3500438"/>
          </a:xfrm>
          <a:prstGeom prst="rect">
            <a:avLst/>
          </a:prstGeom>
          <a:noFill/>
          <a:ln w="9525">
            <a:noFill/>
            <a:miter lim="800000"/>
            <a:headEnd/>
            <a:tailEnd/>
          </a:ln>
        </p:spPr>
      </p:pic>
      <p:sp>
        <p:nvSpPr>
          <p:cNvPr id="387079" name="Text Box 7"/>
          <p:cNvSpPr txBox="1">
            <a:spLocks noChangeArrowheads="1"/>
          </p:cNvSpPr>
          <p:nvPr/>
        </p:nvSpPr>
        <p:spPr bwMode="auto">
          <a:xfrm>
            <a:off x="5003800" y="5949950"/>
            <a:ext cx="1655763" cy="701675"/>
          </a:xfrm>
          <a:prstGeom prst="rect">
            <a:avLst/>
          </a:prstGeom>
          <a:noFill/>
          <a:ln w="9525">
            <a:noFill/>
            <a:miter lim="800000"/>
            <a:headEnd/>
            <a:tailEnd/>
          </a:ln>
        </p:spPr>
        <p:txBody>
          <a:bodyPr>
            <a:spAutoFit/>
          </a:bodyPr>
          <a:lstStyle/>
          <a:p>
            <a:pPr>
              <a:spcBef>
                <a:spcPct val="50000"/>
              </a:spcBef>
            </a:pPr>
            <a:r>
              <a:rPr lang="zh-CN" altLang="en-US" sz="4000" dirty="0">
                <a:ea typeface="黑体" pitchFamily="49" charset="-122"/>
              </a:rPr>
              <a:t>桃  树</a:t>
            </a:r>
          </a:p>
        </p:txBody>
      </p:sp>
      <p:sp>
        <p:nvSpPr>
          <p:cNvPr id="387080" name="Text Box 8"/>
          <p:cNvSpPr txBox="1">
            <a:spLocks noChangeArrowheads="1"/>
          </p:cNvSpPr>
          <p:nvPr/>
        </p:nvSpPr>
        <p:spPr bwMode="auto">
          <a:xfrm>
            <a:off x="7235825" y="2565400"/>
            <a:ext cx="1728788" cy="701675"/>
          </a:xfrm>
          <a:prstGeom prst="rect">
            <a:avLst/>
          </a:prstGeom>
          <a:noFill/>
          <a:ln w="9525">
            <a:noFill/>
            <a:miter lim="800000"/>
            <a:headEnd/>
            <a:tailEnd/>
          </a:ln>
        </p:spPr>
        <p:txBody>
          <a:bodyPr>
            <a:spAutoFit/>
          </a:bodyPr>
          <a:lstStyle/>
          <a:p>
            <a:pPr>
              <a:spcBef>
                <a:spcPct val="50000"/>
              </a:spcBef>
            </a:pPr>
            <a:r>
              <a:rPr lang="zh-CN" altLang="en-US" sz="4000" dirty="0">
                <a:ea typeface="黑体" pitchFamily="49" charset="-122"/>
              </a:rPr>
              <a:t>苹果树</a:t>
            </a:r>
          </a:p>
        </p:txBody>
      </p:sp>
    </p:spTree>
  </p:cSld>
  <p:clrMapOvr>
    <a:masterClrMapping/>
  </p:clrMapOvr>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8098" name="Text Box 3"/>
          <p:cNvSpPr txBox="1">
            <a:spLocks noChangeArrowheads="1"/>
          </p:cNvSpPr>
          <p:nvPr/>
        </p:nvSpPr>
        <p:spPr bwMode="auto">
          <a:xfrm>
            <a:off x="4932040" y="1340768"/>
            <a:ext cx="3240087" cy="701675"/>
          </a:xfrm>
          <a:prstGeom prst="rect">
            <a:avLst/>
          </a:prstGeom>
          <a:noFill/>
          <a:ln w="9525">
            <a:noFill/>
            <a:miter lim="800000"/>
            <a:headEnd/>
            <a:tailEnd/>
          </a:ln>
        </p:spPr>
        <p:txBody>
          <a:bodyPr>
            <a:spAutoFit/>
          </a:bodyPr>
          <a:lstStyle/>
          <a:p>
            <a:pPr>
              <a:spcBef>
                <a:spcPct val="50000"/>
              </a:spcBef>
            </a:pPr>
            <a:r>
              <a:rPr lang="zh-CN" altLang="en-US" sz="4000" dirty="0">
                <a:ea typeface="楷体_GB2312" pitchFamily="49" charset="-122"/>
              </a:rPr>
              <a:t>番 茄 缺 铁</a:t>
            </a:r>
          </a:p>
        </p:txBody>
      </p:sp>
      <p:pic>
        <p:nvPicPr>
          <p:cNvPr id="388099" name="Picture 6"/>
          <p:cNvPicPr>
            <a:picLocks noChangeAspect="1" noChangeArrowheads="1"/>
          </p:cNvPicPr>
          <p:nvPr/>
        </p:nvPicPr>
        <p:blipFill>
          <a:blip r:embed="rId2" cstate="print"/>
          <a:srcRect l="2754" r="8386"/>
          <a:stretch>
            <a:fillRect/>
          </a:stretch>
        </p:blipFill>
        <p:spPr bwMode="auto">
          <a:xfrm>
            <a:off x="4788024" y="3469734"/>
            <a:ext cx="4176589" cy="3172366"/>
          </a:xfrm>
          <a:prstGeom prst="rect">
            <a:avLst/>
          </a:prstGeom>
          <a:noFill/>
          <a:ln w="9525">
            <a:noFill/>
            <a:miter lim="800000"/>
            <a:headEnd/>
            <a:tailEnd/>
          </a:ln>
        </p:spPr>
      </p:pic>
      <p:sp>
        <p:nvSpPr>
          <p:cNvPr id="388100" name="Text Box 7"/>
          <p:cNvSpPr txBox="1">
            <a:spLocks noChangeArrowheads="1"/>
          </p:cNvSpPr>
          <p:nvPr/>
        </p:nvSpPr>
        <p:spPr bwMode="auto">
          <a:xfrm>
            <a:off x="1258888" y="5734050"/>
            <a:ext cx="3005137" cy="701675"/>
          </a:xfrm>
          <a:prstGeom prst="rect">
            <a:avLst/>
          </a:prstGeom>
          <a:noFill/>
          <a:ln w="9525">
            <a:noFill/>
            <a:miter lim="800000"/>
            <a:headEnd/>
            <a:tailEnd/>
          </a:ln>
        </p:spPr>
        <p:txBody>
          <a:bodyPr>
            <a:spAutoFit/>
          </a:bodyPr>
          <a:lstStyle/>
          <a:p>
            <a:pPr algn="ctr">
              <a:spcBef>
                <a:spcPct val="50000"/>
              </a:spcBef>
            </a:pPr>
            <a:r>
              <a:rPr lang="zh-CN" altLang="en-US" sz="4000" dirty="0">
                <a:ea typeface="楷体_GB2312" pitchFamily="49" charset="-122"/>
              </a:rPr>
              <a:t>甜 菜 缺 铁</a:t>
            </a:r>
          </a:p>
        </p:txBody>
      </p:sp>
      <p:pic>
        <p:nvPicPr>
          <p:cNvPr id="388101" name="Picture 2" descr="P60 番茄缺铁"/>
          <p:cNvPicPr>
            <a:picLocks noChangeAspect="1" noChangeArrowheads="1"/>
          </p:cNvPicPr>
          <p:nvPr/>
        </p:nvPicPr>
        <p:blipFill>
          <a:blip r:embed="rId3" cstate="print">
            <a:lum bright="-18000"/>
          </a:blip>
          <a:srcRect l="1295" t="50615" r="31268" b="1079"/>
          <a:stretch>
            <a:fillRect/>
          </a:stretch>
        </p:blipFill>
        <p:spPr bwMode="auto">
          <a:xfrm>
            <a:off x="395536" y="764704"/>
            <a:ext cx="3960763" cy="2972556"/>
          </a:xfrm>
          <a:prstGeom prst="rect">
            <a:avLst/>
          </a:prstGeom>
          <a:noFill/>
          <a:ln w="9525">
            <a:noFill/>
            <a:miter lim="800000"/>
            <a:headEnd/>
            <a:tailEnd/>
          </a:ln>
        </p:spPr>
      </p:pic>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22" name="Picture 5" descr="628"/>
          <p:cNvPicPr>
            <a:picLocks noChangeAspect="1" noChangeArrowheads="1"/>
          </p:cNvPicPr>
          <p:nvPr/>
        </p:nvPicPr>
        <p:blipFill>
          <a:blip r:embed="rId2" cstate="print"/>
          <a:srcRect/>
          <a:stretch>
            <a:fillRect/>
          </a:stretch>
        </p:blipFill>
        <p:spPr bwMode="auto">
          <a:xfrm>
            <a:off x="683568" y="3211514"/>
            <a:ext cx="4140523" cy="3354772"/>
          </a:xfrm>
          <a:prstGeom prst="rect">
            <a:avLst/>
          </a:prstGeom>
          <a:noFill/>
          <a:ln w="9525">
            <a:noFill/>
            <a:miter lim="800000"/>
            <a:headEnd/>
            <a:tailEnd/>
          </a:ln>
        </p:spPr>
      </p:pic>
      <p:pic>
        <p:nvPicPr>
          <p:cNvPr id="389123" name="Picture 3" descr="622"/>
          <p:cNvPicPr>
            <a:picLocks noChangeAspect="1" noChangeArrowheads="1"/>
          </p:cNvPicPr>
          <p:nvPr/>
        </p:nvPicPr>
        <p:blipFill>
          <a:blip r:embed="rId3" cstate="print"/>
          <a:srcRect/>
          <a:stretch>
            <a:fillRect/>
          </a:stretch>
        </p:blipFill>
        <p:spPr bwMode="auto">
          <a:xfrm>
            <a:off x="4788024" y="548680"/>
            <a:ext cx="4211960" cy="3063483"/>
          </a:xfrm>
          <a:prstGeom prst="rect">
            <a:avLst/>
          </a:prstGeom>
          <a:noFill/>
          <a:ln w="9525">
            <a:noFill/>
            <a:miter lim="800000"/>
            <a:headEnd/>
            <a:tailEnd/>
          </a:ln>
        </p:spPr>
      </p:pic>
      <p:sp>
        <p:nvSpPr>
          <p:cNvPr id="389124" name="Text Box 4"/>
          <p:cNvSpPr txBox="1">
            <a:spLocks noChangeArrowheads="1"/>
          </p:cNvSpPr>
          <p:nvPr/>
        </p:nvSpPr>
        <p:spPr bwMode="auto">
          <a:xfrm>
            <a:off x="1042988" y="404813"/>
            <a:ext cx="3024187" cy="701675"/>
          </a:xfrm>
          <a:prstGeom prst="rect">
            <a:avLst/>
          </a:prstGeom>
          <a:noFill/>
          <a:ln w="9525">
            <a:noFill/>
            <a:miter lim="800000"/>
            <a:headEnd/>
            <a:tailEnd/>
          </a:ln>
        </p:spPr>
        <p:txBody>
          <a:bodyPr>
            <a:spAutoFit/>
          </a:bodyPr>
          <a:lstStyle/>
          <a:p>
            <a:pPr>
              <a:spcBef>
                <a:spcPct val="50000"/>
              </a:spcBef>
            </a:pPr>
            <a:r>
              <a:rPr lang="zh-CN" altLang="en-US" sz="4000" dirty="0">
                <a:ea typeface="楷体_GB2312" pitchFamily="49" charset="-122"/>
              </a:rPr>
              <a:t>大 豆 缺 铁</a:t>
            </a:r>
          </a:p>
        </p:txBody>
      </p:sp>
      <p:sp>
        <p:nvSpPr>
          <p:cNvPr id="389125" name="Text Box 6"/>
          <p:cNvSpPr txBox="1">
            <a:spLocks noChangeArrowheads="1"/>
          </p:cNvSpPr>
          <p:nvPr/>
        </p:nvSpPr>
        <p:spPr bwMode="auto">
          <a:xfrm>
            <a:off x="4860032" y="5661248"/>
            <a:ext cx="2735263" cy="701675"/>
          </a:xfrm>
          <a:prstGeom prst="rect">
            <a:avLst/>
          </a:prstGeom>
          <a:noFill/>
          <a:ln w="9525">
            <a:noFill/>
            <a:miter lim="800000"/>
            <a:headEnd/>
            <a:tailEnd/>
          </a:ln>
        </p:spPr>
        <p:txBody>
          <a:bodyPr>
            <a:spAutoFit/>
          </a:bodyPr>
          <a:lstStyle/>
          <a:p>
            <a:pPr>
              <a:spcBef>
                <a:spcPct val="50000"/>
              </a:spcBef>
            </a:pPr>
            <a:r>
              <a:rPr lang="zh-CN" altLang="en-US" sz="4000" dirty="0">
                <a:ea typeface="楷体_GB2312" pitchFamily="49" charset="-122"/>
              </a:rPr>
              <a:t>烟 叶 缺 铁</a:t>
            </a:r>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0146" name="Picture 2" descr="60"/>
          <p:cNvPicPr>
            <a:picLocks noChangeAspect="1" noChangeArrowheads="1"/>
          </p:cNvPicPr>
          <p:nvPr/>
        </p:nvPicPr>
        <p:blipFill>
          <a:blip r:embed="rId2" cstate="print"/>
          <a:srcRect/>
          <a:stretch>
            <a:fillRect/>
          </a:stretch>
        </p:blipFill>
        <p:spPr bwMode="auto">
          <a:xfrm>
            <a:off x="4932363" y="333375"/>
            <a:ext cx="3862387" cy="5256213"/>
          </a:xfrm>
          <a:prstGeom prst="rect">
            <a:avLst/>
          </a:prstGeom>
          <a:noFill/>
          <a:ln w="9525">
            <a:noFill/>
            <a:miter lim="800000"/>
            <a:headEnd/>
            <a:tailEnd/>
          </a:ln>
        </p:spPr>
      </p:pic>
      <p:pic>
        <p:nvPicPr>
          <p:cNvPr id="390147" name="Picture 3" descr="59"/>
          <p:cNvPicPr>
            <a:picLocks noChangeAspect="1" noChangeArrowheads="1"/>
          </p:cNvPicPr>
          <p:nvPr/>
        </p:nvPicPr>
        <p:blipFill>
          <a:blip r:embed="rId3" cstate="print">
            <a:lum bright="-6000"/>
          </a:blip>
          <a:srcRect/>
          <a:stretch>
            <a:fillRect/>
          </a:stretch>
        </p:blipFill>
        <p:spPr bwMode="auto">
          <a:xfrm>
            <a:off x="395288" y="333375"/>
            <a:ext cx="4183062" cy="5229225"/>
          </a:xfrm>
          <a:prstGeom prst="rect">
            <a:avLst/>
          </a:prstGeom>
          <a:noFill/>
          <a:ln w="9525">
            <a:noFill/>
            <a:miter lim="800000"/>
            <a:headEnd/>
            <a:tailEnd/>
          </a:ln>
        </p:spPr>
      </p:pic>
      <p:sp>
        <p:nvSpPr>
          <p:cNvPr id="390148" name="Text Box 4"/>
          <p:cNvSpPr txBox="1">
            <a:spLocks noChangeArrowheads="1"/>
          </p:cNvSpPr>
          <p:nvPr/>
        </p:nvSpPr>
        <p:spPr bwMode="auto">
          <a:xfrm>
            <a:off x="1116013" y="5661025"/>
            <a:ext cx="2808287" cy="701675"/>
          </a:xfrm>
          <a:prstGeom prst="rect">
            <a:avLst/>
          </a:prstGeom>
          <a:noFill/>
          <a:ln w="9525">
            <a:noFill/>
            <a:miter lim="800000"/>
            <a:headEnd/>
            <a:tailEnd/>
          </a:ln>
        </p:spPr>
        <p:txBody>
          <a:bodyPr>
            <a:spAutoFit/>
          </a:bodyPr>
          <a:lstStyle/>
          <a:p>
            <a:pPr>
              <a:spcBef>
                <a:spcPct val="50000"/>
              </a:spcBef>
            </a:pPr>
            <a:r>
              <a:rPr lang="zh-CN" altLang="en-US" sz="4000" dirty="0">
                <a:ea typeface="楷体_GB2312" pitchFamily="49" charset="-122"/>
              </a:rPr>
              <a:t>水 稻 缺 铁</a:t>
            </a:r>
          </a:p>
        </p:txBody>
      </p:sp>
      <p:sp>
        <p:nvSpPr>
          <p:cNvPr id="390149" name="Text Box 5"/>
          <p:cNvSpPr txBox="1">
            <a:spLocks noChangeArrowheads="1"/>
          </p:cNvSpPr>
          <p:nvPr/>
        </p:nvSpPr>
        <p:spPr bwMode="auto">
          <a:xfrm>
            <a:off x="5580063" y="5661025"/>
            <a:ext cx="2808287" cy="701675"/>
          </a:xfrm>
          <a:prstGeom prst="rect">
            <a:avLst/>
          </a:prstGeom>
          <a:noFill/>
          <a:ln w="9525">
            <a:noFill/>
            <a:miter lim="800000"/>
            <a:headEnd/>
            <a:tailEnd/>
          </a:ln>
        </p:spPr>
        <p:txBody>
          <a:bodyPr>
            <a:spAutoFit/>
          </a:bodyPr>
          <a:lstStyle/>
          <a:p>
            <a:pPr>
              <a:spcBef>
                <a:spcPct val="50000"/>
              </a:spcBef>
            </a:pPr>
            <a:r>
              <a:rPr lang="zh-CN" altLang="en-US" sz="4000" dirty="0">
                <a:ea typeface="黑体" pitchFamily="49" charset="-122"/>
              </a:rPr>
              <a:t>水 稻 铁 毒</a:t>
            </a:r>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a:xfrm>
            <a:off x="251520" y="197768"/>
            <a:ext cx="8229600" cy="1143000"/>
          </a:xfrm>
        </p:spPr>
        <p:txBody>
          <a:bodyPr/>
          <a:lstStyle/>
          <a:p>
            <a:pPr eaLnBrk="1" hangingPunct="1">
              <a:defRPr/>
            </a:pPr>
            <a:r>
              <a:rPr lang="zh-CN" altLang="en-US" sz="2800" dirty="0">
                <a:solidFill>
                  <a:srgbClr val="FFFF00"/>
                </a:solidFill>
                <a:ea typeface="宋体" pitchFamily="2" charset="-122"/>
              </a:rPr>
              <a:t>（八）锰的生理功能</a:t>
            </a:r>
          </a:p>
        </p:txBody>
      </p:sp>
      <p:sp>
        <p:nvSpPr>
          <p:cNvPr id="63491" name="Rectangle 3"/>
          <p:cNvSpPr>
            <a:spLocks noGrp="1" noChangeArrowheads="1"/>
          </p:cNvSpPr>
          <p:nvPr>
            <p:ph type="body" idx="1"/>
          </p:nvPr>
        </p:nvSpPr>
        <p:spPr>
          <a:xfrm>
            <a:off x="468313" y="1125538"/>
            <a:ext cx="8229600" cy="5111774"/>
          </a:xfrm>
        </p:spPr>
        <p:txBody>
          <a:bodyPr>
            <a:normAutofit fontScale="92500"/>
          </a:bodyPr>
          <a:lstStyle/>
          <a:p>
            <a:pPr marL="0" indent="0" eaLnBrk="1" hangingPunct="1">
              <a:lnSpc>
                <a:spcPct val="150000"/>
              </a:lnSpc>
              <a:buNone/>
              <a:defRPr/>
            </a:pPr>
            <a:r>
              <a:rPr lang="zh-CN" altLang="en-US" sz="2400" b="1" dirty="0">
                <a:solidFill>
                  <a:srgbClr val="33CC33"/>
                </a:solidFill>
                <a:latin typeface="黑体" pitchFamily="49" charset="-122"/>
                <a:ea typeface="黑体" pitchFamily="49" charset="-122"/>
              </a:rPr>
              <a:t>1．含量</a:t>
            </a:r>
            <a:r>
              <a:rPr lang="zh-CN" altLang="en-US" sz="2400" b="1" dirty="0">
                <a:ea typeface="宋体" pitchFamily="2" charset="-122"/>
              </a:rPr>
              <a:t>  </a:t>
            </a:r>
            <a:r>
              <a:rPr lang="zh-CN" altLang="en-US" sz="2400" b="1" dirty="0">
                <a:solidFill>
                  <a:schemeClr val="tx1"/>
                </a:solidFill>
                <a:ea typeface="宋体" pitchFamily="2" charset="-122"/>
              </a:rPr>
              <a:t>植物体内的锰含量约占干物重的十万分之几至千分之几，不同作物及不同的部位的含量有较大差异。一般叶片的含锰量较高，茎次之，种子较少。</a:t>
            </a:r>
            <a:r>
              <a:rPr lang="zh-CN" altLang="en-US" sz="2400" b="1" u="sng" dirty="0">
                <a:solidFill>
                  <a:srgbClr val="FFFF00"/>
                </a:solidFill>
                <a:ea typeface="宋体" pitchFamily="2" charset="-122"/>
              </a:rPr>
              <a:t>锰在作物体内的移动性较小，缺乏时首先在幼叶上表现出失绿的症状。</a:t>
            </a:r>
          </a:p>
          <a:p>
            <a:pPr marL="0" indent="0" eaLnBrk="1" hangingPunct="1">
              <a:lnSpc>
                <a:spcPct val="150000"/>
              </a:lnSpc>
              <a:buFont typeface="Symbol" pitchFamily="18" charset="2"/>
              <a:buNone/>
              <a:defRPr/>
            </a:pPr>
            <a:r>
              <a:rPr lang="zh-CN" altLang="en-US" sz="2400" b="1" dirty="0">
                <a:solidFill>
                  <a:srgbClr val="33CC33"/>
                </a:solidFill>
                <a:latin typeface="黑体" pitchFamily="49" charset="-122"/>
                <a:ea typeface="黑体" pitchFamily="49" charset="-122"/>
              </a:rPr>
              <a:t>2．功能</a:t>
            </a:r>
          </a:p>
          <a:p>
            <a:pPr marL="0" indent="0" eaLnBrk="1" hangingPunct="1">
              <a:lnSpc>
                <a:spcPct val="150000"/>
              </a:lnSpc>
              <a:buClr>
                <a:srgbClr val="FF0000"/>
              </a:buClr>
              <a:buFont typeface="Wingdings" pitchFamily="2" charset="2"/>
              <a:buChar char="p"/>
              <a:defRPr/>
            </a:pPr>
            <a:r>
              <a:rPr lang="zh-CN" altLang="en-US" sz="2400" b="1" dirty="0">
                <a:solidFill>
                  <a:schemeClr val="tx1"/>
                </a:solidFill>
                <a:ea typeface="宋体" pitchFamily="2" charset="-122"/>
              </a:rPr>
              <a:t>植物体内的锰存在着价数的变化(</a:t>
            </a:r>
            <a:r>
              <a:rPr lang="en-US" altLang="zh-CN" sz="2400" b="1" dirty="0">
                <a:solidFill>
                  <a:schemeClr val="tx1"/>
                </a:solidFill>
                <a:ea typeface="宋体" pitchFamily="2" charset="-122"/>
              </a:rPr>
              <a:t>Mn</a:t>
            </a:r>
            <a:r>
              <a:rPr lang="en-US" altLang="zh-CN" sz="2400" b="1" baseline="30000" dirty="0">
                <a:solidFill>
                  <a:schemeClr val="tx1"/>
                </a:solidFill>
                <a:ea typeface="宋体" pitchFamily="2" charset="-122"/>
              </a:rPr>
              <a:t>2+</a:t>
            </a:r>
            <a:r>
              <a:rPr lang="en-US" altLang="zh-CN" sz="2400" b="1" dirty="0">
                <a:solidFill>
                  <a:schemeClr val="tx1"/>
                </a:solidFill>
                <a:ea typeface="宋体" pitchFamily="2" charset="-122"/>
              </a:rPr>
              <a:t>→Mn</a:t>
            </a:r>
            <a:r>
              <a:rPr lang="en-US" altLang="zh-CN" sz="2400" b="1" baseline="30000" dirty="0">
                <a:solidFill>
                  <a:schemeClr val="tx1"/>
                </a:solidFill>
                <a:ea typeface="宋体" pitchFamily="2" charset="-122"/>
              </a:rPr>
              <a:t>4+</a:t>
            </a:r>
            <a:r>
              <a:rPr lang="en-US" altLang="zh-CN" sz="2400" b="1" dirty="0">
                <a:solidFill>
                  <a:schemeClr val="tx1"/>
                </a:solidFill>
                <a:ea typeface="宋体" pitchFamily="2" charset="-122"/>
              </a:rPr>
              <a:t>)，</a:t>
            </a:r>
            <a:r>
              <a:rPr lang="zh-CN" altLang="en-US" sz="2400" b="1" dirty="0">
                <a:solidFill>
                  <a:schemeClr val="tx1"/>
                </a:solidFill>
                <a:ea typeface="宋体" pitchFamily="2" charset="-122"/>
              </a:rPr>
              <a:t>能</a:t>
            </a:r>
            <a:r>
              <a:rPr lang="zh-CN" altLang="en-US" sz="2400" b="1" dirty="0">
                <a:solidFill>
                  <a:srgbClr val="0BF57A"/>
                </a:solidFill>
                <a:ea typeface="宋体" pitchFamily="2" charset="-122"/>
              </a:rPr>
              <a:t>直接影响体内的氧化还原过程</a:t>
            </a:r>
            <a:r>
              <a:rPr lang="zh-CN" altLang="en-US" sz="2400" b="1" dirty="0">
                <a:solidFill>
                  <a:schemeClr val="tx1"/>
                </a:solidFill>
                <a:ea typeface="宋体" pitchFamily="2" charset="-122"/>
              </a:rPr>
              <a:t>。在光合作用中，锰主要在光系统Ⅱ(</a:t>
            </a:r>
            <a:r>
              <a:rPr lang="en-US" altLang="zh-CN" sz="2400" b="1" dirty="0" err="1">
                <a:solidFill>
                  <a:schemeClr val="tx1"/>
                </a:solidFill>
                <a:ea typeface="宋体" pitchFamily="2" charset="-122"/>
              </a:rPr>
              <a:t>PSll</a:t>
            </a:r>
            <a:r>
              <a:rPr lang="en-US" altLang="zh-CN" sz="2400" b="1" dirty="0">
                <a:solidFill>
                  <a:schemeClr val="tx1"/>
                </a:solidFill>
                <a:ea typeface="宋体" pitchFamily="2" charset="-122"/>
              </a:rPr>
              <a:t>)</a:t>
            </a:r>
            <a:r>
              <a:rPr lang="zh-CN" altLang="en-US" sz="2400" b="1" dirty="0">
                <a:solidFill>
                  <a:schemeClr val="tx1"/>
                </a:solidFill>
                <a:ea typeface="宋体" pitchFamily="2" charset="-122"/>
              </a:rPr>
              <a:t>中参与水的光解，从水中衍生出2个活化的电子和释放出氧气。</a:t>
            </a:r>
            <a:endParaRPr lang="en-US" altLang="zh-CN" sz="2400" b="1" dirty="0">
              <a:solidFill>
                <a:schemeClr val="tx1"/>
              </a:solidFill>
              <a:ea typeface="宋体" pitchFamily="2" charset="-122"/>
            </a:endParaRPr>
          </a:p>
          <a:p>
            <a:pPr marL="0" indent="0" eaLnBrk="1" hangingPunct="1">
              <a:lnSpc>
                <a:spcPct val="150000"/>
              </a:lnSpc>
              <a:buClr>
                <a:srgbClr val="FF0000"/>
              </a:buClr>
              <a:buFont typeface="Wingdings" pitchFamily="2" charset="2"/>
              <a:buChar char="p"/>
              <a:defRPr/>
            </a:pPr>
            <a:r>
              <a:rPr lang="zh-CN" altLang="en-US" sz="2400" b="1" dirty="0">
                <a:solidFill>
                  <a:schemeClr val="tx1"/>
                </a:solidFill>
                <a:ea typeface="宋体" pitchFamily="2" charset="-122"/>
              </a:rPr>
              <a:t>锰虽然不是叶绿素的组成成分，但</a:t>
            </a:r>
            <a:r>
              <a:rPr lang="zh-CN" altLang="en-US" sz="2400" b="1" dirty="0">
                <a:solidFill>
                  <a:srgbClr val="0BF57A"/>
                </a:solidFill>
                <a:ea typeface="宋体" pitchFamily="2" charset="-122"/>
              </a:rPr>
              <a:t>与叶绿体的形成有关</a:t>
            </a:r>
            <a:r>
              <a:rPr lang="zh-CN" altLang="en-US" sz="2400" b="1" dirty="0">
                <a:solidFill>
                  <a:schemeClr val="tx1"/>
                </a:solidFill>
                <a:ea typeface="宋体" pitchFamily="2" charset="-122"/>
              </a:rPr>
              <a:t>。</a:t>
            </a:r>
          </a:p>
          <a:p>
            <a:pPr marL="0" indent="342900" eaLnBrk="1" hangingPunct="1">
              <a:lnSpc>
                <a:spcPct val="150000"/>
              </a:lnSpc>
              <a:buFont typeface="Symbol" pitchFamily="18" charset="2"/>
              <a:buNone/>
              <a:defRPr/>
            </a:pPr>
            <a:endParaRPr lang="zh-CN" altLang="en-US" sz="2400" b="1" dirty="0">
              <a:ea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3491">
                                            <p:txEl>
                                              <p:pRg st="1" end="1"/>
                                            </p:txEl>
                                          </p:spTgt>
                                        </p:tgtEl>
                                        <p:attrNameLst>
                                          <p:attrName>style.visibility</p:attrName>
                                        </p:attrNameLst>
                                      </p:cBhvr>
                                      <p:to>
                                        <p:strVal val="visible"/>
                                      </p:to>
                                    </p:set>
                                    <p:animEffect transition="in" filter="blinds(horizontal)">
                                      <p:cBhvr>
                                        <p:cTn id="7" dur="500"/>
                                        <p:tgtEl>
                                          <p:spTgt spid="6349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63491">
                                            <p:txEl>
                                              <p:pRg st="2" end="2"/>
                                            </p:txEl>
                                          </p:spTgt>
                                        </p:tgtEl>
                                        <p:attrNameLst>
                                          <p:attrName>style.visibility</p:attrName>
                                        </p:attrNameLst>
                                      </p:cBhvr>
                                      <p:to>
                                        <p:strVal val="visible"/>
                                      </p:to>
                                    </p:set>
                                    <p:animEffect transition="in" filter="box(in)">
                                      <p:cBhvr>
                                        <p:cTn id="12" dur="500"/>
                                        <p:tgtEl>
                                          <p:spTgt spid="63491">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63491">
                                            <p:txEl>
                                              <p:pRg st="3" end="3"/>
                                            </p:txEl>
                                          </p:spTgt>
                                        </p:tgtEl>
                                        <p:attrNameLst>
                                          <p:attrName>style.visibility</p:attrName>
                                        </p:attrNameLst>
                                      </p:cBhvr>
                                      <p:to>
                                        <p:strVal val="visible"/>
                                      </p:to>
                                    </p:set>
                                    <p:animEffect transition="in" filter="box(in)">
                                      <p:cBhvr>
                                        <p:cTn id="17" dur="500"/>
                                        <p:tgtEl>
                                          <p:spTgt spid="6349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3"/>
          <p:cNvSpPr>
            <a:spLocks noGrp="1" noChangeArrowheads="1"/>
          </p:cNvSpPr>
          <p:nvPr>
            <p:ph type="body" idx="1"/>
          </p:nvPr>
        </p:nvSpPr>
        <p:spPr>
          <a:xfrm>
            <a:off x="457200" y="762000"/>
            <a:ext cx="8229600" cy="5364163"/>
          </a:xfrm>
        </p:spPr>
        <p:txBody>
          <a:bodyPr/>
          <a:lstStyle/>
          <a:p>
            <a:pPr marL="0" indent="342900" eaLnBrk="1" hangingPunct="1">
              <a:lnSpc>
                <a:spcPct val="150000"/>
              </a:lnSpc>
              <a:buClr>
                <a:srgbClr val="FF0000"/>
              </a:buClr>
              <a:buFont typeface="Wingdings" pitchFamily="2" charset="2"/>
              <a:buChar char="p"/>
              <a:defRPr/>
            </a:pPr>
            <a:r>
              <a:rPr lang="zh-CN" altLang="en-US" sz="2400" b="1" dirty="0">
                <a:solidFill>
                  <a:schemeClr val="tx1"/>
                </a:solidFill>
                <a:ea typeface="宋体" pitchFamily="2" charset="-122"/>
              </a:rPr>
              <a:t>锰作为</a:t>
            </a:r>
            <a:r>
              <a:rPr lang="zh-CN" altLang="en-US" sz="2400" b="1" dirty="0">
                <a:solidFill>
                  <a:srgbClr val="0BF57A"/>
                </a:solidFill>
                <a:ea typeface="宋体" pitchFamily="2" charset="-122"/>
              </a:rPr>
              <a:t>羟胺还原酶</a:t>
            </a:r>
            <a:r>
              <a:rPr lang="zh-CN" altLang="en-US" sz="2400" b="1" dirty="0">
                <a:solidFill>
                  <a:schemeClr val="tx1"/>
                </a:solidFill>
                <a:ea typeface="宋体" pitchFamily="2" charset="-122"/>
              </a:rPr>
              <a:t>的组成成分，参与硝酸还原过程，因此对植物氮的代谢有着重要的影响。</a:t>
            </a:r>
          </a:p>
          <a:p>
            <a:pPr marL="0" indent="342900" eaLnBrk="1" hangingPunct="1">
              <a:lnSpc>
                <a:spcPct val="150000"/>
              </a:lnSpc>
              <a:buClr>
                <a:srgbClr val="FF0000"/>
              </a:buClr>
              <a:buFont typeface="Wingdings" pitchFamily="2" charset="2"/>
              <a:buChar char="p"/>
              <a:defRPr/>
            </a:pPr>
            <a:r>
              <a:rPr lang="zh-CN" altLang="en-US" sz="2400" b="1" dirty="0">
                <a:solidFill>
                  <a:schemeClr val="tx1"/>
                </a:solidFill>
                <a:ea typeface="宋体" pitchFamily="2" charset="-122"/>
              </a:rPr>
              <a:t>锰还影响到组织中</a:t>
            </a:r>
            <a:r>
              <a:rPr lang="zh-CN" altLang="en-US" sz="2400" b="1" dirty="0">
                <a:solidFill>
                  <a:srgbClr val="0BF57A"/>
                </a:solidFill>
                <a:ea typeface="宋体" pitchFamily="2" charset="-122"/>
              </a:rPr>
              <a:t>生长素的代谢</a:t>
            </a:r>
            <a:r>
              <a:rPr lang="zh-CN" altLang="en-US" sz="2400" b="1" dirty="0">
                <a:solidFill>
                  <a:schemeClr val="tx1"/>
                </a:solidFill>
                <a:ea typeface="宋体" pitchFamily="2" charset="-122"/>
              </a:rPr>
              <a:t>，锰能活化吲哚乙酸(1</a:t>
            </a:r>
            <a:r>
              <a:rPr lang="en-US" altLang="zh-CN" sz="2400" b="1" dirty="0">
                <a:solidFill>
                  <a:schemeClr val="tx1"/>
                </a:solidFill>
                <a:ea typeface="宋体" pitchFamily="2" charset="-122"/>
              </a:rPr>
              <a:t>AA)</a:t>
            </a:r>
            <a:r>
              <a:rPr lang="zh-CN" altLang="en-US" sz="2400" b="1" dirty="0">
                <a:solidFill>
                  <a:schemeClr val="tx1"/>
                </a:solidFill>
                <a:ea typeface="宋体" pitchFamily="2" charset="-122"/>
              </a:rPr>
              <a:t>氧化酶，促进</a:t>
            </a:r>
            <a:r>
              <a:rPr lang="en-US" altLang="zh-CN" sz="2400" b="1" dirty="0">
                <a:solidFill>
                  <a:schemeClr val="tx1"/>
                </a:solidFill>
                <a:ea typeface="宋体" pitchFamily="2" charset="-122"/>
              </a:rPr>
              <a:t>IAA</a:t>
            </a:r>
            <a:r>
              <a:rPr lang="zh-CN" altLang="en-US" sz="2400" b="1" dirty="0">
                <a:solidFill>
                  <a:schemeClr val="tx1"/>
                </a:solidFill>
                <a:ea typeface="宋体" pitchFamily="2" charset="-122"/>
              </a:rPr>
              <a:t>的氧化和分解。</a:t>
            </a:r>
          </a:p>
          <a:p>
            <a:pPr eaLnBrk="1" hangingPunct="1">
              <a:defRPr/>
            </a:pPr>
            <a:endParaRPr lang="zh-CN" altLang="en-US" b="1" dirty="0">
              <a:ea typeface="宋体" pitchFamily="2" charset="-122"/>
            </a:endParaRPr>
          </a:p>
          <a:p>
            <a:pPr eaLnBrk="1" hangingPunct="1">
              <a:defRPr/>
            </a:pPr>
            <a:endParaRPr lang="zh-CN" altLang="en-US" b="1" dirty="0">
              <a:ea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4514">
                                            <p:txEl>
                                              <p:pRg st="0" end="0"/>
                                            </p:txEl>
                                          </p:spTgt>
                                        </p:tgtEl>
                                        <p:attrNameLst>
                                          <p:attrName>style.visibility</p:attrName>
                                        </p:attrNameLst>
                                      </p:cBhvr>
                                      <p:to>
                                        <p:strVal val="visible"/>
                                      </p:to>
                                    </p:set>
                                    <p:animEffect transition="in" filter="blinds(horizontal)">
                                      <p:cBhvr>
                                        <p:cTn id="7" dur="500"/>
                                        <p:tgtEl>
                                          <p:spTgt spid="6451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64514">
                                            <p:txEl>
                                              <p:pRg st="1" end="1"/>
                                            </p:txEl>
                                          </p:spTgt>
                                        </p:tgtEl>
                                        <p:attrNameLst>
                                          <p:attrName>style.visibility</p:attrName>
                                        </p:attrNameLst>
                                      </p:cBhvr>
                                      <p:to>
                                        <p:strVal val="visible"/>
                                      </p:to>
                                    </p:set>
                                    <p:animEffect transition="in" filter="diamond(in)">
                                      <p:cBhvr>
                                        <p:cTn id="12" dur="2000"/>
                                        <p:tgtEl>
                                          <p:spTgt spid="6451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p:txBody>
          <a:bodyPr/>
          <a:lstStyle/>
          <a:p>
            <a:pPr eaLnBrk="1" hangingPunct="1">
              <a:defRPr/>
            </a:pPr>
            <a:r>
              <a:rPr lang="zh-CN" altLang="en-US" sz="2800" dirty="0">
                <a:solidFill>
                  <a:srgbClr val="0BF57A"/>
                </a:solidFill>
                <a:ea typeface="宋体" pitchFamily="2" charset="-122"/>
              </a:rPr>
              <a:t>锰营养缺乏或过多的症状</a:t>
            </a:r>
            <a:br>
              <a:rPr lang="zh-CN" altLang="en-US" sz="2800" dirty="0">
                <a:solidFill>
                  <a:srgbClr val="FFFF00"/>
                </a:solidFill>
                <a:ea typeface="宋体" pitchFamily="2" charset="-122"/>
              </a:rPr>
            </a:br>
            <a:endParaRPr lang="zh-CN" altLang="en-US" sz="2800" dirty="0">
              <a:solidFill>
                <a:srgbClr val="FFFF00"/>
              </a:solidFill>
              <a:ea typeface="宋体" pitchFamily="2" charset="-122"/>
            </a:endParaRPr>
          </a:p>
        </p:txBody>
      </p:sp>
      <p:sp>
        <p:nvSpPr>
          <p:cNvPr id="81923" name="Rectangle 3"/>
          <p:cNvSpPr>
            <a:spLocks noGrp="1" noChangeArrowheads="1"/>
          </p:cNvSpPr>
          <p:nvPr>
            <p:ph type="body" idx="1"/>
          </p:nvPr>
        </p:nvSpPr>
        <p:spPr>
          <a:xfrm>
            <a:off x="457200" y="1105941"/>
            <a:ext cx="8229600" cy="5059363"/>
          </a:xfrm>
        </p:spPr>
        <p:txBody>
          <a:bodyPr>
            <a:normAutofit lnSpcReduction="10000"/>
          </a:bodyPr>
          <a:lstStyle/>
          <a:p>
            <a:pPr marL="0" indent="342900" eaLnBrk="1" hangingPunct="1">
              <a:lnSpc>
                <a:spcPct val="150000"/>
              </a:lnSpc>
              <a:buFont typeface="Symbol" pitchFamily="18" charset="2"/>
              <a:buNone/>
              <a:defRPr/>
            </a:pPr>
            <a:r>
              <a:rPr lang="zh-CN" altLang="en-US" sz="2400" b="1" dirty="0">
                <a:solidFill>
                  <a:schemeClr val="tx1"/>
                </a:solidFill>
                <a:ea typeface="宋体" pitchFamily="2" charset="-122"/>
              </a:rPr>
              <a:t>锰在植物体内的移动性较小，缺锰时首先在上部叶片出现脉间失绿黄化，而叶脉及叶脉附近的区域仍保持绿色，脉纹清晰。其症状类似缺镁，但缺镁是表现在中下部叶片。严重缺锰时叶脉间出现黑褐色小斑点，并逐渐扩大、坏死，散布在整个叶片上。</a:t>
            </a:r>
          </a:p>
          <a:p>
            <a:pPr marL="0" indent="342900" eaLnBrk="1" hangingPunct="1">
              <a:lnSpc>
                <a:spcPct val="150000"/>
              </a:lnSpc>
              <a:buFont typeface="Symbol" pitchFamily="18" charset="2"/>
              <a:buNone/>
              <a:defRPr/>
            </a:pPr>
            <a:endParaRPr lang="zh-CN" altLang="en-US" sz="2400" b="1" dirty="0">
              <a:solidFill>
                <a:schemeClr val="tx1"/>
              </a:solidFill>
              <a:ea typeface="宋体" pitchFamily="2" charset="-122"/>
            </a:endParaRPr>
          </a:p>
          <a:p>
            <a:pPr marL="0" indent="342900" eaLnBrk="1" hangingPunct="1">
              <a:lnSpc>
                <a:spcPct val="150000"/>
              </a:lnSpc>
              <a:buFont typeface="Symbol" pitchFamily="18" charset="2"/>
              <a:buNone/>
              <a:defRPr/>
            </a:pPr>
            <a:r>
              <a:rPr lang="zh-CN" altLang="en-US" sz="2400" b="1" dirty="0">
                <a:solidFill>
                  <a:srgbClr val="FFFF00"/>
                </a:solidFill>
                <a:ea typeface="宋体" pitchFamily="2" charset="-122"/>
              </a:rPr>
              <a:t>植物缺锰时体内的硝酸盐和亚硝酸盐含量会增加。</a:t>
            </a:r>
            <a:r>
              <a:rPr lang="zh-CN" altLang="en-US" sz="2400" b="1" dirty="0">
                <a:solidFill>
                  <a:schemeClr val="tx1"/>
                </a:solidFill>
                <a:ea typeface="宋体" pitchFamily="2" charset="-122"/>
              </a:rPr>
              <a:t>因此，保证植物锰营养的供应对于控制体内硝酸盐和亚硝酸盐的累积有一定的帮助。</a:t>
            </a:r>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3"/>
          <p:cNvSpPr>
            <a:spLocks noGrp="1" noChangeArrowheads="1"/>
          </p:cNvSpPr>
          <p:nvPr>
            <p:ph type="body" idx="1"/>
          </p:nvPr>
        </p:nvSpPr>
        <p:spPr>
          <a:xfrm>
            <a:off x="457200" y="991269"/>
            <a:ext cx="8229600" cy="4525963"/>
          </a:xfrm>
        </p:spPr>
        <p:txBody>
          <a:bodyPr/>
          <a:lstStyle/>
          <a:p>
            <a:pPr marL="0" indent="342900" eaLnBrk="1" hangingPunct="1">
              <a:lnSpc>
                <a:spcPct val="150000"/>
              </a:lnSpc>
              <a:buFont typeface="Symbol" pitchFamily="18" charset="2"/>
              <a:buNone/>
              <a:defRPr/>
            </a:pPr>
            <a:r>
              <a:rPr lang="zh-CN" altLang="en-US" sz="2400" b="1" dirty="0">
                <a:solidFill>
                  <a:schemeClr val="tx1"/>
                </a:solidFill>
                <a:ea typeface="宋体" pitchFamily="2" charset="-122"/>
              </a:rPr>
              <a:t>不同的作物表现出的缺锰症状有很大的差异。例如番茄缺锰时坏死的斑点为圆形，呈棕色或橙色，而甜椒缺锰时坏死的斑点呈矩形状。</a:t>
            </a:r>
            <a:endParaRPr lang="en-US" altLang="zh-CN" sz="2400" b="1" dirty="0">
              <a:solidFill>
                <a:schemeClr val="tx1"/>
              </a:solidFill>
              <a:ea typeface="宋体" pitchFamily="2" charset="-122"/>
            </a:endParaRPr>
          </a:p>
          <a:p>
            <a:pPr marL="0" indent="342900" eaLnBrk="1" hangingPunct="1">
              <a:lnSpc>
                <a:spcPct val="150000"/>
              </a:lnSpc>
              <a:buFont typeface="Symbol" pitchFamily="18" charset="2"/>
              <a:buNone/>
              <a:defRPr/>
            </a:pPr>
            <a:endParaRPr lang="zh-CN" altLang="en-US" sz="2400" b="1" dirty="0">
              <a:solidFill>
                <a:schemeClr val="tx1"/>
              </a:solidFill>
              <a:ea typeface="宋体" pitchFamily="2" charset="-122"/>
            </a:endParaRPr>
          </a:p>
          <a:p>
            <a:pPr marL="0" indent="342900" eaLnBrk="1" hangingPunct="1">
              <a:lnSpc>
                <a:spcPct val="150000"/>
              </a:lnSpc>
              <a:buFont typeface="Symbol" pitchFamily="18" charset="2"/>
              <a:buNone/>
              <a:defRPr/>
            </a:pPr>
            <a:r>
              <a:rPr lang="zh-CN" altLang="en-US" sz="2400" b="1" dirty="0">
                <a:solidFill>
                  <a:schemeClr val="tx1"/>
                </a:solidFill>
                <a:ea typeface="宋体" pitchFamily="2" charset="-122"/>
              </a:rPr>
              <a:t>锰过多时植物也会出现毒害的症状。表现为老叶出现棕色斑块，而且在斑块上会出现锰的氧化物沉淀。锰过多时容易引起缺铁失绿症状。</a:t>
            </a:r>
          </a:p>
          <a:p>
            <a:pPr eaLnBrk="1" hangingPunct="1">
              <a:defRPr/>
            </a:pPr>
            <a:endParaRPr lang="zh-CN" altLang="en-US" b="1" dirty="0">
              <a:ea typeface="宋体" pitchFamily="2" charset="-122"/>
            </a:endParaRPr>
          </a:p>
          <a:p>
            <a:pPr eaLnBrk="1" hangingPunct="1">
              <a:defRPr/>
            </a:pPr>
            <a:endParaRPr lang="zh-CN" altLang="en-US" dirty="0">
              <a:ea typeface="宋体" pitchFamily="2" charset="-122"/>
            </a:endParaRPr>
          </a:p>
        </p:txBody>
      </p:sp>
    </p:spTree>
  </p:cSld>
  <p:clrMapOvr>
    <a:masterClrMapping/>
  </p:clrMapOvr>
</p:sld>
</file>

<file path=ppt/theme/theme1.xml><?xml version="1.0" encoding="utf-8"?>
<a:theme xmlns:a="http://schemas.openxmlformats.org/drawingml/2006/main" name="watercontrol2">
  <a:themeElements>
    <a:clrScheme name="平衡">
      <a:dk1>
        <a:sysClr val="windowText" lastClr="000000"/>
      </a:dk1>
      <a:lt1>
        <a:sysClr val="window" lastClr="CCE8C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视点">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watercontrol2</Template>
  <TotalTime>2739</TotalTime>
  <Words>9516</Words>
  <Application>Microsoft Office PowerPoint</Application>
  <PresentationFormat>全屏显示(4:3)</PresentationFormat>
  <Paragraphs>644</Paragraphs>
  <Slides>148</Slides>
  <Notes>5</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148</vt:i4>
      </vt:variant>
    </vt:vector>
  </HeadingPairs>
  <TitlesOfParts>
    <vt:vector size="162" baseType="lpstr">
      <vt:lpstr>黑体</vt:lpstr>
      <vt:lpstr>楷体</vt:lpstr>
      <vt:lpstr>楷体_GB2312</vt:lpstr>
      <vt:lpstr>宋体</vt:lpstr>
      <vt:lpstr>微软雅黑</vt:lpstr>
      <vt:lpstr>Arial</vt:lpstr>
      <vt:lpstr>Arial Black</vt:lpstr>
      <vt:lpstr>Calibri</vt:lpstr>
      <vt:lpstr>Symbol</vt:lpstr>
      <vt:lpstr>Times New Roman</vt:lpstr>
      <vt:lpstr>Verdana</vt:lpstr>
      <vt:lpstr>Wingdings</vt:lpstr>
      <vt:lpstr>watercontrol2</vt:lpstr>
      <vt:lpstr>Image</vt:lpstr>
      <vt:lpstr>第二章  无土栽培的理论基础 </vt:lpstr>
      <vt:lpstr>一、植物的矿质营养学说与无土栽培 </vt:lpstr>
      <vt:lpstr>PowerPoint 演示文稿</vt:lpstr>
      <vt:lpstr>二、植物的根系及其功能 </vt:lpstr>
      <vt:lpstr>根系类型</vt:lpstr>
      <vt:lpstr>根系特点</vt:lpstr>
      <vt:lpstr>2．根系的结构 </vt:lpstr>
      <vt:lpstr>根尖结构</vt:lpstr>
      <vt:lpstr>从根的横切面从外向根内观察: </vt:lpstr>
      <vt:lpstr>（二）根系的功能</vt:lpstr>
      <vt:lpstr>根系的吸收功能 </vt:lpstr>
      <vt:lpstr>根系的代谢功能   </vt:lpstr>
      <vt:lpstr>(三)根系对淹水的适应性 </vt:lpstr>
      <vt:lpstr>三．无土栽培的生理学基础</vt:lpstr>
      <vt:lpstr>PowerPoint 演示文稿</vt:lpstr>
      <vt:lpstr>PowerPoint 演示文稿</vt:lpstr>
      <vt:lpstr>PowerPoint 演示文稿</vt:lpstr>
      <vt:lpstr>PowerPoint 演示文稿</vt:lpstr>
      <vt:lpstr>PowerPoint 演示文稿</vt:lpstr>
      <vt:lpstr>（二）蒸腾作用及其生理意义 </vt:lpstr>
      <vt:lpstr>PowerPoint 演示文稿</vt:lpstr>
      <vt:lpstr>(3)植株蒸腾作用的部位主要是叶片：</vt:lpstr>
      <vt:lpstr>(4)蒸腾系数</vt:lpstr>
      <vt:lpstr>几种作物的蒸腾系数                                        耗水量(g)/干物质（g）</vt:lpstr>
      <vt:lpstr>(二)蒸腾作用的生理意义  </vt:lpstr>
      <vt:lpstr>3.有利于植物根系对养分的吸收。</vt:lpstr>
      <vt:lpstr>番茄在不同供水条件下茎和叶片的氮、磷含量</vt:lpstr>
      <vt:lpstr>4.利于植物生物合成的物质在体内的进一步分配。</vt:lpstr>
      <vt:lpstr>(三)影响根系吸水的因素 </vt:lpstr>
      <vt:lpstr>四、植物对矿质营养的吸收 </vt:lpstr>
      <vt:lpstr>高等植物必需的营养元素要符合以下的三个标准：</vt:lpstr>
      <vt:lpstr>PowerPoint 演示文稿</vt:lpstr>
      <vt:lpstr>PowerPoint 演示文稿</vt:lpstr>
      <vt:lpstr>PowerPoint 演示文稿</vt:lpstr>
      <vt:lpstr>植物体内必须元素含量及其相对比例</vt:lpstr>
      <vt:lpstr>(二)植物根系对无机态离子养分的吸收 </vt:lpstr>
      <vt:lpstr>PowerPoint 演示文稿</vt:lpstr>
      <vt:lpstr>PowerPoint 演示文稿</vt:lpstr>
      <vt:lpstr>PowerPoint 演示文稿</vt:lpstr>
      <vt:lpstr>PowerPoint 演示文稿</vt:lpstr>
      <vt:lpstr>PowerPoint 演示文稿</vt:lpstr>
      <vt:lpstr>2.植物根系对离子态养分的吸收 </vt:lpstr>
      <vt:lpstr>1）被动吸收</vt:lpstr>
      <vt:lpstr>2）主动吸收</vt:lpstr>
      <vt:lpstr>(三) 植物根系对有机态养分的吸收 </vt:lpstr>
      <vt:lpstr>五、矿质营养元素的生理功能 </vt:lpstr>
      <vt:lpstr>3．功能</vt:lpstr>
      <vt:lpstr>PowerPoint 演示文稿</vt:lpstr>
      <vt:lpstr>PowerPoint 演示文稿</vt:lpstr>
      <vt:lpstr>PowerPoint 演示文稿</vt:lpstr>
      <vt:lpstr>PowerPoint 演示文稿</vt:lpstr>
      <vt:lpstr>PowerPoint 演示文稿</vt:lpstr>
      <vt:lpstr>(二)磷素的生理功能 </vt:lpstr>
      <vt:lpstr>3．功能</vt:lpstr>
      <vt:lpstr>4. 磷营养缺乏或过多的症状 </vt:lpstr>
      <vt:lpstr>PowerPoint 演示文稿</vt:lpstr>
      <vt:lpstr>PowerPoint 演示文稿</vt:lpstr>
      <vt:lpstr>PowerPoint 演示文稿</vt:lpstr>
      <vt:lpstr>PowerPoint 演示文稿</vt:lpstr>
      <vt:lpstr>（三）钾的生理功能 </vt:lpstr>
      <vt:lpstr>3．功能</vt:lpstr>
      <vt:lpstr>PowerPoint 演示文稿</vt:lpstr>
      <vt:lpstr>4. 钾营养缺乏或过多的症状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（四）钙的生理功能</vt:lpstr>
      <vt:lpstr>2．功能：</vt:lpstr>
      <vt:lpstr>3. 钙营养缺乏的症状 </vt:lpstr>
      <vt:lpstr>PowerPoint 演示文稿</vt:lpstr>
      <vt:lpstr>PowerPoint 演示文稿</vt:lpstr>
      <vt:lpstr>PowerPoint 演示文稿</vt:lpstr>
      <vt:lpstr>（五）镁的生理功能 </vt:lpstr>
      <vt:lpstr>镁营养缺乏的症状</vt:lpstr>
      <vt:lpstr>PowerPoint 演示文稿</vt:lpstr>
      <vt:lpstr>PowerPoint 演示文稿</vt:lpstr>
      <vt:lpstr>PowerPoint 演示文稿</vt:lpstr>
      <vt:lpstr>（六）硫的生理功能</vt:lpstr>
      <vt:lpstr>3．功能</vt:lpstr>
      <vt:lpstr>4. 硫营养缺乏或过多的症状 </vt:lpstr>
      <vt:lpstr>PowerPoint 演示文稿</vt:lpstr>
      <vt:lpstr>PowerPoint 演示文稿</vt:lpstr>
      <vt:lpstr>PowerPoint 演示文稿</vt:lpstr>
      <vt:lpstr>（七）铁的生理功能 </vt:lpstr>
      <vt:lpstr>铁营养缺乏或过多的症状 </vt:lpstr>
      <vt:lpstr>PowerPoint 演示文稿</vt:lpstr>
      <vt:lpstr>PowerPoint 演示文稿</vt:lpstr>
      <vt:lpstr>PowerPoint 演示文稿</vt:lpstr>
      <vt:lpstr>PowerPoint 演示文稿</vt:lpstr>
      <vt:lpstr>PowerPoint 演示文稿</vt:lpstr>
      <vt:lpstr>PowerPoint 演示文稿</vt:lpstr>
      <vt:lpstr>（八）锰的生理功能</vt:lpstr>
      <vt:lpstr>PowerPoint 演示文稿</vt:lpstr>
      <vt:lpstr>锰营养缺乏或过多的症状 </vt:lpstr>
      <vt:lpstr>PowerPoint 演示文稿</vt:lpstr>
      <vt:lpstr>PowerPoint 演示文稿</vt:lpstr>
      <vt:lpstr>PowerPoint 演示文稿</vt:lpstr>
      <vt:lpstr>PowerPoint 演示文稿</vt:lpstr>
      <vt:lpstr>PowerPoint 演示文稿</vt:lpstr>
      <vt:lpstr>（九）锌的生理功能</vt:lpstr>
      <vt:lpstr>PowerPoint 演示文稿</vt:lpstr>
      <vt:lpstr>3. 锌营养缺乏或过多的症状</vt:lpstr>
      <vt:lpstr>PowerPoint 演示文稿</vt:lpstr>
      <vt:lpstr>PowerPoint 演示文稿</vt:lpstr>
      <vt:lpstr>PowerPoint 演示文稿</vt:lpstr>
      <vt:lpstr>PowerPoint 演示文稿</vt:lpstr>
      <vt:lpstr>（十）铜的生理功能</vt:lpstr>
      <vt:lpstr>3. 铜营养缺乏或过多的症状</vt:lpstr>
      <vt:lpstr>PowerPoint 演示文稿</vt:lpstr>
      <vt:lpstr>PowerPoint 演示文稿</vt:lpstr>
      <vt:lpstr>（十一）钼的生理功能</vt:lpstr>
      <vt:lpstr>PowerPoint 演示文稿</vt:lpstr>
      <vt:lpstr>3. 钼营养缺乏的症状 </vt:lpstr>
      <vt:lpstr>PowerPoint 演示文稿</vt:lpstr>
      <vt:lpstr>PowerPoint 演示文稿</vt:lpstr>
      <vt:lpstr>PowerPoint 演示文稿</vt:lpstr>
      <vt:lpstr>PowerPoint 演示文稿</vt:lpstr>
      <vt:lpstr>PowerPoint 演示文稿</vt:lpstr>
      <vt:lpstr>（十二）硼的生理功能</vt:lpstr>
      <vt:lpstr>3. 硼营养缺乏或过多的症状 </vt:lpstr>
      <vt:lpstr>PowerPoint 演示文稿</vt:lpstr>
      <vt:lpstr>PowerPoint 演示文稿</vt:lpstr>
      <vt:lpstr>PowerPoint 演示文稿</vt:lpstr>
      <vt:lpstr>PowerPoint 演示文稿</vt:lpstr>
      <vt:lpstr>PowerPoint 演示文稿</vt:lpstr>
      <vt:lpstr>（十三）氯的生理功能</vt:lpstr>
      <vt:lpstr>3. 氯营养失调症状</vt:lpstr>
      <vt:lpstr>PowerPoint 演示文稿</vt:lpstr>
      <vt:lpstr>PowerPoint 演示文稿</vt:lpstr>
      <vt:lpstr>PowerPoint 演示文稿</vt:lpstr>
      <vt:lpstr>植物必须元素缺乏或过量症状</vt:lpstr>
      <vt:lpstr>PowerPoint 演示文稿</vt:lpstr>
      <vt:lpstr>几种作物的营养缺乏及过量的诊断</vt:lpstr>
      <vt:lpstr>PowerPoint 演示文稿</vt:lpstr>
      <vt:lpstr>PowerPoint 演示文稿</vt:lpstr>
      <vt:lpstr>PowerPoint 演示文稿</vt:lpstr>
      <vt:lpstr>作物营业元素缺乏症状检索表</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Nankai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水污染控制工程2</dc:title>
  <dc:creator>ZHANG Ying</dc:creator>
  <cp:lastModifiedBy>xbany</cp:lastModifiedBy>
  <cp:revision>149</cp:revision>
  <dcterms:created xsi:type="dcterms:W3CDTF">2007-07-17T09:14:50Z</dcterms:created>
  <dcterms:modified xsi:type="dcterms:W3CDTF">2019-05-24T07:26:41Z</dcterms:modified>
</cp:coreProperties>
</file>